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  <p:sldMasterId id="2147483912" r:id="rId2"/>
  </p:sld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67" r:id="rId16"/>
    <p:sldId id="271" r:id="rId17"/>
    <p:sldId id="268" r:id="rId18"/>
    <p:sldId id="272" r:id="rId19"/>
    <p:sldId id="274" r:id="rId20"/>
    <p:sldId id="275" r:id="rId21"/>
    <p:sldId id="269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3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8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6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2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1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0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4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8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8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0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3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7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5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ruh%C3%BD_sv%C4%9Bt#/media/File:Communist_block.svg" TargetMode="External"/><Relationship Id="rId3" Type="http://schemas.openxmlformats.org/officeDocument/2006/relationships/hyperlink" Target="https://cs.wikipedia.org/wiki/Uprchl%C3%ADk" TargetMode="External"/><Relationship Id="rId7" Type="http://schemas.openxmlformats.org/officeDocument/2006/relationships/hyperlink" Target="https://cs.wikipedia.org/wiki/Druh%C3%BD_sv%C4%9Bt" TargetMode="External"/><Relationship Id="rId2" Type="http://schemas.openxmlformats.org/officeDocument/2006/relationships/hyperlink" Target="http://afrikaglobalproblems.freepage.cz/nova-stranka-41134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s.wikipedia.org/wiki/T%C5%99et%C3%AD_sv%C4%9Bt" TargetMode="External"/><Relationship Id="rId5" Type="http://schemas.openxmlformats.org/officeDocument/2006/relationships/hyperlink" Target="https://cs.wikipedia.org/wiki/Vysp%C4%9Bl%C3%A1_zem%C4%9B#/media/File:IMF_advanced_economies_2008.svg" TargetMode="External"/><Relationship Id="rId4" Type="http://schemas.openxmlformats.org/officeDocument/2006/relationships/hyperlink" Target="https://cs.wikipedia.org/wiki/Vysp%C4%9Bl%C3%A1_zem%C4%9B" TargetMode="External"/><Relationship Id="rId9" Type="http://schemas.openxmlformats.org/officeDocument/2006/relationships/hyperlink" Target="https://cs.wikipedia.org/wiki/T%C5%99et%C3%AD_sv%C4%9Bt#/media/File:Cold_War_alliances_mid-1975.sv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611188"/>
            <a:ext cx="576103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1363663" y="2895600"/>
            <a:ext cx="7353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4000" b="1">
                <a:cs typeface="Arial Unicode MS" charset="0"/>
              </a:rPr>
              <a:t>Projekt CZ.1.07/1.1.10/03.0008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000" b="1">
              <a:cs typeface="Arial Unicode MS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4000" b="1">
                <a:cs typeface="Arial Unicode MS" charset="0"/>
              </a:rPr>
              <a:t>Environmentální výchova ve školních úlohách, experimentech a exkurzích</a:t>
            </a:r>
          </a:p>
        </p:txBody>
      </p:sp>
    </p:spTree>
    <p:extLst>
      <p:ext uri="{BB962C8B-B14F-4D97-AF65-F5344CB8AC3E}">
        <p14:creationId xmlns:p14="http://schemas.microsoft.com/office/powerpoint/2010/main" val="389518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72"/>
            <a:ext cx="12102240" cy="6191844"/>
          </a:xfrm>
        </p:spPr>
      </p:pic>
      <p:sp>
        <p:nvSpPr>
          <p:cNvPr id="5" name="TextovéPole 4"/>
          <p:cNvSpPr txBox="1"/>
          <p:nvPr/>
        </p:nvSpPr>
        <p:spPr>
          <a:xfrm>
            <a:off x="552091" y="3096882"/>
            <a:ext cx="1984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První svět</a:t>
            </a:r>
          </a:p>
          <a:p>
            <a:r>
              <a:rPr lang="cs-CZ" sz="2800" b="1" dirty="0" smtClean="0">
                <a:solidFill>
                  <a:srgbClr val="F80819"/>
                </a:solidFill>
              </a:rPr>
              <a:t>Druhý svět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Třetí svět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4632"/>
            <a:ext cx="12192000" cy="1609344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SOUČASNÉ PROBLÉMY ZEMÍ TŘETÍHO SVĚTA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3200" dirty="0" smtClean="0"/>
              <a:t>zadlužené země </a:t>
            </a:r>
            <a:r>
              <a:rPr lang="cs-CZ" sz="3200" b="1" dirty="0" smtClean="0"/>
              <a:t>nemají dostatek prostředků </a:t>
            </a:r>
            <a:r>
              <a:rPr lang="cs-CZ" sz="3200" dirty="0" smtClean="0"/>
              <a:t>na zajišťování </a:t>
            </a:r>
            <a:r>
              <a:rPr lang="cs-CZ" sz="3200" b="1" dirty="0" smtClean="0"/>
              <a:t>obživy</a:t>
            </a:r>
            <a:r>
              <a:rPr lang="cs-CZ" sz="3200" dirty="0" smtClean="0"/>
              <a:t> pro své obyvatele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b="1" dirty="0" smtClean="0"/>
              <a:t>horší</a:t>
            </a:r>
            <a:r>
              <a:rPr lang="cs-CZ" sz="3200" dirty="0" smtClean="0"/>
              <a:t> přístup k </a:t>
            </a:r>
            <a:r>
              <a:rPr lang="cs-CZ" sz="3200" b="1" dirty="0" smtClean="0"/>
              <a:t>lékařské</a:t>
            </a:r>
            <a:r>
              <a:rPr lang="cs-CZ" sz="3200" dirty="0" smtClean="0"/>
              <a:t> pomoci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dříve </a:t>
            </a:r>
            <a:r>
              <a:rPr lang="cs-CZ" sz="3200" b="1" dirty="0" smtClean="0"/>
              <a:t>nadvláda evropských </a:t>
            </a:r>
            <a:r>
              <a:rPr lang="cs-CZ" sz="3200" dirty="0" smtClean="0"/>
              <a:t>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špatná politika – chaos, korupce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046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PROBLÉMY ZEMÍ ČTVRTÉHO SVĚTA</a:t>
            </a:r>
            <a:endParaRPr lang="cs-CZ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777" y="1932316"/>
            <a:ext cx="12025223" cy="441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= problémy Afriky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Century Gothic" panose="020B0502020202020204" pitchFamily="34" charset="0"/>
              </a:rPr>
              <a:t>chudoba, hladomor </a:t>
            </a:r>
            <a:r>
              <a:rPr lang="cs-CZ" sz="2400" dirty="0" smtClean="0">
                <a:latin typeface="Century Gothic" panose="020B0502020202020204" pitchFamily="34" charset="0"/>
              </a:rPr>
              <a:t>(trpí asi 11 miliónů)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cs-CZ" sz="2400" b="1" dirty="0" err="1" smtClean="0">
                <a:latin typeface="Century Gothic" panose="020B0502020202020204" pitchFamily="34" charset="0"/>
              </a:rPr>
              <a:t>nemoce</a:t>
            </a:r>
            <a:r>
              <a:rPr lang="cs-CZ" sz="2400" b="1" dirty="0" smtClean="0">
                <a:latin typeface="Century Gothic" panose="020B0502020202020204" pitchFamily="34" charset="0"/>
              </a:rPr>
              <a:t> </a:t>
            </a:r>
            <a:r>
              <a:rPr lang="cs-CZ" sz="2400" dirty="0" smtClean="0">
                <a:latin typeface="Century Gothic" panose="020B0502020202020204" pitchFamily="34" charset="0"/>
              </a:rPr>
              <a:t>–</a:t>
            </a:r>
            <a:r>
              <a:rPr lang="cs-CZ" sz="2400" b="1" dirty="0" smtClean="0">
                <a:latin typeface="Century Gothic" panose="020B0502020202020204" pitchFamily="34" charset="0"/>
              </a:rPr>
              <a:t> </a:t>
            </a:r>
            <a:r>
              <a:rPr lang="cs-CZ" sz="2400" dirty="0" smtClean="0">
                <a:latin typeface="Century Gothic" panose="020B0502020202020204" pitchFamily="34" charset="0"/>
              </a:rPr>
              <a:t>málo lékařů a nemocnic →</a:t>
            </a:r>
            <a:r>
              <a:rPr lang="cs-CZ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cs-CZ" sz="2400" dirty="0" smtClean="0">
                <a:latin typeface="Century Gothic" panose="020B0502020202020204" pitchFamily="34" charset="0"/>
              </a:rPr>
              <a:t>AIDS (malárie, </a:t>
            </a:r>
            <a:r>
              <a:rPr lang="cs-CZ" sz="2400" dirty="0" err="1" smtClean="0">
                <a:latin typeface="Century Gothic" panose="020B0502020202020204" pitchFamily="34" charset="0"/>
              </a:rPr>
              <a:t>ebola</a:t>
            </a:r>
            <a:r>
              <a:rPr lang="cs-CZ" sz="2400" dirty="0" smtClean="0">
                <a:latin typeface="Century Gothic" panose="020B0502020202020204" pitchFamily="34" charset="0"/>
              </a:rPr>
              <a:t>…)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b="1" dirty="0" smtClean="0"/>
              <a:t>války</a:t>
            </a:r>
            <a:r>
              <a:rPr lang="cs-CZ" sz="2400" dirty="0" smtClean="0"/>
              <a:t> + politické rozbroje – tajné dodávání zbraní</a:t>
            </a:r>
          </a:p>
          <a:p>
            <a:pPr marL="0" indent="0">
              <a:buNone/>
            </a:pPr>
            <a:r>
              <a:rPr lang="cs-CZ" sz="2400" dirty="0" smtClean="0"/>
              <a:t>                      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vyspělé státy, které dodávají zbraně nesou </a:t>
            </a:r>
            <a:r>
              <a:rPr lang="cs-CZ" sz="2400" dirty="0"/>
              <a:t>odpovědnost </a:t>
            </a:r>
            <a:r>
              <a:rPr lang="cs-CZ" sz="2400" dirty="0" smtClean="0"/>
              <a:t>za           </a:t>
            </a:r>
            <a:r>
              <a:rPr lang="cs-CZ" sz="2400" b="1" dirty="0" smtClean="0"/>
              <a:t>12,5 milionů </a:t>
            </a:r>
            <a:r>
              <a:rPr lang="cs-CZ" sz="2400" b="1" dirty="0"/>
              <a:t>uprchlíků</a:t>
            </a:r>
            <a:endParaRPr lang="cs-CZ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vysoká </a:t>
            </a:r>
            <a:r>
              <a:rPr lang="cs-CZ" sz="2400" b="1" dirty="0" smtClean="0"/>
              <a:t>těžba nerostných surovin </a:t>
            </a:r>
            <a:r>
              <a:rPr lang="cs-CZ" sz="2400" dirty="0" smtClean="0"/>
              <a:t>pro vyspělé země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dostatek pitné </a:t>
            </a:r>
            <a:r>
              <a:rPr lang="cs-CZ" sz="2400" b="1" dirty="0" smtClean="0"/>
              <a:t>vody</a:t>
            </a:r>
            <a:r>
              <a:rPr lang="cs-CZ" sz="2400" dirty="0" smtClean="0"/>
              <a:t>, která se </a:t>
            </a:r>
            <a:r>
              <a:rPr lang="cs-CZ" sz="2400" b="1" dirty="0" smtClean="0"/>
              <a:t>neumí</a:t>
            </a:r>
            <a:r>
              <a:rPr lang="cs-CZ" sz="2400" dirty="0" smtClean="0"/>
              <a:t> využít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nedostatek </a:t>
            </a:r>
            <a:r>
              <a:rPr lang="cs-CZ" sz="2400" b="1" dirty="0" smtClean="0"/>
              <a:t>vzdělání</a:t>
            </a:r>
            <a:r>
              <a:rPr lang="cs-CZ" sz="2400" dirty="0" smtClean="0"/>
              <a:t> – děti pracují v zemědělství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" y="317563"/>
            <a:ext cx="47625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2093975"/>
            <a:ext cx="666750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7" y="595223"/>
            <a:ext cx="10460285" cy="589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1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TERORISMUS - uprchlíci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b="1" dirty="0" smtClean="0"/>
              <a:t>uprchlík</a:t>
            </a:r>
            <a:r>
              <a:rPr lang="cs-CZ" sz="2400" dirty="0" smtClean="0"/>
              <a:t> = běženec, který dobrovolně opustil svou zemi a má </a:t>
            </a:r>
            <a:r>
              <a:rPr lang="cs-CZ" sz="2400" b="1" dirty="0" smtClean="0"/>
              <a:t>pádné</a:t>
            </a:r>
            <a:r>
              <a:rPr lang="cs-CZ" sz="2400" dirty="0" smtClean="0"/>
              <a:t> a </a:t>
            </a:r>
            <a:r>
              <a:rPr lang="cs-CZ" sz="2400" b="1" dirty="0" smtClean="0"/>
              <a:t>uznávané</a:t>
            </a:r>
            <a:r>
              <a:rPr lang="cs-CZ" sz="2400" dirty="0" smtClean="0"/>
              <a:t>  důvody – kvůli politice nebo válce, rasismu, xenofobii nebo je diskriminován kvůli své sexuální orientaci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většinou ze Sýrie, Somálsko, Nigérie,  Afghánistán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2 velké mezníky: konec </a:t>
            </a:r>
            <a:r>
              <a:rPr lang="cs-CZ" sz="2400" b="1" dirty="0" smtClean="0"/>
              <a:t>studené války </a:t>
            </a:r>
            <a:r>
              <a:rPr lang="cs-CZ" sz="2400" dirty="0" smtClean="0"/>
              <a:t>na přelomu 1980 a 1990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 pád </a:t>
            </a:r>
            <a:r>
              <a:rPr lang="cs-CZ" sz="2400" b="1" dirty="0" smtClean="0"/>
              <a:t>železné opony </a:t>
            </a:r>
            <a:r>
              <a:rPr lang="cs-CZ" sz="2400" dirty="0" smtClean="0"/>
              <a:t>+ </a:t>
            </a:r>
            <a:r>
              <a:rPr lang="cs-CZ" sz="2400" b="1" dirty="0" smtClean="0"/>
              <a:t>útok na USA </a:t>
            </a:r>
            <a:r>
              <a:rPr lang="cs-CZ" sz="2400" dirty="0" smtClean="0"/>
              <a:t>11.9.2001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 smtClean="0"/>
              <a:t>útěk</a:t>
            </a:r>
            <a:r>
              <a:rPr lang="cs-CZ" sz="2400" dirty="0" smtClean="0"/>
              <a:t> hlavně kvůli </a:t>
            </a:r>
            <a:r>
              <a:rPr lang="cs-CZ" sz="2400" b="1" dirty="0" smtClean="0"/>
              <a:t>nedostatku potravin</a:t>
            </a:r>
            <a:r>
              <a:rPr lang="cs-CZ" sz="2400" dirty="0" smtClean="0"/>
              <a:t>, </a:t>
            </a:r>
            <a:r>
              <a:rPr lang="cs-CZ" sz="2400" b="1" dirty="0" smtClean="0"/>
              <a:t>ekonomice</a:t>
            </a:r>
            <a:r>
              <a:rPr lang="cs-CZ" sz="2400" dirty="0" smtClean="0"/>
              <a:t>, </a:t>
            </a:r>
            <a:r>
              <a:rPr lang="cs-CZ" sz="2400" b="1" dirty="0" smtClean="0"/>
              <a:t>politice</a:t>
            </a:r>
            <a:r>
              <a:rPr lang="cs-CZ" sz="2400" dirty="0" smtClean="0"/>
              <a:t> – občanské války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podmínky k </a:t>
            </a:r>
            <a:r>
              <a:rPr lang="cs-CZ" sz="2400" b="1" dirty="0" smtClean="0"/>
              <a:t>získání azylu </a:t>
            </a:r>
            <a:r>
              <a:rPr lang="cs-CZ" sz="2400" dirty="0" smtClean="0"/>
              <a:t>v </a:t>
            </a:r>
            <a:r>
              <a:rPr lang="cs-CZ" sz="2400" b="1" dirty="0" smtClean="0"/>
              <a:t>ČR</a:t>
            </a:r>
            <a:r>
              <a:rPr lang="cs-CZ" sz="2400" dirty="0" smtClean="0"/>
              <a:t>: uprchlík musí </a:t>
            </a:r>
            <a:r>
              <a:rPr lang="cs-CZ" sz="2400" b="1" dirty="0" smtClean="0"/>
              <a:t>sám</a:t>
            </a:r>
            <a:r>
              <a:rPr lang="cs-CZ" sz="2400" dirty="0" smtClean="0"/>
              <a:t> zažádat o azyl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musí se </a:t>
            </a:r>
            <a:r>
              <a:rPr lang="cs-CZ" sz="2400" b="1" dirty="0" smtClean="0"/>
              <a:t>začlenit</a:t>
            </a:r>
            <a:r>
              <a:rPr lang="cs-CZ" sz="2400" dirty="0" smtClean="0"/>
              <a:t> do společnosti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3" y="707366"/>
            <a:ext cx="10443119" cy="582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3" y="60385"/>
            <a:ext cx="10789824" cy="671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1423358" y="3045125"/>
            <a:ext cx="24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Žádosti o azyl v Evropě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5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" y="191334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Migrační vlny</a:t>
            </a:r>
            <a:endParaRPr lang="cs-CZ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587260"/>
            <a:ext cx="9720073" cy="52707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1959</a:t>
            </a:r>
            <a:r>
              <a:rPr lang="cs-CZ" dirty="0" smtClean="0"/>
              <a:t> – z Tibetu do Indie z důvodu obsazení Tibetu Čínou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1968 </a:t>
            </a:r>
            <a:r>
              <a:rPr lang="cs-CZ" dirty="0" smtClean="0"/>
              <a:t>– intervence sovětských vojsk v ČSSR </a:t>
            </a:r>
            <a:r>
              <a:rPr lang="cs-CZ" dirty="0" smtClean="0">
                <a:latin typeface="Century Gothic" panose="020B0502020202020204" pitchFamily="34" charset="0"/>
              </a:rPr>
              <a:t>→ obyvatelé prchají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1979</a:t>
            </a:r>
            <a:r>
              <a:rPr lang="cs-CZ" dirty="0" smtClean="0">
                <a:latin typeface="Century Gothic" panose="020B0502020202020204" pitchFamily="34" charset="0"/>
              </a:rPr>
              <a:t> – z Afghánistánu do Pákistánu před Sověty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1992</a:t>
            </a:r>
            <a:r>
              <a:rPr lang="cs-CZ" dirty="0" smtClean="0">
                <a:latin typeface="Century Gothic" panose="020B0502020202020204" pitchFamily="34" charset="0"/>
              </a:rPr>
              <a:t> – z Bosny a Hercegoviny do Rakouska, Německa a Turecka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2003 </a:t>
            </a:r>
            <a:r>
              <a:rPr lang="cs-CZ" dirty="0" smtClean="0">
                <a:latin typeface="Century Gothic" panose="020B0502020202020204" pitchFamily="34" charset="0"/>
              </a:rPr>
              <a:t>– válka v Iráku → uprchlo přes 2 miliony Iráčanů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2014 </a:t>
            </a:r>
            <a:r>
              <a:rPr lang="cs-CZ" dirty="0" smtClean="0">
                <a:latin typeface="Century Gothic" panose="020B0502020202020204" pitchFamily="34" charset="0"/>
              </a:rPr>
              <a:t>– z Palestiny, Afghánistánu a Sýrie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smtClean="0">
                <a:latin typeface="Century Gothic" panose="020B0502020202020204" pitchFamily="34" charset="0"/>
              </a:rPr>
              <a:t>          −válka na východní Ukrajině → uprchlo přes 1 milion Ukrajinců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2015/2016</a:t>
            </a:r>
            <a:r>
              <a:rPr lang="cs-CZ" dirty="0" smtClean="0">
                <a:latin typeface="Century Gothic" panose="020B0502020202020204" pitchFamily="34" charset="0"/>
              </a:rPr>
              <a:t> – ze severní Afriky, Sýrie, Afghánistánu, Iráku, Somálska, Pákistánu do západní a severní Evropy (Německo, Švédsko, Francie, Velká Británie) → před Islámským státem (teroristická organizace)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2" y="362789"/>
            <a:ext cx="11723128" cy="620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9" y="362789"/>
            <a:ext cx="11735591" cy="620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0"/>
            <a:ext cx="108170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" y="0"/>
            <a:ext cx="118555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2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31751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Problémy v jihovýchodní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asii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3358" y="1630392"/>
            <a:ext cx="9720073" cy="52276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náboženská </a:t>
            </a:r>
            <a:r>
              <a:rPr lang="cs-CZ" b="1" dirty="0" smtClean="0"/>
              <a:t>netolerance</a:t>
            </a:r>
            <a:r>
              <a:rPr lang="cs-CZ" dirty="0" smtClean="0"/>
              <a:t> a vojenské </a:t>
            </a:r>
            <a:r>
              <a:rPr lang="cs-CZ" b="1" dirty="0" smtClean="0"/>
              <a:t>konflikty</a:t>
            </a:r>
            <a:r>
              <a:rPr lang="cs-CZ" dirty="0" smtClean="0"/>
              <a:t> (Bali)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terorismus</a:t>
            </a:r>
            <a:r>
              <a:rPr lang="cs-CZ" dirty="0" smtClean="0"/>
              <a:t> a </a:t>
            </a:r>
            <a:r>
              <a:rPr lang="cs-CZ" b="1" dirty="0" smtClean="0"/>
              <a:t>drogy</a:t>
            </a:r>
            <a:r>
              <a:rPr lang="cs-CZ" dirty="0" smtClean="0"/>
              <a:t> (Laos, Thajsko)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odlesňování </a:t>
            </a:r>
            <a:r>
              <a:rPr lang="cs-CZ" dirty="0" smtClean="0"/>
              <a:t>a vypalování lesů kvůli zemědělské půdě – </a:t>
            </a:r>
            <a:r>
              <a:rPr lang="cs-CZ" b="1" dirty="0" smtClean="0"/>
              <a:t>upalování zvířat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začátek vypalování lesů ve velkém začalo v létě 2015 na Sumatře a na Borneu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listopadu 2015 spáleno </a:t>
            </a:r>
            <a:r>
              <a:rPr lang="cs-CZ" b="1" dirty="0" smtClean="0"/>
              <a:t>4,2 milionů </a:t>
            </a:r>
            <a:r>
              <a:rPr lang="cs-CZ" dirty="0" smtClean="0"/>
              <a:t>akrů lesů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za rok 2015 bylo zaznamenáno </a:t>
            </a:r>
            <a:r>
              <a:rPr lang="cs-CZ" b="1" dirty="0" smtClean="0"/>
              <a:t>124 158 požárů</a:t>
            </a:r>
            <a:r>
              <a:rPr lang="cs-CZ" dirty="0" smtClean="0"/>
              <a:t>, které se šíří kvůli větru a suchu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letadla se snažila vyvolávat déšť + pozemní </a:t>
            </a:r>
            <a:r>
              <a:rPr lang="cs-CZ" dirty="0"/>
              <a:t>b</a:t>
            </a:r>
            <a:r>
              <a:rPr lang="cs-CZ" dirty="0" smtClean="0"/>
              <a:t>arely s hadicemi </a:t>
            </a:r>
            <a:r>
              <a:rPr lang="cs-CZ" dirty="0" smtClean="0">
                <a:latin typeface="Century Gothic" panose="020B0502020202020204" pitchFamily="34" charset="0"/>
              </a:rPr>
              <a:t>→ </a:t>
            </a:r>
            <a:r>
              <a:rPr lang="cs-CZ" dirty="0" smtClean="0"/>
              <a:t>žádné </a:t>
            </a:r>
            <a:r>
              <a:rPr lang="cs-CZ" dirty="0"/>
              <a:t>změny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pomoc </a:t>
            </a:r>
            <a:r>
              <a:rPr lang="cs-CZ" dirty="0"/>
              <a:t>až při 1. </a:t>
            </a:r>
            <a:r>
              <a:rPr lang="cs-CZ" dirty="0" err="1"/>
              <a:t>děšti</a:t>
            </a:r>
            <a:r>
              <a:rPr lang="cs-CZ" dirty="0"/>
              <a:t> – období dešťů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smog</a:t>
            </a:r>
            <a:r>
              <a:rPr lang="cs-CZ" dirty="0" smtClean="0"/>
              <a:t> </a:t>
            </a:r>
            <a:r>
              <a:rPr lang="cs-CZ" dirty="0"/>
              <a:t>z požárů do </a:t>
            </a:r>
            <a:r>
              <a:rPr lang="cs-CZ" dirty="0" smtClean="0"/>
              <a:t>ovzduší </a:t>
            </a:r>
            <a:r>
              <a:rPr lang="cs-CZ" dirty="0" smtClean="0">
                <a:latin typeface="Century Gothic" panose="020B0502020202020204" pitchFamily="34" charset="0"/>
              </a:rPr>
              <a:t>→ </a:t>
            </a:r>
            <a:r>
              <a:rPr lang="cs-CZ" b="1" dirty="0" smtClean="0">
                <a:latin typeface="Century Gothic" panose="020B0502020202020204" pitchFamily="34" charset="0"/>
              </a:rPr>
              <a:t>ohrožení obyvatel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smtClean="0">
                <a:latin typeface="Century Gothic" panose="020B0502020202020204" pitchFamily="34" charset="0"/>
              </a:rPr>
              <a:t>to vše kvůli </a:t>
            </a:r>
            <a:r>
              <a:rPr lang="cs-CZ" b="1" dirty="0" smtClean="0">
                <a:latin typeface="Century Gothic" panose="020B0502020202020204" pitchFamily="34" charset="0"/>
              </a:rPr>
              <a:t>palmovému</a:t>
            </a:r>
            <a:r>
              <a:rPr lang="cs-CZ" dirty="0" smtClean="0">
                <a:latin typeface="Century Gothic" panose="020B0502020202020204" pitchFamily="34" charset="0"/>
              </a:rPr>
              <a:t> oleji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9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10287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8458373" y="3059668"/>
            <a:ext cx="289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Palmový olej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6" y="5917"/>
            <a:ext cx="10907833" cy="685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5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OTÁZKY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0452" y="1715966"/>
            <a:ext cx="10058400" cy="46762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Od kdy můžeme slyšet rozdělení na tzv. „světy“?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Vyjmenuj alespoň 5 států prvního světa.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Do kolikátého světa patří Bělorusko?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Jaký oddíl hospodářství je zastoupen u zemí třetího světa?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Čím jsou země třetího světa specifické? (souvislost s historií)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Vyjmenuj alespoň 4 problémy Afriky.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Odkud nejčastěji prchají lidé? (3)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Vyjmenuj alespoň 1 mezník, kdy byl velký nárůst uprchlíků.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Kdo může být uprchlíkem? (v ČR i ve světě)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Vyjmenuj migrační vlny. (2)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 jaké zemi mají problém s drogami?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3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otázky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Ve kterých státech vypalují lesy ve velkém? (2)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Co pomohlo proti požárům v Asii?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Jak byli obyvatelé Asie ohroženi požáry?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Proč se lesy vypalují ve velkém?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Jakého průměrného věku se dožívají obyvatelé třetího světa?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Vyjmenuj země čtvrtého světa. (2)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Proč umírají zvířata v Asii?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Co je to </a:t>
            </a:r>
            <a:r>
              <a:rPr lang="cs-CZ" dirty="0" err="1" smtClean="0"/>
              <a:t>frontex</a:t>
            </a:r>
            <a:r>
              <a:rPr lang="cs-CZ" smtClean="0"/>
              <a:t>?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4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621050"/>
            <a:ext cx="10341634" cy="3209078"/>
          </a:xfrm>
        </p:spPr>
        <p:txBody>
          <a:bodyPr>
            <a:normAutofit/>
          </a:bodyPr>
          <a:lstStyle/>
          <a:p>
            <a:pPr algn="ctr"/>
            <a:r>
              <a:rPr lang="cs-CZ" sz="9600" b="1" dirty="0" smtClean="0">
                <a:solidFill>
                  <a:schemeClr val="accent1">
                    <a:lumMod val="75000"/>
                  </a:schemeClr>
                </a:solidFill>
              </a:rPr>
              <a:t>SEVER PROTI JIHU</a:t>
            </a:r>
            <a:endParaRPr lang="cs-CZ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2432" y="4951510"/>
            <a:ext cx="7262006" cy="1463040"/>
          </a:xfrm>
        </p:spPr>
        <p:txBody>
          <a:bodyPr>
            <a:noAutofit/>
          </a:bodyPr>
          <a:lstStyle/>
          <a:p>
            <a:r>
              <a:rPr lang="cs-CZ" sz="2400" dirty="0" smtClean="0"/>
              <a:t>Filípková, </a:t>
            </a:r>
            <a:r>
              <a:rPr lang="cs-CZ" sz="2400" dirty="0" err="1" smtClean="0"/>
              <a:t>Mazalovská</a:t>
            </a:r>
            <a:r>
              <a:rPr lang="cs-CZ" sz="2400" dirty="0" smtClean="0"/>
              <a:t>, Kropáčková, Volfová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70935"/>
            <a:ext cx="10058400" cy="8022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ZDROJE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43796"/>
            <a:ext cx="12192000" cy="58142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https://www.google.cz/</a:t>
            </a:r>
            <a:r>
              <a:rPr lang="cs-CZ" dirty="0" err="1"/>
              <a:t>search?hl</a:t>
            </a:r>
            <a:r>
              <a:rPr lang="cs-CZ" dirty="0"/>
              <a:t>=</a:t>
            </a:r>
            <a:r>
              <a:rPr lang="cs-CZ" dirty="0" err="1"/>
              <a:t>cs&amp;site</a:t>
            </a:r>
            <a:r>
              <a:rPr lang="cs-CZ" dirty="0"/>
              <a:t>=</a:t>
            </a:r>
            <a:r>
              <a:rPr lang="cs-CZ" dirty="0" err="1"/>
              <a:t>imghp&amp;tbm</a:t>
            </a:r>
            <a:r>
              <a:rPr lang="cs-CZ" dirty="0"/>
              <a:t>=</a:t>
            </a:r>
            <a:r>
              <a:rPr lang="cs-CZ" dirty="0" err="1"/>
              <a:t>isch&amp;source</a:t>
            </a:r>
            <a:r>
              <a:rPr lang="cs-CZ" dirty="0"/>
              <a:t>=</a:t>
            </a:r>
            <a:r>
              <a:rPr lang="cs-CZ" dirty="0" err="1"/>
              <a:t>hp&amp;biw</a:t>
            </a:r>
            <a:r>
              <a:rPr lang="cs-CZ" dirty="0"/>
              <a:t>=1920&amp;bih=973&amp;q=</a:t>
            </a:r>
            <a:r>
              <a:rPr lang="cs-CZ" dirty="0" err="1"/>
              <a:t>afrika&amp;oq</a:t>
            </a:r>
            <a:r>
              <a:rPr lang="cs-CZ" dirty="0"/>
              <a:t>=</a:t>
            </a:r>
            <a:r>
              <a:rPr lang="cs-CZ" dirty="0" err="1"/>
              <a:t>afrika&amp;gs_l</a:t>
            </a:r>
            <a:r>
              <a:rPr lang="cs-CZ" dirty="0"/>
              <a:t>=img.3..0l10.5185.6895.0.7565.6.6.0.0.0.0.90.459.6.6.0....0...1ac.1.64.img..</a:t>
            </a:r>
            <a:r>
              <a:rPr lang="cs-CZ" dirty="0" smtClean="0"/>
              <a:t>0.6.457.ziHa4YrR9a0#hl=</a:t>
            </a:r>
            <a:r>
              <a:rPr lang="cs-CZ" dirty="0" err="1" smtClean="0"/>
              <a:t>cs&amp;tbm</a:t>
            </a:r>
            <a:r>
              <a:rPr lang="cs-CZ" dirty="0" smtClean="0"/>
              <a:t>=</a:t>
            </a:r>
            <a:r>
              <a:rPr lang="cs-CZ" dirty="0" err="1" smtClean="0"/>
              <a:t>isch&amp;q</a:t>
            </a:r>
            <a:r>
              <a:rPr lang="cs-CZ" dirty="0" smtClean="0"/>
              <a:t>=uprchl%C3%ADci+mapa&amp;imgrc=1XEfNCWKT6OhbM%3A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afrikaglobalproblems.freepage.cz/nova-stranka-41134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uprchlik.ecn.cz/</a:t>
            </a:r>
            <a:r>
              <a:rPr lang="cs-CZ" dirty="0" err="1" smtClean="0"/>
              <a:t>cz</a:t>
            </a:r>
            <a:r>
              <a:rPr lang="cs-CZ" dirty="0" smtClean="0"/>
              <a:t>/uvod.html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cs.wikipedia.org/wiki/Uprchl%C3%ADk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cs.wikipedia.org/wiki/Vysp%C4%9Bl%C3%A1_zem%C4%9B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https://cs.wikipedia.org/wiki/Vysp%C4%9Bl%C3%A1_zem%C4%9B#/</a:t>
            </a:r>
            <a:r>
              <a:rPr lang="cs-CZ" dirty="0" smtClean="0">
                <a:hlinkClick r:id="rId5"/>
              </a:rPr>
              <a:t>media/File:IMF_advanced_economies_2008.svg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cs.wikipedia.org/wiki/T%C5%99et%C3%AD_sv%C4%9Bt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cs.wikipedia.org/wiki/Druh%C3%BD_sv%C4%9Bt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8"/>
              </a:rPr>
              <a:t>https://cs.wikipedia.org/wiki/Druh%C3%BD_sv%C4%9Bt#/</a:t>
            </a:r>
            <a:r>
              <a:rPr lang="cs-CZ" dirty="0" smtClean="0">
                <a:hlinkClick r:id="rId8"/>
              </a:rPr>
              <a:t>media/File:Communist_block.svg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cs.wikipedia.org/wiki/T%C5%99et%C3%AD_sv%C4%9Bt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9"/>
              </a:rPr>
              <a:t>https://cs.wikipedia.org/wiki/T%C5%99et%C3%AD_sv%C4%9Bt#/</a:t>
            </a:r>
            <a:r>
              <a:rPr lang="cs-CZ" dirty="0" smtClean="0">
                <a:hlinkClick r:id="rId9"/>
              </a:rPr>
              <a:t>media/File:Cold_War_alliances_mid-1975.svg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1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zdroje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02" y="1595886"/>
            <a:ext cx="12180498" cy="52621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https://www.google.cz/</a:t>
            </a:r>
            <a:r>
              <a:rPr lang="cs-CZ" dirty="0" err="1"/>
              <a:t>search?hl</a:t>
            </a:r>
            <a:r>
              <a:rPr lang="cs-CZ" dirty="0"/>
              <a:t>=</a:t>
            </a:r>
            <a:r>
              <a:rPr lang="cs-CZ" dirty="0" err="1"/>
              <a:t>cs&amp;site</a:t>
            </a:r>
            <a:r>
              <a:rPr lang="cs-CZ" dirty="0"/>
              <a:t>=</a:t>
            </a:r>
            <a:r>
              <a:rPr lang="cs-CZ" dirty="0" err="1"/>
              <a:t>imghp&amp;tbm</a:t>
            </a:r>
            <a:r>
              <a:rPr lang="cs-CZ" dirty="0"/>
              <a:t>=</a:t>
            </a:r>
            <a:r>
              <a:rPr lang="cs-CZ" dirty="0" err="1"/>
              <a:t>isch&amp;source</a:t>
            </a:r>
            <a:r>
              <a:rPr lang="cs-CZ" dirty="0"/>
              <a:t>=</a:t>
            </a:r>
            <a:r>
              <a:rPr lang="cs-CZ" dirty="0" err="1"/>
              <a:t>hp&amp;biw</a:t>
            </a:r>
            <a:r>
              <a:rPr lang="cs-CZ" dirty="0"/>
              <a:t>=1920&amp;bih=921&amp;q=asie+po%C5%BE%C3%A1ry&amp;oq=asie+po%C5%BE%C3%A1ry&amp;gs_l=img.3...12223.15186.0.16024.11.8.0.3.0.0.127.742.5j3.8.0....0...1ac.1.64.img..</a:t>
            </a:r>
            <a:r>
              <a:rPr lang="cs-CZ" dirty="0" smtClean="0"/>
              <a:t>0.7.658.nU_skkWLU30#hl=</a:t>
            </a:r>
            <a:r>
              <a:rPr lang="cs-CZ" dirty="0" err="1" smtClean="0"/>
              <a:t>cs&amp;tbm</a:t>
            </a:r>
            <a:r>
              <a:rPr lang="cs-CZ" dirty="0" smtClean="0"/>
              <a:t>=</a:t>
            </a:r>
            <a:r>
              <a:rPr lang="cs-CZ" dirty="0" err="1" smtClean="0"/>
              <a:t>isch&amp;q</a:t>
            </a:r>
            <a:r>
              <a:rPr lang="cs-CZ" dirty="0" smtClean="0"/>
              <a:t>=asie+palmov%C3%BD+olej&amp;imgrc=Qio9isXoFLCv-M%3A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https://www.google.cz/</a:t>
            </a:r>
            <a:r>
              <a:rPr lang="cs-CZ" dirty="0" err="1"/>
              <a:t>search?hl</a:t>
            </a:r>
            <a:r>
              <a:rPr lang="cs-CZ" dirty="0"/>
              <a:t>=</a:t>
            </a:r>
            <a:r>
              <a:rPr lang="cs-CZ" dirty="0" err="1"/>
              <a:t>cs&amp;site</a:t>
            </a:r>
            <a:r>
              <a:rPr lang="cs-CZ" dirty="0"/>
              <a:t>=</a:t>
            </a:r>
            <a:r>
              <a:rPr lang="cs-CZ" dirty="0" err="1"/>
              <a:t>imghp&amp;tbm</a:t>
            </a:r>
            <a:r>
              <a:rPr lang="cs-CZ" dirty="0"/>
              <a:t>=</a:t>
            </a:r>
            <a:r>
              <a:rPr lang="cs-CZ" dirty="0" err="1"/>
              <a:t>isch&amp;source</a:t>
            </a:r>
            <a:r>
              <a:rPr lang="cs-CZ" dirty="0"/>
              <a:t>=</a:t>
            </a:r>
            <a:r>
              <a:rPr lang="cs-CZ" dirty="0" err="1"/>
              <a:t>hp&amp;biw</a:t>
            </a:r>
            <a:r>
              <a:rPr lang="cs-CZ" dirty="0"/>
              <a:t>=1920&amp;bih=921&amp;q=asie+po%C5%BE%C3%A1ry&amp;oq=asie+po%C5%BE%C3%A1ry&amp;gs_l=img.3...12223.15186.0.16024.11.8.0.3.0.0.127.742.5j3.8.0....0...1ac.1.64.img..</a:t>
            </a:r>
            <a:r>
              <a:rPr lang="cs-CZ" dirty="0" smtClean="0"/>
              <a:t>0.7.658.nU_skkWLU30#imgrc=vIALw5-9uQeQ-M%3A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https://www.google.cz/</a:t>
            </a:r>
            <a:r>
              <a:rPr lang="cs-CZ" dirty="0" err="1"/>
              <a:t>search?hl</a:t>
            </a:r>
            <a:r>
              <a:rPr lang="cs-CZ" dirty="0"/>
              <a:t>=</a:t>
            </a:r>
            <a:r>
              <a:rPr lang="cs-CZ" dirty="0" err="1"/>
              <a:t>cs&amp;site</a:t>
            </a:r>
            <a:r>
              <a:rPr lang="cs-CZ" dirty="0"/>
              <a:t>=</a:t>
            </a:r>
            <a:r>
              <a:rPr lang="cs-CZ" dirty="0" err="1"/>
              <a:t>imghp&amp;tbm</a:t>
            </a:r>
            <a:r>
              <a:rPr lang="cs-CZ" dirty="0"/>
              <a:t>=</a:t>
            </a:r>
            <a:r>
              <a:rPr lang="cs-CZ" dirty="0" err="1"/>
              <a:t>isch&amp;source</a:t>
            </a:r>
            <a:r>
              <a:rPr lang="cs-CZ" dirty="0"/>
              <a:t>=</a:t>
            </a:r>
            <a:r>
              <a:rPr lang="cs-CZ" dirty="0" err="1"/>
              <a:t>hp&amp;biw</a:t>
            </a:r>
            <a:r>
              <a:rPr lang="cs-CZ" dirty="0"/>
              <a:t>=1920&amp;bih=973&amp;q=</a:t>
            </a:r>
            <a:r>
              <a:rPr lang="cs-CZ" dirty="0" err="1"/>
              <a:t>afrika&amp;oq</a:t>
            </a:r>
            <a:r>
              <a:rPr lang="cs-CZ" dirty="0"/>
              <a:t>=</a:t>
            </a:r>
            <a:r>
              <a:rPr lang="cs-CZ" dirty="0" err="1"/>
              <a:t>afrika&amp;gs_l</a:t>
            </a:r>
            <a:r>
              <a:rPr lang="cs-CZ" dirty="0"/>
              <a:t>=img.3..0l10.5185.6895.0.7565.6.6.0.0.0.0.90.459.6.6.0....0...1ac.1.64.img..0.6.457.ziHa4YrR9a0#hl=</a:t>
            </a:r>
            <a:r>
              <a:rPr lang="cs-CZ" dirty="0" err="1"/>
              <a:t>cs&amp;tbm</a:t>
            </a:r>
            <a:r>
              <a:rPr lang="cs-CZ" dirty="0"/>
              <a:t>=</a:t>
            </a:r>
            <a:r>
              <a:rPr lang="cs-CZ" dirty="0" err="1"/>
              <a:t>isch&amp;q</a:t>
            </a:r>
            <a:r>
              <a:rPr lang="cs-CZ" dirty="0"/>
              <a:t>=uprchl%C3%ADci&amp;imgrc=_</a:t>
            </a:r>
            <a:r>
              <a:rPr lang="cs-CZ" dirty="0" smtClean="0"/>
              <a:t>KnZ29dSJT_WHM%3A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https://www.google.cz/</a:t>
            </a:r>
            <a:r>
              <a:rPr lang="cs-CZ" dirty="0" err="1"/>
              <a:t>search?hl</a:t>
            </a:r>
            <a:r>
              <a:rPr lang="cs-CZ" dirty="0"/>
              <a:t>=</a:t>
            </a:r>
            <a:r>
              <a:rPr lang="cs-CZ" dirty="0" err="1"/>
              <a:t>cs&amp;site</a:t>
            </a:r>
            <a:r>
              <a:rPr lang="cs-CZ" dirty="0"/>
              <a:t>=</a:t>
            </a:r>
            <a:r>
              <a:rPr lang="cs-CZ" dirty="0" err="1"/>
              <a:t>imghp&amp;tbm</a:t>
            </a:r>
            <a:r>
              <a:rPr lang="cs-CZ" dirty="0"/>
              <a:t>=</a:t>
            </a:r>
            <a:r>
              <a:rPr lang="cs-CZ" dirty="0" err="1"/>
              <a:t>isch&amp;source</a:t>
            </a:r>
            <a:r>
              <a:rPr lang="cs-CZ" dirty="0"/>
              <a:t>=</a:t>
            </a:r>
            <a:r>
              <a:rPr lang="cs-CZ" dirty="0" err="1"/>
              <a:t>hp&amp;biw</a:t>
            </a:r>
            <a:r>
              <a:rPr lang="cs-CZ" dirty="0"/>
              <a:t>=1920&amp;bih=973&amp;q=</a:t>
            </a:r>
            <a:r>
              <a:rPr lang="cs-CZ" dirty="0" err="1"/>
              <a:t>afrika&amp;oq</a:t>
            </a:r>
            <a:r>
              <a:rPr lang="cs-CZ" dirty="0"/>
              <a:t>=</a:t>
            </a:r>
            <a:r>
              <a:rPr lang="cs-CZ" dirty="0" err="1"/>
              <a:t>afrika&amp;gs_l</a:t>
            </a:r>
            <a:r>
              <a:rPr lang="cs-CZ" dirty="0"/>
              <a:t>=img.3..0l10.5185.6895.0.7565.6.6.0.0.0.0.90.459.6.6.0....0...1ac.1.64.img..0.6.457.ziHa4YrR9a0#hl=</a:t>
            </a:r>
            <a:r>
              <a:rPr lang="cs-CZ" dirty="0" err="1"/>
              <a:t>cs&amp;tbm</a:t>
            </a:r>
            <a:r>
              <a:rPr lang="cs-CZ" dirty="0"/>
              <a:t>=</a:t>
            </a:r>
            <a:r>
              <a:rPr lang="cs-CZ" dirty="0" err="1"/>
              <a:t>isch&amp;q</a:t>
            </a:r>
            <a:r>
              <a:rPr lang="cs-CZ" dirty="0"/>
              <a:t>=afrika+nedostatek+pitn%C3%A9+vody&amp;imgrc=-</a:t>
            </a:r>
            <a:r>
              <a:rPr lang="cs-CZ" dirty="0" smtClean="0"/>
              <a:t>z4fQKuMVHcahM%3A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3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b="1" dirty="0" smtClean="0">
                <a:solidFill>
                  <a:schemeClr val="accent1">
                    <a:lumMod val="75000"/>
                  </a:schemeClr>
                </a:solidFill>
              </a:rPr>
              <a:t>SEVER PROTI JIHU</a:t>
            </a:r>
            <a:endParaRPr lang="cs-CZ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problémy nevyspělých 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rozdělení světa na 5 částí již za studené války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15" y="3141534"/>
            <a:ext cx="8057072" cy="371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3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 smtClean="0">
                <a:solidFill>
                  <a:schemeClr val="accent1">
                    <a:lumMod val="75000"/>
                  </a:schemeClr>
                </a:solidFill>
              </a:rPr>
              <a:t>PRVNÍ SVĚT</a:t>
            </a:r>
            <a:endParaRPr lang="cs-CZ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917" y="2084832"/>
            <a:ext cx="1116787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= </a:t>
            </a:r>
            <a:r>
              <a:rPr lang="cs-CZ" sz="2400" b="1" dirty="0" smtClean="0"/>
              <a:t>vyspělé</a:t>
            </a:r>
            <a:r>
              <a:rPr lang="cs-CZ" sz="2400" dirty="0" smtClean="0"/>
              <a:t> země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cs-CZ" sz="2400" dirty="0" smtClean="0"/>
              <a:t>vysoké zastoupení </a:t>
            </a:r>
            <a:r>
              <a:rPr lang="cs-CZ" sz="2400" b="1" dirty="0" smtClean="0"/>
              <a:t>služeb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rozvinutá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věda a výzkum, strojírenský a chemický průmysl, informační technologie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rozvoj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cestovního ruchu a dopravy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vyspělé hospodářství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nízký podíl těžby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USA, Kanada, EU, Japonsko, Jižní Korea, </a:t>
            </a:r>
            <a:r>
              <a:rPr lang="cs-CZ" sz="2400" dirty="0" err="1" smtClean="0"/>
              <a:t>Tchaj</a:t>
            </a:r>
            <a:r>
              <a:rPr lang="cs-CZ" sz="2400" dirty="0" smtClean="0"/>
              <a:t> – </a:t>
            </a:r>
            <a:r>
              <a:rPr lang="cs-CZ" sz="2400" dirty="0" err="1" smtClean="0"/>
              <a:t>Wan</a:t>
            </a:r>
            <a:r>
              <a:rPr lang="cs-CZ" sz="2400" dirty="0" smtClean="0"/>
              <a:t>, Izrael,  Austrálie, Nový Zéland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84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924" y="112144"/>
            <a:ext cx="13055726" cy="6625087"/>
          </a:xfrm>
        </p:spPr>
      </p:pic>
    </p:spTree>
    <p:extLst>
      <p:ext uri="{BB962C8B-B14F-4D97-AF65-F5344CB8AC3E}">
        <p14:creationId xmlns:p14="http://schemas.microsoft.com/office/powerpoint/2010/main" val="8164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DRUHÝ SVĚT</a:t>
            </a:r>
            <a:endParaRPr lang="cs-CZ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dirty="0"/>
              <a:t>p</a:t>
            </a:r>
            <a:r>
              <a:rPr lang="cs-CZ" dirty="0" smtClean="0"/>
              <a:t>oužívání teroristických metod pro udržení moci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dirty="0"/>
              <a:t>k</a:t>
            </a:r>
            <a:r>
              <a:rPr lang="cs-CZ" dirty="0" smtClean="0"/>
              <a:t>ulturní zaostávání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dirty="0"/>
              <a:t>z</a:t>
            </a:r>
            <a:r>
              <a:rPr lang="cs-CZ" dirty="0" smtClean="0"/>
              <a:t>emě bývalého SSSR, baltské země, Vietnam, Kuba, Severní Korea, Laos, Čína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26" y="191128"/>
            <a:ext cx="13138071" cy="66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TŘETÍ SVĚT</a:t>
            </a:r>
            <a:endParaRPr lang="cs-CZ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cs-CZ" sz="2800" dirty="0" smtClean="0"/>
              <a:t> Ekonomicky málo rozvinuté země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800" dirty="0" smtClean="0"/>
              <a:t> Velká ložiska ropy nebo nově industrializované země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800" dirty="0" smtClean="0"/>
              <a:t> Těžký průmysl a rozvíjející se znečistění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800" dirty="0" smtClean="0"/>
              <a:t> Vysoká populace (průměrný věk 30 let)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800" dirty="0" smtClean="0"/>
              <a:t> Nízké vzdělávání, levné pracovní síly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800" dirty="0" smtClean="0"/>
              <a:t> Libye, Kuvajt, Spojené Arabské Emiráty, Argentina, Brazílie, Mexiko, Venezuela, Thajsko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2" y="415621"/>
            <a:ext cx="11261891" cy="604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5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ČTVRTÝ SVĚT</a:t>
            </a:r>
            <a:endParaRPr lang="cs-CZ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 smtClean="0"/>
              <a:t>= třetí svět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neustále se </a:t>
            </a:r>
            <a:r>
              <a:rPr lang="cs-CZ" sz="3200" b="1" dirty="0" smtClean="0"/>
              <a:t>zvyšuje</a:t>
            </a:r>
            <a:r>
              <a:rPr lang="cs-CZ" sz="3200" dirty="0" smtClean="0"/>
              <a:t> počet obyvatel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problémy s potravinami – </a:t>
            </a:r>
            <a:r>
              <a:rPr lang="cs-CZ" sz="3200" b="1" dirty="0" smtClean="0"/>
              <a:t>podvýživa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velké </a:t>
            </a:r>
            <a:r>
              <a:rPr lang="cs-CZ" sz="3200" b="1" dirty="0" smtClean="0"/>
              <a:t>rozdíly</a:t>
            </a:r>
            <a:r>
              <a:rPr lang="cs-CZ" sz="3200" dirty="0" smtClean="0"/>
              <a:t> mezi venkovem a rozvinutým městem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b="1" dirty="0" smtClean="0"/>
              <a:t>levné</a:t>
            </a:r>
            <a:r>
              <a:rPr lang="cs-CZ" sz="3200" dirty="0" smtClean="0"/>
              <a:t> pracovní </a:t>
            </a:r>
            <a:r>
              <a:rPr lang="cs-CZ" sz="3200" b="1" dirty="0" smtClean="0"/>
              <a:t>síly</a:t>
            </a:r>
            <a:r>
              <a:rPr lang="cs-CZ" sz="3200" dirty="0" smtClean="0"/>
              <a:t> – </a:t>
            </a:r>
            <a:r>
              <a:rPr lang="cs-CZ" sz="3200" b="1" dirty="0" smtClean="0"/>
              <a:t>nedostatek</a:t>
            </a:r>
            <a:r>
              <a:rPr lang="cs-CZ" sz="3200" dirty="0" smtClean="0"/>
              <a:t> peněz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Mongolsko, Laos, Indie, Pákistán, Nigérie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" y="380469"/>
            <a:ext cx="11911269" cy="595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5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PÁTÝ SVĚT</a:t>
            </a:r>
            <a:endParaRPr lang="cs-CZ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= třetí svět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b="1" dirty="0" smtClean="0"/>
              <a:t>nejchudší</a:t>
            </a:r>
            <a:r>
              <a:rPr lang="cs-CZ" sz="2800" dirty="0" smtClean="0"/>
              <a:t> země světa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země střední a východní Afriky, Afghánistán, Bangladéš, Nepál, Bhútán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8" y="484632"/>
            <a:ext cx="11842259" cy="592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4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274</TotalTime>
  <Words>958</Words>
  <Application>Microsoft Office PowerPoint</Application>
  <PresentationFormat>Širokoúhlá obrazovka</PresentationFormat>
  <Paragraphs>128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Century Gothic</vt:lpstr>
      <vt:lpstr>Times New Roman</vt:lpstr>
      <vt:lpstr>Wingdings</vt:lpstr>
      <vt:lpstr>Wingdings 2</vt:lpstr>
      <vt:lpstr>HDOfficeLightV0</vt:lpstr>
      <vt:lpstr>Dřevo</vt:lpstr>
      <vt:lpstr>Prezentace aplikace PowerPoint</vt:lpstr>
      <vt:lpstr>SEVER PROTI JIHU</vt:lpstr>
      <vt:lpstr>SEVER PROTI JIHU</vt:lpstr>
      <vt:lpstr>PRVNÍ SVĚT</vt:lpstr>
      <vt:lpstr>Prezentace aplikace PowerPoint</vt:lpstr>
      <vt:lpstr>DRUHÝ SVĚT</vt:lpstr>
      <vt:lpstr>TŘETÍ SVĚT</vt:lpstr>
      <vt:lpstr>ČTVRTÝ SVĚT</vt:lpstr>
      <vt:lpstr>PÁTÝ SVĚT</vt:lpstr>
      <vt:lpstr>Prezentace aplikace PowerPoint</vt:lpstr>
      <vt:lpstr>SOUČASNÉ PROBLÉMY ZEMÍ TŘETÍHO SVĚTA</vt:lpstr>
      <vt:lpstr>PROBLÉMY ZEMÍ ČTVRTÉHO SVĚTA</vt:lpstr>
      <vt:lpstr>TERORISMUS - uprchlíci</vt:lpstr>
      <vt:lpstr>Migrační vlny</vt:lpstr>
      <vt:lpstr>Prezentace aplikace PowerPoint</vt:lpstr>
      <vt:lpstr>Problémy v jihovýchodní asii</vt:lpstr>
      <vt:lpstr>Prezentace aplikace PowerPoint</vt:lpstr>
      <vt:lpstr>OTÁZKY</vt:lpstr>
      <vt:lpstr>otázky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 PROTI JIHU</dc:title>
  <dc:creator>Aneta Filípková</dc:creator>
  <cp:lastModifiedBy>kavrik</cp:lastModifiedBy>
  <cp:revision>27</cp:revision>
  <dcterms:created xsi:type="dcterms:W3CDTF">2016-04-11T15:52:10Z</dcterms:created>
  <dcterms:modified xsi:type="dcterms:W3CDTF">2016-04-18T08:46:44Z</dcterms:modified>
</cp:coreProperties>
</file>