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24"/>
  </p:notesMasterIdLst>
  <p:sldIdLst>
    <p:sldId id="279" r:id="rId2"/>
    <p:sldId id="256" r:id="rId3"/>
    <p:sldId id="257" r:id="rId4"/>
    <p:sldId id="258" r:id="rId5"/>
    <p:sldId id="267" r:id="rId6"/>
    <p:sldId id="270" r:id="rId7"/>
    <p:sldId id="259" r:id="rId8"/>
    <p:sldId id="260" r:id="rId9"/>
    <p:sldId id="261" r:id="rId10"/>
    <p:sldId id="262" r:id="rId11"/>
    <p:sldId id="263" r:id="rId12"/>
    <p:sldId id="266" r:id="rId13"/>
    <p:sldId id="264" r:id="rId14"/>
    <p:sldId id="265" r:id="rId15"/>
    <p:sldId id="268" r:id="rId16"/>
    <p:sldId id="271" r:id="rId17"/>
    <p:sldId id="272" r:id="rId18"/>
    <p:sldId id="273" r:id="rId19"/>
    <p:sldId id="274" r:id="rId20"/>
    <p:sldId id="269" r:id="rId21"/>
    <p:sldId id="275" r:id="rId22"/>
    <p:sldId id="276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7" autoAdjust="0"/>
    <p:restoredTop sz="94306" autoAdjust="0"/>
  </p:normalViewPr>
  <p:slideViewPr>
    <p:cSldViewPr>
      <p:cViewPr>
        <p:scale>
          <a:sx n="69" d="100"/>
          <a:sy n="69" d="100"/>
        </p:scale>
        <p:origin x="-142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2C7DE8-F89F-42CB-A63B-F087F386EFB3}" type="datetimeFigureOut">
              <a:rPr lang="cs-CZ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717F22-97FB-41EB-9480-49A49CA8BC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0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91DC3-5322-48BD-9240-97CFB6EC012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511B4-1A89-49E4-8224-76734369692A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379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BEF775-2594-4382-AC23-07FF4E7247D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11753B-B429-4BF7-8A08-2C08161E165C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33075-5808-4E19-AAD0-12C8C38FA215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4B74B2-49CA-4CF6-8641-DECAC060EB4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6EE7D3-A1B1-4B24-ADDB-FD7EAAACCEBE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3188F-EC01-4DAC-B13C-635A6CC9878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AA75AB-0A68-43D7-AFF7-075C172A113F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3C0FC-D221-4795-9997-D35FE20D06E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85A92-F5ED-482F-B4F4-29260E2D230F}" type="datetimeFigureOut">
              <a:rPr lang="cs-CZ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55EB-BAAC-4AD3-B4E4-A07D80847E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590F6E-D639-4163-BBA5-472FDEB332E0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47B6C-6F10-4894-B80D-F86002C3661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1BCDE8-1D7F-4BBB-8550-66BA72A1676F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7753B-6AE3-4B6A-8D5E-340109D4B4D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8CBF66-5E6D-4066-B4AF-9DB00F8D58D9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71529-66A7-42D6-BF14-89570DB38EF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48B7F5-B7D1-4A05-A1DE-24510AF5D9E3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6FE5C-3E99-41D8-8959-A8FC83A5F06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A9627-34E8-4D56-8486-8C0606F3DB97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B152D-E2BA-4CF8-8D92-432241CA02E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10558-D9BE-4879-9D37-8843B075E3D7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8EE76-726B-4961-BB48-EB3B90D12EC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1F367-41F4-4FCB-8CBE-A2DE13A61497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C2D26-6F8C-4B9E-A7EF-23389891022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ACF46-AC64-426A-B5D4-A1F1ACB7BC54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7304F-EFAF-4FE5-8889-E8BB1EB97E4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4BBD8AF-BF4B-4705-9652-8F7D6B880110}" type="datetimeFigureOut">
              <a:rPr lang="cs-CZ" smtClean="0"/>
              <a:pPr>
                <a:defRPr/>
              </a:pPr>
              <a:t>16.11.2012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2B0C97-E119-4589-9870-A703D27EA25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Logo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7544" y="3789040"/>
            <a:ext cx="8569325" cy="1873250"/>
          </a:xfrm>
        </p:spPr>
      </p:pic>
      <p:sp>
        <p:nvSpPr>
          <p:cNvPr id="41987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467544" y="332656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cs-CZ" sz="2800" b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Vypracováno v rámci projektu </a:t>
            </a:r>
            <a:br>
              <a:rPr lang="cs-CZ" sz="2800" b="1" dirty="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lang="cs-CZ" sz="2800" b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„Zavádění ŠVP na gymnázium – projekt GOTIKA“</a:t>
            </a:r>
            <a:br>
              <a:rPr lang="cs-CZ" sz="2800" b="1" dirty="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lang="cs-CZ" sz="2800" b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CZ.1.07/1.1.10/03.0007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Litold</a:t>
            </a:r>
          </a:p>
          <a:p>
            <a:pPr lvl="1" eaLnBrk="1" hangingPunct="1"/>
            <a:endParaRPr lang="cs-CZ" smtClean="0"/>
          </a:p>
          <a:p>
            <a:pPr lvl="1" eaLnBrk="1" hangingPunct="1"/>
            <a:r>
              <a:rPr lang="cs-CZ" smtClean="0"/>
              <a:t>Po smrti Viléma z Landštejna hrad spadl do rukou Litolda (syn Viléma z Landštejna)</a:t>
            </a:r>
          </a:p>
          <a:p>
            <a:pPr lvl="1" eaLnBrk="1" hangingPunct="1"/>
            <a:endParaRPr lang="cs-CZ" smtClean="0"/>
          </a:p>
          <a:p>
            <a:pPr lvl="1" eaLnBrk="1" hangingPunct="1"/>
            <a:endParaRPr lang="cs-CZ" smtClean="0"/>
          </a:p>
          <a:p>
            <a:pPr lvl="1" eaLnBrk="1" hangingPunct="1"/>
            <a:r>
              <a:rPr lang="cs-CZ" smtClean="0"/>
              <a:t>Rozkvět zastaven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mtClean="0"/>
              <a:t>Historie</a:t>
            </a: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b="1" dirty="0" smtClean="0"/>
              <a:t>Za</a:t>
            </a:r>
            <a:r>
              <a:rPr lang="cs-CZ" dirty="0" smtClean="0"/>
              <a:t> </a:t>
            </a:r>
            <a:r>
              <a:rPr lang="cs-CZ" b="1" dirty="0" smtClean="0"/>
              <a:t>Konráda </a:t>
            </a:r>
            <a:r>
              <a:rPr lang="cs-CZ" b="1" dirty="0" err="1" smtClean="0"/>
              <a:t>Krajíře</a:t>
            </a:r>
            <a:r>
              <a:rPr lang="cs-CZ" b="1" dirty="0" smtClean="0"/>
              <a:t> z Krajku</a:t>
            </a:r>
          </a:p>
          <a:p>
            <a:pPr lvl="1" eaLnBrk="1" hangingPunct="1"/>
            <a:endParaRPr lang="cs-CZ" b="1" dirty="0" smtClean="0"/>
          </a:p>
          <a:p>
            <a:pPr lvl="1" eaLnBrk="1" hangingPunct="1"/>
            <a:r>
              <a:rPr lang="cs-CZ" b="1" dirty="0" smtClean="0"/>
              <a:t>1381</a:t>
            </a:r>
            <a:r>
              <a:rPr lang="cs-CZ" dirty="0" smtClean="0"/>
              <a:t> Václav IV. dal směnou svému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cs-CZ" b="1" dirty="0" smtClean="0"/>
              <a:t>   </a:t>
            </a:r>
            <a:r>
              <a:rPr lang="cs-CZ" dirty="0" smtClean="0"/>
              <a:t> oblíbenci, nejvyššímu hofmistrovi 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cs-CZ" dirty="0" smtClean="0"/>
              <a:t>    Konrádovi </a:t>
            </a:r>
            <a:r>
              <a:rPr lang="cs-CZ" dirty="0" err="1" smtClean="0"/>
              <a:t>Krajířovi</a:t>
            </a:r>
            <a:r>
              <a:rPr lang="cs-CZ" dirty="0" smtClean="0"/>
              <a:t> z Krajku za hrad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cs-CZ" dirty="0" smtClean="0"/>
              <a:t>    Landštejn a (Novou) Bystřici jako </a:t>
            </a:r>
            <a:r>
              <a:rPr lang="cs-CZ" dirty="0" err="1" smtClean="0"/>
              <a:t>léno,hrad</a:t>
            </a:r>
            <a:r>
              <a:rPr lang="cs-CZ" dirty="0" smtClean="0"/>
              <a:t> a statek  Lomnici nad Lužnicí.</a:t>
            </a:r>
          </a:p>
          <a:p>
            <a:pPr lvl="1" eaLnBrk="1" hangingPunct="1"/>
            <a:endParaRPr lang="cs-CZ" dirty="0" smtClean="0"/>
          </a:p>
          <a:p>
            <a:pPr lvl="1" eaLnBrk="1" hangingPunct="1"/>
            <a:r>
              <a:rPr lang="cs-CZ" dirty="0" smtClean="0"/>
              <a:t>Díky tomu zde na delší dobu sídlil i rod </a:t>
            </a:r>
            <a:r>
              <a:rPr lang="cs-CZ" dirty="0" err="1" smtClean="0"/>
              <a:t>Krajířů</a:t>
            </a:r>
            <a:r>
              <a:rPr lang="cs-CZ" dirty="0" smtClean="0"/>
              <a:t>, který během téměř dvou století trvající držby zde provedl významné přestavby.</a:t>
            </a:r>
          </a:p>
          <a:p>
            <a:pPr lvl="1" eaLnBrk="1" hangingPunct="1"/>
            <a:endParaRPr lang="cs-CZ" dirty="0" smtClean="0"/>
          </a:p>
          <a:p>
            <a:pPr lvl="1" eaLnBrk="1" hangingPunct="1"/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mtClean="0"/>
              <a:t>Historie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22784"/>
            <a:ext cx="2016224" cy="304449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6444208" y="3429000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http://www.ohradech.eu/images/erby/krajirove_z_krajku.jpg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smtClean="0"/>
              <a:t>Za Lipolta</a:t>
            </a:r>
          </a:p>
          <a:p>
            <a:pPr lvl="1" eaLnBrk="1" hangingPunct="1"/>
            <a:r>
              <a:rPr lang="cs-CZ" smtClean="0"/>
              <a:t>Lipolt a Konrád II. vyvolávali spory s hradeckými sousedy Oldřichem, Janem starším a Janem mladším. </a:t>
            </a:r>
          </a:p>
          <a:p>
            <a:pPr lvl="1" eaLnBrk="1" hangingPunct="1"/>
            <a:endParaRPr lang="cs-CZ" smtClean="0"/>
          </a:p>
          <a:p>
            <a:pPr lvl="1" eaLnBrk="1" hangingPunct="1"/>
            <a:r>
              <a:rPr lang="cs-CZ" smtClean="0"/>
              <a:t>Lipolt byl nepřítelem Tábora. </a:t>
            </a:r>
          </a:p>
          <a:p>
            <a:pPr lvl="1" eaLnBrk="1" hangingPunct="1"/>
            <a:endParaRPr lang="cs-CZ" smtClean="0"/>
          </a:p>
          <a:p>
            <a:pPr lvl="1" eaLnBrk="1" hangingPunct="1"/>
            <a:r>
              <a:rPr lang="cs-CZ" smtClean="0"/>
              <a:t>1420 spolu s rakouským vévodou Albrechtem oblehl bezúspěšně Tábor</a:t>
            </a:r>
          </a:p>
          <a:p>
            <a:pPr lvl="1" eaLnBrk="1" hangingPunct="1"/>
            <a:endParaRPr lang="cs-CZ" smtClean="0"/>
          </a:p>
          <a:p>
            <a:pPr lvl="1" eaLnBrk="1" hangingPunct="1"/>
            <a:r>
              <a:rPr lang="cs-CZ" smtClean="0"/>
              <a:t>Jan Žižka na oplátku při náhlém vpádu vypálil hrad Landštejn a zajal tam jeho manželku Annu s dětmi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mtClean="0"/>
              <a:t>Historie</a:t>
            </a: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smtClean="0"/>
              <a:t>Za Wolfganga</a:t>
            </a:r>
          </a:p>
          <a:p>
            <a:pPr lvl="1" eaLnBrk="1" hangingPunct="1"/>
            <a:r>
              <a:rPr lang="cs-CZ" smtClean="0"/>
              <a:t>po polovině 15. století sjednotil syn Konráda II. Wolfgang celý rodový majetek včetně nově připojených moravských statků        jeden z nejbohatších mužů</a:t>
            </a:r>
          </a:p>
          <a:p>
            <a:pPr lvl="1" eaLnBrk="1" hangingPunct="1"/>
            <a:endParaRPr lang="cs-CZ" smtClean="0"/>
          </a:p>
          <a:p>
            <a:pPr lvl="1" eaLnBrk="1" hangingPunct="1"/>
            <a:r>
              <a:rPr lang="cs-CZ" smtClean="0"/>
              <a:t>hrad přestavěn v pozdně gotickém slohu</a:t>
            </a:r>
          </a:p>
          <a:p>
            <a:pPr eaLnBrk="1" hangingPunct="1"/>
            <a:r>
              <a:rPr lang="cs-CZ" smtClean="0"/>
              <a:t>Velkolepé architektonické projekty rod finančně vyčerpaly a Krajířové byli nuceni roku 1579 hrad prodat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mtClean="0"/>
              <a:t>Historie</a:t>
            </a:r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3708400" y="2852738"/>
            <a:ext cx="431800" cy="144462"/>
          </a:xfrm>
          <a:prstGeom prst="rightArrow">
            <a:avLst/>
          </a:prstGeom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sah 1"/>
          <p:cNvSpPr>
            <a:spLocks noGrp="1"/>
          </p:cNvSpPr>
          <p:nvPr>
            <p:ph idx="1"/>
          </p:nvPr>
        </p:nvSpPr>
        <p:spPr>
          <a:xfrm>
            <a:off x="457200" y="981075"/>
            <a:ext cx="8435975" cy="6551613"/>
          </a:xfrm>
        </p:spPr>
        <p:txBody>
          <a:bodyPr/>
          <a:lstStyle/>
          <a:p>
            <a:pPr eaLnBrk="1" hangingPunct="1"/>
            <a:r>
              <a:rPr lang="cs-CZ" sz="3900" dirty="0" smtClean="0"/>
              <a:t>počátek 60. let 17. století- </a:t>
            </a:r>
            <a:r>
              <a:rPr lang="cs-CZ" sz="2200" dirty="0" smtClean="0"/>
              <a:t>požár</a:t>
            </a:r>
            <a:endParaRPr lang="cs-CZ" sz="2900" dirty="0" smtClean="0"/>
          </a:p>
          <a:p>
            <a:pPr eaLnBrk="1" hangingPunct="1"/>
            <a:r>
              <a:rPr lang="cs-CZ" sz="5700" dirty="0" smtClean="0"/>
              <a:t>Rok 1771</a:t>
            </a:r>
          </a:p>
          <a:p>
            <a:pPr lvl="1" eaLnBrk="1" hangingPunct="1"/>
            <a:r>
              <a:rPr lang="cs-CZ" sz="2800" dirty="0" smtClean="0"/>
              <a:t>Požár</a:t>
            </a:r>
          </a:p>
          <a:p>
            <a:pPr eaLnBrk="1" hangingPunct="1"/>
            <a:r>
              <a:rPr lang="cs-CZ" sz="3000" dirty="0" smtClean="0"/>
              <a:t>Na Landštejně se střídají majitelé</a:t>
            </a:r>
          </a:p>
          <a:p>
            <a:pPr eaLnBrk="1" hangingPunct="1"/>
            <a:r>
              <a:rPr lang="cs-CZ" sz="3200" dirty="0" smtClean="0"/>
              <a:t> </a:t>
            </a:r>
            <a:r>
              <a:rPr lang="cs-CZ" sz="2200" b="1" dirty="0" smtClean="0"/>
              <a:t>1940</a:t>
            </a:r>
            <a:r>
              <a:rPr lang="cs-CZ" sz="2200" dirty="0" smtClean="0"/>
              <a:t> zámek zabralo gestapo a škola nacistického letectva</a:t>
            </a:r>
          </a:p>
          <a:p>
            <a:pPr eaLnBrk="1" hangingPunct="1"/>
            <a:r>
              <a:rPr lang="cs-CZ" sz="2200" dirty="0" smtClean="0"/>
              <a:t>Po válce roku 1945 byla na zámek dosazena Národní správa a v roce </a:t>
            </a:r>
            <a:r>
              <a:rPr lang="cs-CZ" sz="2200" b="1" dirty="0" smtClean="0"/>
              <a:t>1947</a:t>
            </a:r>
            <a:r>
              <a:rPr lang="cs-CZ" sz="2200" dirty="0" smtClean="0"/>
              <a:t> byl zámek zestátněn zvláštním zákonem Lex Schwarzenberg, stejně jako Hluboká, Český Krumlov aj.</a:t>
            </a:r>
          </a:p>
          <a:p>
            <a:pPr eaLnBrk="1" hangingPunct="1"/>
            <a:endParaRPr lang="cs-CZ" sz="3000" dirty="0" smtClean="0"/>
          </a:p>
          <a:p>
            <a:pPr lvl="2" eaLnBrk="1" hangingPunct="1">
              <a:buFont typeface="Wingdings 2" pitchFamily="18" charset="2"/>
              <a:buNone/>
            </a:pPr>
            <a:r>
              <a:rPr lang="cs-CZ" sz="2500" dirty="0" smtClean="0"/>
              <a:t>					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cs-CZ" sz="2500" dirty="0" smtClean="0"/>
              <a:t>										</a:t>
            </a:r>
          </a:p>
          <a:p>
            <a:pPr lvl="1" eaLnBrk="1" hangingPunct="1"/>
            <a:endParaRPr lang="cs-CZ" dirty="0" smtClean="0"/>
          </a:p>
          <a:p>
            <a:pPr eaLnBrk="1" hangingPunct="1"/>
            <a:endParaRPr lang="cs-CZ" sz="30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mtClean="0"/>
              <a:t>Historie</a:t>
            </a:r>
            <a:endParaRPr lang="cs-CZ"/>
          </a:p>
        </p:txBody>
      </p:sp>
      <p:pic>
        <p:nvPicPr>
          <p:cNvPr id="28675" name="Obrázek 3" descr="landstejn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216" y="1556792"/>
            <a:ext cx="2378075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6516216" y="2998242"/>
            <a:ext cx="2389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http://www.ingema.net/photo/landstejn1.jpg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 </a:t>
            </a:r>
            <a:r>
              <a:rPr lang="cs-CZ" b="1" smtClean="0"/>
              <a:t>Tehdejší majitel se zadlužil natolik, že nezbyly peníze na opravu a hrad se začal měnit ve zříceninu.</a:t>
            </a:r>
          </a:p>
          <a:p>
            <a:pPr eaLnBrk="1" hangingPunct="1"/>
            <a:endParaRPr lang="cs-CZ" b="1" smtClean="0"/>
          </a:p>
          <a:p>
            <a:pPr eaLnBrk="1" hangingPunct="1"/>
            <a:r>
              <a:rPr lang="cs-CZ" b="1" smtClean="0"/>
              <a:t>V sedmdesátých letech minulého století se zde začali provádět archeologické výkopy, které nám ukázaly mnoho poznatků</a:t>
            </a:r>
            <a:endParaRPr lang="cs-CZ" smtClean="0"/>
          </a:p>
          <a:p>
            <a:pPr eaLnBrk="1" hangingPunct="1"/>
            <a:endParaRPr lang="cs-CZ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mtClean="0"/>
              <a:t>Historie</a:t>
            </a: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řed rokem 19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04664"/>
            <a:ext cx="2741290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336800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b="1" dirty="0" smtClean="0"/>
              <a:t>VÝSTAVBA A PODOBA HRADU VE STOLETÍCH</a:t>
            </a:r>
            <a:r>
              <a:rPr lang="cs-CZ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u="sng" dirty="0" smtClean="0"/>
              <a:t>Románská:</a:t>
            </a:r>
            <a:r>
              <a:rPr lang="cs-CZ" sz="2800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dirty="0" smtClean="0"/>
              <a:t>Nepravidelně pětiboký půdorys hradu obklopoval široký příkop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dirty="0" smtClean="0"/>
              <a:t>Zprvu zde byly dvě věže. Jádrem hradu byla velká hranolová věž (tzv. </a:t>
            </a:r>
            <a:r>
              <a:rPr lang="cs-CZ" sz="2800" dirty="0" err="1" smtClean="0"/>
              <a:t>bergfrit</a:t>
            </a:r>
            <a:r>
              <a:rPr lang="cs-CZ" sz="2800" dirty="0" smtClean="0"/>
              <a:t>) na jižní straně,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/>
              <a:t>        na severní straně to byla menší obytná věž s kaplí. Obě věže později spojil dvoupatrový palác.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sz="22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 Severní, nižší věž, obsahovala v patře kapli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Hradba připojená k oběma věžím vymezila pětiboký areál horního hradu s nádvořím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.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643042" y="214290"/>
            <a:ext cx="8229600" cy="111636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smtClean="0"/>
              <a:t>Architektura</a:t>
            </a:r>
            <a:endParaRPr lang="cs-CZ" sz="5400"/>
          </a:p>
        </p:txBody>
      </p:sp>
      <p:pic>
        <p:nvPicPr>
          <p:cNvPr id="10" name="Obrázek 9" descr="obraz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082" y="3573463"/>
            <a:ext cx="4640381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1749" name="Obrázek 11" descr="Landstejn podle D Menclov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573463"/>
            <a:ext cx="419100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4716463" y="6297333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http://hrady.me.cz/Stare3/Jan_Herman/bar/Landstejn%20podle%20D%20Menclove.jpg</a:t>
            </a:r>
          </a:p>
        </p:txBody>
      </p:sp>
      <p:sp>
        <p:nvSpPr>
          <p:cNvPr id="6" name="Obdélník 5"/>
          <p:cNvSpPr/>
          <p:nvPr/>
        </p:nvSpPr>
        <p:spPr>
          <a:xfrm>
            <a:off x="144463" y="6234659"/>
            <a:ext cx="41395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http://www.prostor-ad.cz/dejiny/roman/hrady/obraz9.gif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Zástupný symbol pro obsah 1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572000"/>
          </a:xfrm>
        </p:spPr>
        <p:txBody>
          <a:bodyPr/>
          <a:lstStyle/>
          <a:p>
            <a:pPr lvl="1" eaLnBrk="1" hangingPunct="1"/>
            <a:r>
              <a:rPr lang="cs-CZ" u="sng" dirty="0" smtClean="0"/>
              <a:t>Gotická:</a:t>
            </a:r>
            <a:r>
              <a:rPr lang="cs-CZ" dirty="0" smtClean="0"/>
              <a:t> </a:t>
            </a:r>
            <a:endParaRPr lang="cs-CZ" dirty="0" smtClean="0">
              <a:solidFill>
                <a:schemeClr val="bg1"/>
              </a:solidFill>
            </a:endParaRPr>
          </a:p>
          <a:p>
            <a:pPr lvl="2" eaLnBrk="1" hangingPunct="1"/>
            <a:r>
              <a:rPr lang="cs-CZ" dirty="0" smtClean="0">
                <a:solidFill>
                  <a:schemeClr val="tx1"/>
                </a:solidFill>
              </a:rPr>
              <a:t> Za pánů z Landštejna byly obytné části hradu rozšířeny o velkou obytnou věž při hlavní jižní bráně , během pozdně gotické přestavby pak přibyl nový gotický palác dodatečně rozšířený o druhý nádvorní trakt. Pevnostní charakter hradu byl posílen výstavbou nového parkánu s hradbou a v další fázi narůstání hradu, na přelomu 15.a 16. století, vyrostlo rozsáhlé vnější opevnění s půlkruhovými baštami.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8" y="908720"/>
            <a:ext cx="7408333" cy="3450696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u="sng" dirty="0" smtClean="0"/>
              <a:t>Goticko-renesanční:</a:t>
            </a:r>
            <a:r>
              <a:rPr lang="cs-CZ" dirty="0" smtClean="0"/>
              <a:t> </a:t>
            </a:r>
            <a:br>
              <a:rPr lang="cs-CZ" dirty="0" smtClean="0"/>
            </a:br>
            <a:r>
              <a:rPr lang="cs-CZ" sz="1800" dirty="0" smtClean="0"/>
              <a:t>Koncem 15. a v 1. polovině 16. století přestavěli </a:t>
            </a:r>
            <a:r>
              <a:rPr lang="cs-CZ" sz="1800" dirty="0" err="1" smtClean="0"/>
              <a:t>Krajířové</a:t>
            </a:r>
            <a:r>
              <a:rPr lang="cs-CZ" sz="1800" dirty="0" smtClean="0"/>
              <a:t> palác mezi oběma románskými věžemi.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1800" dirty="0" smtClean="0"/>
              <a:t> Změněné podmínky dělostřeleckého boje vedly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800" dirty="0" smtClean="0"/>
              <a:t>      k výstavbě nového opevnění.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800" dirty="0" smtClean="0"/>
              <a:t> Okolo roku 1520 byla započata stavba nového hradebního okruhu na koruně valu před příkopem, zesíleného dvěma </a:t>
            </a:r>
            <a:r>
              <a:rPr lang="cs-CZ" sz="1800" dirty="0" err="1" smtClean="0"/>
              <a:t>polookrouhlými</a:t>
            </a:r>
            <a:r>
              <a:rPr lang="cs-CZ" sz="1800" dirty="0" smtClean="0"/>
              <a:t>,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800" dirty="0" smtClean="0"/>
              <a:t>    dovnitř otevřenými baštami. Podél vnitřních stěn  obou částí hradby obíhal dřevěný zastřenými  ochoz. 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8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4819" name="Obdélník 3"/>
          <p:cNvSpPr>
            <a:spLocks noChangeArrowheads="1"/>
          </p:cNvSpPr>
          <p:nvPr/>
        </p:nvSpPr>
        <p:spPr bwMode="auto">
          <a:xfrm>
            <a:off x="2286000" y="-4953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Constantia" pitchFamily="18" charset="0"/>
              </a:rPr>
              <a:t/>
            </a:r>
            <a:br>
              <a:rPr lang="cs-CZ">
                <a:latin typeface="Constantia" pitchFamily="18" charset="0"/>
              </a:rPr>
            </a:br>
            <a:r>
              <a:rPr lang="cs-CZ">
                <a:latin typeface="Constantia" pitchFamily="18" charset="0"/>
              </a:rPr>
              <a:t> </a:t>
            </a:r>
            <a:br>
              <a:rPr lang="cs-CZ">
                <a:latin typeface="Constantia" pitchFamily="18" charset="0"/>
              </a:rPr>
            </a:br>
            <a:endParaRPr lang="cs-CZ">
              <a:latin typeface="Constantia" pitchFamily="18" charset="0"/>
            </a:endParaRPr>
          </a:p>
          <a:p>
            <a:endParaRPr lang="cs-CZ">
              <a:latin typeface="Constantia" pitchFamily="18" charset="0"/>
            </a:endParaRPr>
          </a:p>
        </p:txBody>
      </p:sp>
      <p:pic>
        <p:nvPicPr>
          <p:cNvPr id="34820" name="Obrázek 4" descr="Landstejn podle D Menclov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9237" y="3573016"/>
            <a:ext cx="3565525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789236" y="5934670"/>
            <a:ext cx="3565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http://hrady.me.cz/Stare3/Jan_Herman/bar/Landstejn%20podle%20D%20Menclove.jpg</a:t>
            </a:r>
            <a:endParaRPr lang="cs-CZ" sz="1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sah 1"/>
          <p:cNvSpPr>
            <a:spLocks noGrp="1"/>
          </p:cNvSpPr>
          <p:nvPr>
            <p:ph idx="1"/>
          </p:nvPr>
        </p:nvSpPr>
        <p:spPr>
          <a:xfrm>
            <a:off x="500063" y="1214438"/>
            <a:ext cx="8229600" cy="4572000"/>
          </a:xfrm>
        </p:spPr>
        <p:txBody>
          <a:bodyPr/>
          <a:lstStyle/>
          <a:p>
            <a:pPr eaLnBrk="1" hangingPunct="1"/>
            <a:r>
              <a:rPr lang="cs-CZ" u="sng" smtClean="0"/>
              <a:t>Renesanční:</a:t>
            </a:r>
            <a:r>
              <a:rPr lang="cs-CZ" smtClean="0"/>
              <a:t> </a:t>
            </a:r>
            <a:br>
              <a:rPr lang="cs-CZ" smtClean="0"/>
            </a:br>
            <a:r>
              <a:rPr lang="cs-CZ" sz="1800" smtClean="0"/>
              <a:t>Stěny románského paláce i původních hradeb prolomili Krajířové velkými okny. V renesančním duchu byly jednotlivé sály vytápěné krby i horkovzdušnými rozvody.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6867" name="Obrázek 4" descr="39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2348880"/>
            <a:ext cx="454025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2235994" y="575089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http://www.jiznicechy.org/cz/bg/image.htm?3-392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Obrázek 4" descr="ahzs-landstejn-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684584" y="-675456"/>
            <a:ext cx="6840760" cy="17281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PROJEKT GOTIKA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72225" y="1700213"/>
            <a:ext cx="1933575" cy="215900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,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3671392" y="5229200"/>
            <a:ext cx="547260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Landštejn</a:t>
            </a:r>
          </a:p>
        </p:txBody>
      </p:sp>
      <p:sp>
        <p:nvSpPr>
          <p:cNvPr id="4" name="Obdélník 3"/>
          <p:cNvSpPr/>
          <p:nvPr/>
        </p:nvSpPr>
        <p:spPr>
          <a:xfrm>
            <a:off x="-4108" y="6291029"/>
            <a:ext cx="2997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</a:rPr>
              <a:t>http://www.pocasi-volary.cz/letecka-fotogalerie/ahzs-landstejn-3.jpg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Obrázek 17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557338"/>
            <a:ext cx="492601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669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000" smtClean="0"/>
              <a:t>Architektura</a:t>
            </a:r>
            <a:endParaRPr lang="cs-CZ" sz="4000"/>
          </a:p>
        </p:txBody>
      </p:sp>
      <p:pic>
        <p:nvPicPr>
          <p:cNvPr id="37891" name="Obrázek 6" descr="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557338"/>
            <a:ext cx="5256212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Přímá spojovací šipka 10"/>
          <p:cNvCxnSpPr>
            <a:stCxn id="15" idx="1"/>
          </p:cNvCxnSpPr>
          <p:nvPr/>
        </p:nvCxnSpPr>
        <p:spPr>
          <a:xfrm flipH="1">
            <a:off x="3851920" y="1047247"/>
            <a:ext cx="2076743" cy="59084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5928663" y="862581"/>
            <a:ext cx="206498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Stará cesta k hradu</a:t>
            </a:r>
          </a:p>
        </p:txBody>
      </p:sp>
      <p:cxnSp>
        <p:nvCxnSpPr>
          <p:cNvPr id="23" name="Přímá spojovací šipka 22"/>
          <p:cNvCxnSpPr/>
          <p:nvPr/>
        </p:nvCxnSpPr>
        <p:spPr>
          <a:xfrm flipH="1">
            <a:off x="2843213" y="2205038"/>
            <a:ext cx="1512887" cy="576262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355975" y="1988840"/>
            <a:ext cx="146931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n w="50800"/>
                <a:solidFill>
                  <a:schemeClr val="bg1">
                    <a:shade val="50000"/>
                  </a:schemeClr>
                </a:solidFill>
              </a:rPr>
              <a:t>První brána</a:t>
            </a:r>
          </a:p>
        </p:txBody>
      </p:sp>
      <p:cxnSp>
        <p:nvCxnSpPr>
          <p:cNvPr id="28" name="Přímá spojovací šipka 27"/>
          <p:cNvCxnSpPr/>
          <p:nvPr/>
        </p:nvCxnSpPr>
        <p:spPr>
          <a:xfrm>
            <a:off x="1187624" y="2708920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177675" y="2348880"/>
            <a:ext cx="223651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Hospodářské stavení</a:t>
            </a:r>
          </a:p>
        </p:txBody>
      </p:sp>
      <p:cxnSp>
        <p:nvCxnSpPr>
          <p:cNvPr id="35" name="Přímá spojovací šipka 34"/>
          <p:cNvCxnSpPr/>
          <p:nvPr/>
        </p:nvCxnSpPr>
        <p:spPr>
          <a:xfrm flipH="1">
            <a:off x="3059832" y="2924944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4499992" y="2780928"/>
            <a:ext cx="73289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n w="50800"/>
                <a:solidFill>
                  <a:schemeClr val="bg1">
                    <a:shade val="50000"/>
                  </a:schemeClr>
                </a:solidFill>
              </a:rPr>
              <a:t>Dvůr</a:t>
            </a:r>
          </a:p>
        </p:txBody>
      </p:sp>
      <p:cxnSp>
        <p:nvCxnSpPr>
          <p:cNvPr id="40" name="Přímá spojovací šipka 39"/>
          <p:cNvCxnSpPr/>
          <p:nvPr/>
        </p:nvCxnSpPr>
        <p:spPr>
          <a:xfrm flipV="1">
            <a:off x="1258888" y="3573463"/>
            <a:ext cx="1584325" cy="43180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bdélník 45"/>
          <p:cNvSpPr/>
          <p:nvPr/>
        </p:nvSpPr>
        <p:spPr>
          <a:xfrm>
            <a:off x="258123" y="3789040"/>
            <a:ext cx="140775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Druhá brána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V="1">
            <a:off x="1476375" y="4365625"/>
            <a:ext cx="1582738" cy="43180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585109" y="4653136"/>
            <a:ext cx="87235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Parkán</a:t>
            </a:r>
          </a:p>
        </p:txBody>
      </p:sp>
      <p:cxnSp>
        <p:nvCxnSpPr>
          <p:cNvPr id="49" name="Přímá spojovací šipka 48"/>
          <p:cNvCxnSpPr/>
          <p:nvPr/>
        </p:nvCxnSpPr>
        <p:spPr>
          <a:xfrm flipV="1">
            <a:off x="1835150" y="4724400"/>
            <a:ext cx="1368425" cy="144145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bdélník 50"/>
          <p:cNvSpPr/>
          <p:nvPr/>
        </p:nvSpPr>
        <p:spPr>
          <a:xfrm>
            <a:off x="1083208" y="6108532"/>
            <a:ext cx="126566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Třetí brána</a:t>
            </a:r>
          </a:p>
        </p:txBody>
      </p:sp>
      <p:cxnSp>
        <p:nvCxnSpPr>
          <p:cNvPr id="52" name="Přímá spojovací šipka 51"/>
          <p:cNvCxnSpPr/>
          <p:nvPr/>
        </p:nvCxnSpPr>
        <p:spPr>
          <a:xfrm flipV="1">
            <a:off x="1042988" y="4868863"/>
            <a:ext cx="2016125" cy="86360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délník 53"/>
          <p:cNvSpPr/>
          <p:nvPr/>
        </p:nvSpPr>
        <p:spPr>
          <a:xfrm>
            <a:off x="557858" y="5517232"/>
            <a:ext cx="53065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Věž</a:t>
            </a:r>
          </a:p>
        </p:txBody>
      </p:sp>
      <p:cxnSp>
        <p:nvCxnSpPr>
          <p:cNvPr id="55" name="Přímá spojovací šipka 54"/>
          <p:cNvCxnSpPr/>
          <p:nvPr/>
        </p:nvCxnSpPr>
        <p:spPr>
          <a:xfrm flipH="1" flipV="1">
            <a:off x="3419475" y="4652963"/>
            <a:ext cx="73025" cy="1512887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bdélník 57"/>
          <p:cNvSpPr/>
          <p:nvPr/>
        </p:nvSpPr>
        <p:spPr>
          <a:xfrm>
            <a:off x="2978269" y="6165304"/>
            <a:ext cx="141416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Čtvrtá brána</a:t>
            </a:r>
          </a:p>
        </p:txBody>
      </p:sp>
      <p:cxnSp>
        <p:nvCxnSpPr>
          <p:cNvPr id="59" name="Přímá spojovací šipka 58"/>
          <p:cNvCxnSpPr/>
          <p:nvPr/>
        </p:nvCxnSpPr>
        <p:spPr>
          <a:xfrm flipH="1" flipV="1">
            <a:off x="3635375" y="4437063"/>
            <a:ext cx="1223963" cy="1944687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bdélník 61"/>
          <p:cNvSpPr/>
          <p:nvPr/>
        </p:nvSpPr>
        <p:spPr>
          <a:xfrm>
            <a:off x="4757918" y="6165304"/>
            <a:ext cx="96532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Nádvoří</a:t>
            </a:r>
          </a:p>
        </p:txBody>
      </p:sp>
      <p:cxnSp>
        <p:nvCxnSpPr>
          <p:cNvPr id="63" name="Přímá spojovací šipka 62"/>
          <p:cNvCxnSpPr/>
          <p:nvPr/>
        </p:nvCxnSpPr>
        <p:spPr>
          <a:xfrm flipH="1" flipV="1">
            <a:off x="3708400" y="4076700"/>
            <a:ext cx="2735263" cy="2160588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bdélník 65"/>
          <p:cNvSpPr/>
          <p:nvPr/>
        </p:nvSpPr>
        <p:spPr>
          <a:xfrm>
            <a:off x="6148080" y="6155293"/>
            <a:ext cx="880369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Studna</a:t>
            </a:r>
          </a:p>
        </p:txBody>
      </p:sp>
      <p:cxnSp>
        <p:nvCxnSpPr>
          <p:cNvPr id="67" name="Přímá spojovací šipka 66"/>
          <p:cNvCxnSpPr/>
          <p:nvPr/>
        </p:nvCxnSpPr>
        <p:spPr>
          <a:xfrm flipH="1" flipV="1">
            <a:off x="3708400" y="4724400"/>
            <a:ext cx="3311525" cy="1081088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délník 73"/>
          <p:cNvSpPr/>
          <p:nvPr/>
        </p:nvSpPr>
        <p:spPr>
          <a:xfrm>
            <a:off x="7068303" y="5733256"/>
            <a:ext cx="196855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Vchod ke sklepům</a:t>
            </a:r>
          </a:p>
        </p:txBody>
      </p:sp>
      <p:cxnSp>
        <p:nvCxnSpPr>
          <p:cNvPr id="75" name="Přímá spojovací šipka 74"/>
          <p:cNvCxnSpPr/>
          <p:nvPr/>
        </p:nvCxnSpPr>
        <p:spPr>
          <a:xfrm flipH="1" flipV="1">
            <a:off x="4067175" y="4941888"/>
            <a:ext cx="2736850" cy="142875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bdélník 77"/>
          <p:cNvSpPr/>
          <p:nvPr/>
        </p:nvSpPr>
        <p:spPr>
          <a:xfrm>
            <a:off x="6588224" y="4869160"/>
            <a:ext cx="237911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solidFill>
                  <a:schemeClr val="bg1"/>
                </a:solidFill>
              </a:rPr>
              <a:t>Donjon</a:t>
            </a:r>
            <a:r>
              <a:rPr lang="cs-CZ" b="1" dirty="0">
                <a:solidFill>
                  <a:schemeClr val="bg1"/>
                </a:solidFill>
              </a:rPr>
              <a:t> – obytná věž</a:t>
            </a:r>
            <a:endParaRPr lang="cs-CZ" b="1" dirty="0">
              <a:ln w="50800"/>
              <a:solidFill>
                <a:schemeClr val="bg1"/>
              </a:solidFill>
            </a:endParaRPr>
          </a:p>
        </p:txBody>
      </p:sp>
      <p:cxnSp>
        <p:nvCxnSpPr>
          <p:cNvPr id="79" name="Přímá spojovací šipka 78"/>
          <p:cNvCxnSpPr/>
          <p:nvPr/>
        </p:nvCxnSpPr>
        <p:spPr>
          <a:xfrm flipH="1" flipV="1">
            <a:off x="4140200" y="4149725"/>
            <a:ext cx="2735263" cy="142875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bdélník 79"/>
          <p:cNvSpPr/>
          <p:nvPr/>
        </p:nvSpPr>
        <p:spPr>
          <a:xfrm>
            <a:off x="6248977" y="4221088"/>
            <a:ext cx="2895023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Původně románský palác</a:t>
            </a:r>
            <a:endParaRPr lang="cs-CZ" b="1" dirty="0">
              <a:ln w="50800"/>
              <a:solidFill>
                <a:schemeClr val="bg1"/>
              </a:solidFill>
            </a:endParaRPr>
          </a:p>
        </p:txBody>
      </p:sp>
      <p:cxnSp>
        <p:nvCxnSpPr>
          <p:cNvPr id="81" name="Přímá spojovací šipka 80"/>
          <p:cNvCxnSpPr/>
          <p:nvPr/>
        </p:nvCxnSpPr>
        <p:spPr>
          <a:xfrm flipH="1">
            <a:off x="4356100" y="3933825"/>
            <a:ext cx="2232025" cy="503238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bdélník 82"/>
          <p:cNvSpPr/>
          <p:nvPr/>
        </p:nvSpPr>
        <p:spPr>
          <a:xfrm>
            <a:off x="6125464" y="3717032"/>
            <a:ext cx="277197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solidFill>
                  <a:schemeClr val="bg1"/>
                </a:solidFill>
              </a:rPr>
              <a:t>Bergrfrit</a:t>
            </a:r>
            <a:r>
              <a:rPr lang="cs-CZ" b="1" dirty="0">
                <a:solidFill>
                  <a:schemeClr val="bg1"/>
                </a:solidFill>
              </a:rPr>
              <a:t> – útočištná věž</a:t>
            </a:r>
            <a:endParaRPr lang="cs-CZ" b="1" dirty="0">
              <a:ln w="50800"/>
              <a:solidFill>
                <a:schemeClr val="bg1"/>
              </a:solidFill>
            </a:endParaRPr>
          </a:p>
        </p:txBody>
      </p:sp>
      <p:cxnSp>
        <p:nvCxnSpPr>
          <p:cNvPr id="84" name="Přímá spojovací šipka 83"/>
          <p:cNvCxnSpPr/>
          <p:nvPr/>
        </p:nvCxnSpPr>
        <p:spPr>
          <a:xfrm flipH="1">
            <a:off x="4211638" y="3068638"/>
            <a:ext cx="2952750" cy="64770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bdélník 85"/>
          <p:cNvSpPr/>
          <p:nvPr/>
        </p:nvSpPr>
        <p:spPr>
          <a:xfrm>
            <a:off x="6646606" y="2924944"/>
            <a:ext cx="146610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Kaplová věž</a:t>
            </a:r>
            <a:endParaRPr lang="cs-CZ" b="1" dirty="0">
              <a:ln w="50800"/>
              <a:solidFill>
                <a:schemeClr val="bg1"/>
              </a:solidFill>
            </a:endParaRPr>
          </a:p>
        </p:txBody>
      </p:sp>
      <p:cxnSp>
        <p:nvCxnSpPr>
          <p:cNvPr id="90" name="Přímá spojovací šipka 89"/>
          <p:cNvCxnSpPr/>
          <p:nvPr/>
        </p:nvCxnSpPr>
        <p:spPr>
          <a:xfrm flipH="1">
            <a:off x="4716463" y="2492375"/>
            <a:ext cx="2303462" cy="1728788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bdélník 92"/>
          <p:cNvSpPr/>
          <p:nvPr/>
        </p:nvSpPr>
        <p:spPr>
          <a:xfrm>
            <a:off x="5436096" y="2276872"/>
            <a:ext cx="355924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Skála s polygonálními </a:t>
            </a:r>
            <a:r>
              <a:rPr lang="cs-CZ" b="1" dirty="0" err="1">
                <a:solidFill>
                  <a:schemeClr val="bg1"/>
                </a:solidFill>
              </a:rPr>
              <a:t>věžicemi</a:t>
            </a:r>
            <a:endParaRPr lang="cs-CZ" b="1" dirty="0">
              <a:ln w="50800"/>
              <a:solidFill>
                <a:schemeClr val="bg1"/>
              </a:solidFill>
            </a:endParaRPr>
          </a:p>
        </p:txBody>
      </p:sp>
      <p:cxnSp>
        <p:nvCxnSpPr>
          <p:cNvPr id="94" name="Přímá spojovací šipka 93"/>
          <p:cNvCxnSpPr/>
          <p:nvPr/>
        </p:nvCxnSpPr>
        <p:spPr>
          <a:xfrm flipH="1">
            <a:off x="4859338" y="3573463"/>
            <a:ext cx="2592387" cy="43180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Přímá spojovací šipka 94"/>
          <p:cNvCxnSpPr/>
          <p:nvPr/>
        </p:nvCxnSpPr>
        <p:spPr>
          <a:xfrm flipH="1">
            <a:off x="4500563" y="3573463"/>
            <a:ext cx="2951162" cy="151130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bdélník 97"/>
          <p:cNvSpPr/>
          <p:nvPr/>
        </p:nvSpPr>
        <p:spPr>
          <a:xfrm>
            <a:off x="6660232" y="3284984"/>
            <a:ext cx="2347887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Velký hradní příkop</a:t>
            </a:r>
            <a:endParaRPr lang="cs-CZ" b="1" dirty="0">
              <a:ln w="50800"/>
              <a:solidFill>
                <a:schemeClr val="bg1"/>
              </a:solidFill>
            </a:endParaRPr>
          </a:p>
        </p:txBody>
      </p:sp>
      <p:cxnSp>
        <p:nvCxnSpPr>
          <p:cNvPr id="105" name="Přímá spojovací šipka 104"/>
          <p:cNvCxnSpPr/>
          <p:nvPr/>
        </p:nvCxnSpPr>
        <p:spPr>
          <a:xfrm flipH="1">
            <a:off x="3708400" y="2636838"/>
            <a:ext cx="2951163" cy="823912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ovací šipka 88"/>
          <p:cNvCxnSpPr/>
          <p:nvPr/>
        </p:nvCxnSpPr>
        <p:spPr>
          <a:xfrm flipH="1">
            <a:off x="3995738" y="1341438"/>
            <a:ext cx="2160587" cy="151130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ovací šipka 99"/>
          <p:cNvCxnSpPr/>
          <p:nvPr/>
        </p:nvCxnSpPr>
        <p:spPr>
          <a:xfrm flipH="1">
            <a:off x="5148263" y="1557338"/>
            <a:ext cx="863600" cy="215900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ovací šipka 100"/>
          <p:cNvCxnSpPr/>
          <p:nvPr/>
        </p:nvCxnSpPr>
        <p:spPr>
          <a:xfrm flipH="1">
            <a:off x="4643438" y="1341438"/>
            <a:ext cx="1512887" cy="4103687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bdélník 103"/>
          <p:cNvSpPr/>
          <p:nvPr/>
        </p:nvSpPr>
        <p:spPr>
          <a:xfrm>
            <a:off x="4283968" y="1268760"/>
            <a:ext cx="4383444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Dělostřelecké bašty na východní straně</a:t>
            </a:r>
            <a:endParaRPr lang="cs-CZ" b="1" dirty="0">
              <a:ln w="50800"/>
              <a:solidFill>
                <a:schemeClr val="bg1"/>
              </a:solidFill>
            </a:endParaRPr>
          </a:p>
        </p:txBody>
      </p:sp>
      <p:cxnSp>
        <p:nvCxnSpPr>
          <p:cNvPr id="109" name="Přímá spojovací šipka 108"/>
          <p:cNvCxnSpPr/>
          <p:nvPr/>
        </p:nvCxnSpPr>
        <p:spPr>
          <a:xfrm flipH="1" flipV="1">
            <a:off x="4787900" y="2708275"/>
            <a:ext cx="1800225" cy="2449513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Obdélník 110"/>
          <p:cNvSpPr/>
          <p:nvPr/>
        </p:nvSpPr>
        <p:spPr>
          <a:xfrm>
            <a:off x="5004532" y="5085184"/>
            <a:ext cx="413946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Původní zemní val, dnes neexistující</a:t>
            </a:r>
            <a:endParaRPr lang="cs-CZ" b="1" dirty="0">
              <a:ln w="50800"/>
              <a:solidFill>
                <a:schemeClr val="bg1"/>
              </a:solidFill>
            </a:endParaRPr>
          </a:p>
        </p:txBody>
      </p:sp>
      <p:cxnSp>
        <p:nvCxnSpPr>
          <p:cNvPr id="116" name="Přímá spojovací šipka 115"/>
          <p:cNvCxnSpPr/>
          <p:nvPr/>
        </p:nvCxnSpPr>
        <p:spPr>
          <a:xfrm flipV="1">
            <a:off x="3635375" y="5661025"/>
            <a:ext cx="2016125" cy="86360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bdélník 116"/>
          <p:cNvSpPr/>
          <p:nvPr/>
        </p:nvSpPr>
        <p:spPr>
          <a:xfrm>
            <a:off x="1187624" y="6309320"/>
            <a:ext cx="2791278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Předsunutá zemní bašta</a:t>
            </a:r>
            <a:endParaRPr lang="cs-CZ" b="1" dirty="0">
              <a:ln w="50800"/>
              <a:solidFill>
                <a:schemeClr val="bg1"/>
              </a:solidFill>
            </a:endParaRPr>
          </a:p>
        </p:txBody>
      </p:sp>
      <p:cxnSp>
        <p:nvCxnSpPr>
          <p:cNvPr id="118" name="Přímá spojovací šipka 117"/>
          <p:cNvCxnSpPr/>
          <p:nvPr/>
        </p:nvCxnSpPr>
        <p:spPr>
          <a:xfrm>
            <a:off x="683568" y="3140968"/>
            <a:ext cx="1944216" cy="2736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Přímá spojovací šipka 118"/>
          <p:cNvCxnSpPr/>
          <p:nvPr/>
        </p:nvCxnSpPr>
        <p:spPr>
          <a:xfrm>
            <a:off x="683568" y="3140968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Přímá spojovací šipka 119"/>
          <p:cNvCxnSpPr/>
          <p:nvPr/>
        </p:nvCxnSpPr>
        <p:spPr>
          <a:xfrm>
            <a:off x="683568" y="3140968"/>
            <a:ext cx="1296144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" name="Obdélník 122"/>
          <p:cNvSpPr/>
          <p:nvPr/>
        </p:nvSpPr>
        <p:spPr>
          <a:xfrm rot="21094652">
            <a:off x="4115" y="2586339"/>
            <a:ext cx="425283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Dělostřelecké bašty na západní straně</a:t>
            </a:r>
            <a:endParaRPr lang="cs-CZ" b="1" dirty="0">
              <a:ln w="50800"/>
              <a:solidFill>
                <a:schemeClr val="bg1"/>
              </a:solidFill>
            </a:endParaRPr>
          </a:p>
        </p:txBody>
      </p:sp>
      <p:cxnSp>
        <p:nvCxnSpPr>
          <p:cNvPr id="124" name="Přímá spojovací šipka 123"/>
          <p:cNvCxnSpPr/>
          <p:nvPr/>
        </p:nvCxnSpPr>
        <p:spPr>
          <a:xfrm>
            <a:off x="1908175" y="2060575"/>
            <a:ext cx="431800" cy="1223963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Obdélník 125"/>
          <p:cNvSpPr/>
          <p:nvPr/>
        </p:nvSpPr>
        <p:spPr>
          <a:xfrm>
            <a:off x="251520" y="1700808"/>
            <a:ext cx="414363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Novodobá brána do dolního parkánu</a:t>
            </a:r>
            <a:endParaRPr lang="cs-CZ" b="1" dirty="0">
              <a:ln w="50800"/>
              <a:solidFill>
                <a:schemeClr val="bg1"/>
              </a:solidFill>
            </a:endParaRPr>
          </a:p>
        </p:txBody>
      </p:sp>
      <p:cxnSp>
        <p:nvCxnSpPr>
          <p:cNvPr id="127" name="Přímá spojovací šipka 126"/>
          <p:cNvCxnSpPr/>
          <p:nvPr/>
        </p:nvCxnSpPr>
        <p:spPr>
          <a:xfrm flipV="1">
            <a:off x="1187450" y="4652963"/>
            <a:ext cx="1584325" cy="431800"/>
          </a:xfrm>
          <a:prstGeom prst="straightConnector1">
            <a:avLst/>
          </a:prstGeom>
          <a:ln w="158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bdélník 127"/>
          <p:cNvSpPr/>
          <p:nvPr/>
        </p:nvSpPr>
        <p:spPr>
          <a:xfrm>
            <a:off x="395536" y="5085184"/>
            <a:ext cx="2795445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/>
                </a:solidFill>
              </a:rPr>
              <a:t>Přihrádek – širší parkán</a:t>
            </a:r>
            <a:endParaRPr lang="cs-CZ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136774" y="1231913"/>
            <a:ext cx="38446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http://www.e-stredovek.cz/obr/land/3.JPG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Zástupný symbol pro obsah 3" descr="15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584" y="1014433"/>
            <a:ext cx="1820862" cy="24304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Co nám dnes zbylo z Landštejna</a:t>
            </a:r>
            <a:endParaRPr lang="cs-CZ" dirty="0"/>
          </a:p>
        </p:txBody>
      </p:sp>
      <p:pic>
        <p:nvPicPr>
          <p:cNvPr id="39939" name="Obrázek 4" descr="15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1035972"/>
            <a:ext cx="31734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Obrázek 5" descr="16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808" y="3839882"/>
            <a:ext cx="3839774" cy="299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Obrázek 7" descr="39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8430" y="1035972"/>
            <a:ext cx="24606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827584" y="3516717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http://www.jiznicechy.org/cz/bg/image.htm?3-159</a:t>
            </a:r>
          </a:p>
        </p:txBody>
      </p:sp>
      <p:sp>
        <p:nvSpPr>
          <p:cNvPr id="4" name="Obdélník 3"/>
          <p:cNvSpPr/>
          <p:nvPr/>
        </p:nvSpPr>
        <p:spPr>
          <a:xfrm>
            <a:off x="2987824" y="3463380"/>
            <a:ext cx="3173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http://www.jiznicechy.org/cz/bg/image.htm?3-158</a:t>
            </a:r>
          </a:p>
        </p:txBody>
      </p:sp>
      <p:sp>
        <p:nvSpPr>
          <p:cNvPr id="5" name="Obdélník 4"/>
          <p:cNvSpPr/>
          <p:nvPr/>
        </p:nvSpPr>
        <p:spPr>
          <a:xfrm>
            <a:off x="6258430" y="3204990"/>
            <a:ext cx="2460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http://www.jiznicechy.org/cz/bg/image.htm?3-397</a:t>
            </a:r>
          </a:p>
        </p:txBody>
      </p:sp>
      <p:sp>
        <p:nvSpPr>
          <p:cNvPr id="6" name="Obdélník 5"/>
          <p:cNvSpPr/>
          <p:nvPr/>
        </p:nvSpPr>
        <p:spPr>
          <a:xfrm>
            <a:off x="2843808" y="6557254"/>
            <a:ext cx="38397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http://www.jiznicechy.org/cz/bg/image.htm?3-162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Zástupný symbol pro obsah 1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cs-CZ" sz="2000" dirty="0" smtClean="0"/>
              <a:t>Internet:</a:t>
            </a:r>
          </a:p>
          <a:p>
            <a:pPr lvl="1"/>
            <a:r>
              <a:rPr lang="cs-CZ" sz="2000" dirty="0"/>
              <a:t>http://cs.wikipedia.org/wiki/Land%C5%A1tejn</a:t>
            </a:r>
            <a:endParaRPr lang="cs-CZ" sz="2000" dirty="0" smtClean="0"/>
          </a:p>
          <a:p>
            <a:pPr lvl="1" eaLnBrk="1" hangingPunct="1"/>
            <a:r>
              <a:rPr lang="cs-CZ" sz="2000" dirty="0" smtClean="0"/>
              <a:t>www.margarita11.blog.cz/1103/hrad-landstejn</a:t>
            </a:r>
          </a:p>
          <a:p>
            <a:pPr lvl="1" eaLnBrk="1" hangingPunct="1"/>
            <a:r>
              <a:rPr lang="cs-CZ" sz="2000" dirty="0" smtClean="0"/>
              <a:t>www.hrad-landstejn.eu/historie/</a:t>
            </a:r>
          </a:p>
          <a:p>
            <a:pPr lvl="1" eaLnBrk="1" hangingPunct="1"/>
            <a:r>
              <a:rPr lang="cs-CZ" sz="2000" dirty="0" smtClean="0"/>
              <a:t>www.hradlandstejn.cz/historie.html</a:t>
            </a:r>
          </a:p>
          <a:p>
            <a:pPr lvl="1" eaLnBrk="1" hangingPunct="1"/>
            <a:r>
              <a:rPr lang="cs-CZ" sz="2000" dirty="0" smtClean="0"/>
              <a:t>www.lodherov.ic.cz/jh/html/cz/00031.html</a:t>
            </a:r>
          </a:p>
          <a:p>
            <a:pPr lvl="1" eaLnBrk="1" hangingPunct="1"/>
            <a:r>
              <a:rPr lang="cs-CZ" sz="2000" dirty="0" smtClean="0"/>
              <a:t>www.cestujemeradi.info/category/zajimavosti-z-ceske-historie/slohy-styly/terminy/parkan/</a:t>
            </a:r>
          </a:p>
          <a:p>
            <a:pPr lvl="1" eaLnBrk="1" hangingPunct="1"/>
            <a:r>
              <a:rPr lang="cs-CZ" sz="2000" dirty="0" smtClean="0"/>
              <a:t>www.hrad.landstejn.misto.cz/historie.html</a:t>
            </a:r>
          </a:p>
          <a:p>
            <a:pPr lvl="1"/>
            <a:r>
              <a:rPr lang="cs-CZ" sz="2000" dirty="0"/>
              <a:t>http://</a:t>
            </a:r>
            <a:r>
              <a:rPr lang="cs-CZ" sz="2000" dirty="0" smtClean="0"/>
              <a:t>www.landstejn.cz/stranky/hrad/hrad.html</a:t>
            </a:r>
          </a:p>
          <a:p>
            <a:pPr lvl="1"/>
            <a:r>
              <a:rPr lang="cs-CZ" sz="2000" dirty="0" smtClean="0"/>
              <a:t>www.jiznicechy.org/cz/index.php?path=hrad/landstej.htm</a:t>
            </a:r>
            <a:endParaRPr lang="cs-CZ" sz="2000" dirty="0" smtClean="0"/>
          </a:p>
          <a:p>
            <a:pPr lvl="1" eaLnBrk="1" hangingPunct="1"/>
            <a:r>
              <a:rPr lang="cs-CZ" sz="2000" dirty="0" smtClean="0"/>
              <a:t>literatura:</a:t>
            </a:r>
          </a:p>
          <a:p>
            <a:pPr lvl="1"/>
            <a:r>
              <a:rPr lang="cs-CZ" sz="2000" dirty="0" smtClean="0"/>
              <a:t>KRATOCHVÍL PETR A KOL., Velké dějiny zemí Koruny české. Architektura, Praha 2009</a:t>
            </a:r>
            <a:r>
              <a:rPr lang="cs-CZ" sz="2000" dirty="0" smtClean="0"/>
              <a:t>. </a:t>
            </a:r>
          </a:p>
          <a:p>
            <a:pPr lvl="2"/>
            <a:r>
              <a:rPr lang="cs-CZ" sz="1800" dirty="0" smtClean="0"/>
              <a:t>ISBN</a:t>
            </a:r>
            <a:r>
              <a:rPr lang="cs-CZ" sz="1800" dirty="0"/>
              <a:t>: 9788074320019</a:t>
            </a:r>
            <a:endParaRPr lang="cs-CZ" sz="1800" dirty="0" smtClean="0"/>
          </a:p>
          <a:p>
            <a:pPr lvl="1"/>
            <a:r>
              <a:rPr lang="cs-CZ" sz="2000" dirty="0" smtClean="0"/>
              <a:t>DURDÍK </a:t>
            </a:r>
            <a:r>
              <a:rPr lang="cs-CZ" sz="2000" dirty="0" smtClean="0"/>
              <a:t>TOMÁŠ, České hrady, Praha 2008</a:t>
            </a:r>
            <a:r>
              <a:rPr lang="cs-CZ" sz="2000" dirty="0"/>
              <a:t>. </a:t>
            </a:r>
            <a:endParaRPr lang="cs-CZ" sz="2000" dirty="0" smtClean="0"/>
          </a:p>
          <a:p>
            <a:pPr lvl="2"/>
            <a:r>
              <a:rPr lang="cs-CZ" sz="1800" dirty="0" smtClean="0"/>
              <a:t>ISBN</a:t>
            </a:r>
            <a:r>
              <a:rPr lang="cs-CZ" sz="1800" dirty="0"/>
              <a:t>: 978-80-00-02165-2</a:t>
            </a:r>
            <a:endParaRPr lang="cs-CZ" sz="1800" b="1" dirty="0" smtClean="0"/>
          </a:p>
          <a:p>
            <a:pPr lvl="1"/>
            <a:r>
              <a:rPr lang="cs-CZ" sz="2000" dirty="0" smtClean="0"/>
              <a:t>DURDÍK TOMÁŠ, Ilustrovaná encyklopedie českých hradů, Praha 2009</a:t>
            </a:r>
            <a:r>
              <a:rPr lang="cs-CZ" sz="2000" dirty="0"/>
              <a:t>. </a:t>
            </a:r>
            <a:endParaRPr lang="cs-CZ" sz="2000" dirty="0" smtClean="0"/>
          </a:p>
          <a:p>
            <a:pPr lvl="2"/>
            <a:r>
              <a:rPr lang="cs-CZ" sz="1800" dirty="0" smtClean="0"/>
              <a:t>ISBN </a:t>
            </a:r>
            <a:r>
              <a:rPr lang="cs-CZ" sz="1800" dirty="0"/>
              <a:t>9788072773589</a:t>
            </a:r>
            <a:endParaRPr lang="cs-CZ" sz="1800" dirty="0" smtClean="0"/>
          </a:p>
          <a:p>
            <a:pPr lvl="1" eaLnBrk="1" hangingPunct="1"/>
            <a:endParaRPr lang="cs-CZ" sz="20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5057"/>
            <a:ext cx="8229600" cy="97096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Zdroje:</a:t>
            </a: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Poloha  hradu</a:t>
            </a:r>
            <a:endParaRPr lang="cs-CZ"/>
          </a:p>
        </p:txBody>
      </p:sp>
      <p:pic>
        <p:nvPicPr>
          <p:cNvPr id="17410" name="Zástupný symbol pro obsah 5" descr="la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557338"/>
            <a:ext cx="6015037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547813" y="6208713"/>
            <a:ext cx="1901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https://maps.google.com/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Zástupný symbol pro obsah 3" descr="l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80975" y="0"/>
            <a:ext cx="9144000" cy="6858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755650" y="1557338"/>
            <a:ext cx="1079500" cy="935037"/>
          </a:xfrm>
          <a:prstGeom prst="ellipse">
            <a:avLst/>
          </a:prstGeom>
          <a:noFill/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427538" y="6165850"/>
            <a:ext cx="1584325" cy="69215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-195092" y="6511925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https://maps.google.com/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Zástupný symbol pro obsah 6" descr="25cs_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75596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403648" y="4149080"/>
            <a:ext cx="446449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Landštejn</a:t>
            </a:r>
          </a:p>
        </p:txBody>
      </p:sp>
      <p:cxnSp>
        <p:nvCxnSpPr>
          <p:cNvPr id="8" name="Pravoúhlá spojovací čára 7"/>
          <p:cNvCxnSpPr/>
          <p:nvPr/>
        </p:nvCxnSpPr>
        <p:spPr>
          <a:xfrm flipV="1">
            <a:off x="3347864" y="3645024"/>
            <a:ext cx="2016224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-24083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http://www.zamek-dacice.eu/data/editor/46cs_4.gif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34546"/>
            <a:ext cx="1361273" cy="102095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Obdélník 8"/>
          <p:cNvSpPr/>
          <p:nvPr/>
        </p:nvSpPr>
        <p:spPr>
          <a:xfrm>
            <a:off x="4464050" y="6581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http://turistickyatlas.cz/galery/galerie/Hrad_Landstejn.jpg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sah 1"/>
          <p:cNvSpPr>
            <a:spLocks noGrp="1"/>
          </p:cNvSpPr>
          <p:nvPr>
            <p:ph idx="1"/>
          </p:nvPr>
        </p:nvSpPr>
        <p:spPr>
          <a:xfrm>
            <a:off x="348482" y="1052736"/>
            <a:ext cx="8229600" cy="5043487"/>
          </a:xfrm>
        </p:spPr>
        <p:txBody>
          <a:bodyPr/>
          <a:lstStyle/>
          <a:p>
            <a:pPr eaLnBrk="1" hangingPunct="1"/>
            <a:r>
              <a:rPr lang="cs-CZ" smtClean="0"/>
              <a:t>Založení: 13.století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/>
              <a:t>	Na česko-rakouské hranici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smtClean="0"/>
              <a:t>Historie</a:t>
            </a:r>
            <a:endParaRPr lang="cs-CZ" sz="5400"/>
          </a:p>
        </p:txBody>
      </p:sp>
      <p:pic>
        <p:nvPicPr>
          <p:cNvPr id="20483" name="Obrázek 5" descr="07_cechy_a_morava_13_stolet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89138"/>
            <a:ext cx="6588125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3708400" y="5300663"/>
            <a:ext cx="503238" cy="431800"/>
          </a:xfrm>
          <a:prstGeom prst="ellipse">
            <a:avLst/>
          </a:prstGeom>
          <a:noFill/>
          <a:ln w="38100" cmpd="sng">
            <a:solidFill>
              <a:schemeClr val="tx2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" name="Obdélník 1"/>
          <p:cNvSpPr/>
          <p:nvPr/>
        </p:nvSpPr>
        <p:spPr>
          <a:xfrm>
            <a:off x="2088862" y="6268650"/>
            <a:ext cx="62995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http://</a:t>
            </a:r>
            <a:r>
              <a:rPr lang="cs-CZ" sz="1200" dirty="0" smtClean="0"/>
              <a:t>aba.wz.cz/mapy/Dejiny_zemi_koruny_ceske_1/07_cechy_a_morava_13_stoleti.jpg  (upraveno)</a:t>
            </a:r>
            <a:endParaRPr lang="cs-CZ" sz="1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sah 1"/>
          <p:cNvSpPr>
            <a:spLocks noGrp="1"/>
          </p:cNvSpPr>
          <p:nvPr>
            <p:ph idx="1"/>
          </p:nvPr>
        </p:nvSpPr>
        <p:spPr>
          <a:xfrm>
            <a:off x="457200" y="981075"/>
            <a:ext cx="8147050" cy="5616575"/>
          </a:xfrm>
        </p:spPr>
        <p:txBody>
          <a:bodyPr/>
          <a:lstStyle/>
          <a:p>
            <a:pPr eaLnBrk="1" hangingPunct="1"/>
            <a:r>
              <a:rPr lang="cs-CZ" dirty="0" smtClean="0"/>
              <a:t>Před </a:t>
            </a:r>
            <a:r>
              <a:rPr lang="cs-CZ" dirty="0" err="1" smtClean="0"/>
              <a:t>Sezimem</a:t>
            </a:r>
            <a:endParaRPr lang="cs-CZ" b="1" dirty="0" smtClean="0"/>
          </a:p>
          <a:p>
            <a:pPr lvl="1" eaLnBrk="1" hangingPunct="1"/>
            <a:r>
              <a:rPr lang="cs-CZ" b="1" dirty="0" smtClean="0"/>
              <a:t>1222 Přemysl Otakar I. Nechává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cs-CZ" b="1" dirty="0" smtClean="0"/>
              <a:t>    stavět druhý Landštejn za českou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cs-CZ" b="1" dirty="0" smtClean="0"/>
              <a:t>hranicí (hrad, o kterém mluvíme)</a:t>
            </a:r>
            <a:endParaRPr lang="cs-CZ" dirty="0" smtClean="0"/>
          </a:p>
          <a:p>
            <a:pPr lvl="1" eaLnBrk="1" hangingPunct="1"/>
            <a:r>
              <a:rPr lang="cs-CZ" dirty="0" smtClean="0"/>
              <a:t>Hrad Landštejn se měl stát oporou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cs-CZ" dirty="0" smtClean="0"/>
              <a:t> vládce na stále neklidné </a:t>
            </a:r>
          </a:p>
          <a:p>
            <a:pPr lvl="1" eaLnBrk="1" hangingPunct="1">
              <a:buFont typeface="Wingdings 2" pitchFamily="18" charset="2"/>
              <a:buNone/>
            </a:pPr>
            <a:r>
              <a:rPr lang="cs-CZ" dirty="0" smtClean="0"/>
              <a:t>česko-rakouské hranici</a:t>
            </a:r>
          </a:p>
          <a:p>
            <a:pPr lvl="1" eaLnBrk="1" hangingPunct="1">
              <a:buFont typeface="Wingdings 2" pitchFamily="18" charset="2"/>
              <a:buNone/>
            </a:pPr>
            <a:endParaRPr lang="cs-CZ" dirty="0" smtClean="0"/>
          </a:p>
          <a:p>
            <a:pPr lvl="1" eaLnBrk="1" hangingPunct="1"/>
            <a:r>
              <a:rPr lang="cs-CZ" dirty="0" smtClean="0"/>
              <a:t> Po sňatku krále Přemysla Otakara II. s Markétou z Babenberka (1252) byl hrad natrvalo připojen k Čechám</a:t>
            </a:r>
          </a:p>
          <a:p>
            <a:pPr lvl="1" eaLnBrk="1" hangingPunct="1">
              <a:buFont typeface="Wingdings 2" pitchFamily="18" charset="2"/>
              <a:buNone/>
            </a:pPr>
            <a:endParaRPr lang="cs-CZ" b="1" dirty="0" smtClean="0"/>
          </a:p>
          <a:p>
            <a:pPr lvl="1" eaLnBrk="1" hangingPunct="1"/>
            <a:r>
              <a:rPr lang="cs-CZ" dirty="0" smtClean="0"/>
              <a:t>Poté  hrad v rukou </a:t>
            </a:r>
            <a:r>
              <a:rPr lang="cs-CZ" dirty="0" err="1" smtClean="0"/>
              <a:t>Vítkovců</a:t>
            </a:r>
            <a:endParaRPr lang="cs-CZ" dirty="0" smtClean="0"/>
          </a:p>
          <a:p>
            <a:pPr eaLnBrk="1" hangingPunct="1"/>
            <a:r>
              <a:rPr lang="cs-CZ" dirty="0" err="1" smtClean="0"/>
              <a:t>Sezim</a:t>
            </a:r>
            <a:r>
              <a:rPr lang="cs-CZ" dirty="0" smtClean="0"/>
              <a:t> (1. </a:t>
            </a:r>
            <a:r>
              <a:rPr lang="cs-CZ" dirty="0" err="1" smtClean="0"/>
              <a:t>Vítkovec</a:t>
            </a:r>
            <a:r>
              <a:rPr lang="cs-CZ" dirty="0" smtClean="0"/>
              <a:t> na </a:t>
            </a:r>
            <a:r>
              <a:rPr lang="cs-CZ" dirty="0" err="1" smtClean="0"/>
              <a:t>Ladštejně</a:t>
            </a:r>
            <a:r>
              <a:rPr lang="cs-CZ" dirty="0" smtClean="0"/>
              <a:t>)</a:t>
            </a:r>
          </a:p>
          <a:p>
            <a:pPr lvl="1" eaLnBrk="1" hangingPunct="1"/>
            <a:endParaRPr lang="cs-CZ" b="1" dirty="0" smtClean="0"/>
          </a:p>
          <a:p>
            <a:pPr lvl="1" eaLnBrk="1" hangingPunct="1"/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Historie</a:t>
            </a:r>
            <a:endParaRPr lang="cs-CZ" dirty="0"/>
          </a:p>
        </p:txBody>
      </p:sp>
      <p:pic>
        <p:nvPicPr>
          <p:cNvPr id="21507" name="Obrázek 9" descr="Land1vojenskeList25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1557338"/>
            <a:ext cx="27797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5940425" y="3922713"/>
            <a:ext cx="27797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http://www.landstejn.cz/stranky/uvodem/Land1vojenskeList253.jpg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00063" y="2492896"/>
            <a:ext cx="8229600" cy="4365104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1.  pravděpodobně </a:t>
            </a:r>
            <a:r>
              <a:rPr lang="cs-CZ" dirty="0" err="1" smtClean="0"/>
              <a:t>Hartlieb</a:t>
            </a:r>
            <a:r>
              <a:rPr lang="cs-CZ" dirty="0" smtClean="0"/>
              <a:t> z </a:t>
            </a:r>
            <a:r>
              <a:rPr lang="cs-CZ" dirty="0" err="1" smtClean="0"/>
              <a:t>Landštejna</a:t>
            </a:r>
            <a:r>
              <a:rPr lang="cs-CZ" dirty="0" smtClean="0"/>
              <a:t>( moravský šlechtic ve službách Přemyslovců)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asi od r. 1259 Oldřich z </a:t>
            </a:r>
            <a:r>
              <a:rPr lang="cs-CZ" dirty="0" err="1" smtClean="0"/>
              <a:t>Landštejna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 smtClean="0"/>
              <a:t>Sezima</a:t>
            </a:r>
            <a:r>
              <a:rPr lang="cs-CZ" dirty="0" smtClean="0"/>
              <a:t> (původem z třeboňské větve </a:t>
            </a:r>
            <a:r>
              <a:rPr lang="cs-CZ" dirty="0" err="1" smtClean="0"/>
              <a:t>Vítkovců</a:t>
            </a:r>
            <a:r>
              <a:rPr lang="cs-CZ" dirty="0" smtClean="0"/>
              <a:t>)- první prokázaný majitel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Vítek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Vilém z </a:t>
            </a:r>
            <a:r>
              <a:rPr lang="cs-CZ" dirty="0" err="1" smtClean="0"/>
              <a:t>Landštejna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 smtClean="0"/>
              <a:t>Litold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Konrád </a:t>
            </a:r>
            <a:r>
              <a:rPr lang="cs-CZ" dirty="0" err="1" smtClean="0"/>
              <a:t>Krajíř</a:t>
            </a:r>
            <a:r>
              <a:rPr lang="cs-CZ" dirty="0" smtClean="0"/>
              <a:t> z Krajku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err="1" smtClean="0"/>
              <a:t>Lipold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Wolfgang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5536" y="279541"/>
            <a:ext cx="8229600" cy="7920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smtClean="0"/>
              <a:t>Historie</a:t>
            </a:r>
            <a:endParaRPr lang="cs-CZ" sz="5400"/>
          </a:p>
        </p:txBody>
      </p:sp>
      <p:sp>
        <p:nvSpPr>
          <p:cNvPr id="4" name="Obdélník 3"/>
          <p:cNvSpPr/>
          <p:nvPr/>
        </p:nvSpPr>
        <p:spPr>
          <a:xfrm>
            <a:off x="683568" y="1706995"/>
            <a:ext cx="36718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dirty="0">
                <a:latin typeface="+mj-lt"/>
              </a:rPr>
              <a:t>Majitelé: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/>
              <a:t>Za Viléma z </a:t>
            </a:r>
            <a:r>
              <a:rPr lang="cs-CZ" dirty="0" err="1" smtClean="0"/>
              <a:t>Landštejna</a:t>
            </a:r>
            <a:endParaRPr lang="cs-CZ" dirty="0" smtClean="0"/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cs-CZ" u="sng" dirty="0" smtClean="0"/>
              <a:t>1315</a:t>
            </a:r>
            <a:r>
              <a:rPr lang="cs-CZ" dirty="0" smtClean="0"/>
              <a:t> velký rozkvět </a:t>
            </a:r>
            <a:r>
              <a:rPr lang="cs-CZ" dirty="0" err="1" smtClean="0"/>
              <a:t>Landštejna</a:t>
            </a:r>
            <a:endParaRPr lang="cs-CZ" dirty="0" smtClean="0"/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cs-CZ" dirty="0" smtClean="0"/>
              <a:t>Vojenská síla a strategické umístění bránili výpadům z jihu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cs-CZ" dirty="0" smtClean="0"/>
              <a:t>Do padesátých let 14. století sledoval Landštejn významnou obchodní stezku 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cs-CZ" dirty="0" smtClean="0"/>
              <a:t>Spor mezi Vilémem z </a:t>
            </a:r>
            <a:r>
              <a:rPr lang="cs-CZ" dirty="0" err="1" smtClean="0"/>
              <a:t>Landštejna</a:t>
            </a:r>
            <a:r>
              <a:rPr lang="cs-CZ" dirty="0" smtClean="0"/>
              <a:t> a Jindřichem z Hradce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cs-CZ" dirty="0" smtClean="0"/>
              <a:t>Po deseti letech stezka odkloněna na Jindřichův Hradec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cs-CZ" u="sng" dirty="0"/>
              <a:t>1356</a:t>
            </a:r>
            <a:r>
              <a:rPr lang="cs-CZ" sz="3600" dirty="0" smtClean="0"/>
              <a:t> </a:t>
            </a:r>
            <a:r>
              <a:rPr lang="cs-CZ" dirty="0" smtClean="0"/>
              <a:t>Vilém podlehl zraněním utrpěným v souboji s Jindřichem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cs-CZ" dirty="0" smtClean="0"/>
              <a:t>Vilém prý se svou mladší  sestrou Markétou na hradě žije až do dnes v podobě ducha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mtClean="0"/>
              <a:t>Historie</a:t>
            </a: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1021</TotalTime>
  <Words>529</Words>
  <Application>Microsoft Office PowerPoint</Application>
  <PresentationFormat>Předvádění na obrazovce (4:3)</PresentationFormat>
  <Paragraphs>174</Paragraphs>
  <Slides>22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Vlnění</vt:lpstr>
      <vt:lpstr>Vypracováno v rámci projektu  „Zavádění ŠVP na gymnázium – projekt GOTIKA“ CZ.1.07/1.1.10/03.0007</vt:lpstr>
      <vt:lpstr>PROJEKT GOTIKA</vt:lpstr>
      <vt:lpstr>Poloha  hradu</vt:lpstr>
      <vt:lpstr>Prezentace aplikace PowerPoint</vt:lpstr>
      <vt:lpstr>Prezentace aplikace PowerPoint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Architektura</vt:lpstr>
      <vt:lpstr>Prezentace aplikace PowerPoint</vt:lpstr>
      <vt:lpstr>Prezentace aplikace PowerPoint</vt:lpstr>
      <vt:lpstr>Prezentace aplikace PowerPoint</vt:lpstr>
      <vt:lpstr>Architektura</vt:lpstr>
      <vt:lpstr>Co nám dnes zbylo z Landštejna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GOTIKA</dc:title>
  <dc:creator>Zuza</dc:creator>
  <cp:lastModifiedBy>Lenovo Y570</cp:lastModifiedBy>
  <cp:revision>91</cp:revision>
  <dcterms:created xsi:type="dcterms:W3CDTF">2012-03-22T12:14:39Z</dcterms:created>
  <dcterms:modified xsi:type="dcterms:W3CDTF">2012-11-16T11:57:19Z</dcterms:modified>
</cp:coreProperties>
</file>