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4" r:id="rId2"/>
    <p:sldId id="256" r:id="rId3"/>
    <p:sldId id="259" r:id="rId4"/>
    <p:sldId id="274" r:id="rId5"/>
    <p:sldId id="265" r:id="rId6"/>
    <p:sldId id="266" r:id="rId7"/>
    <p:sldId id="267" r:id="rId8"/>
    <p:sldId id="260" r:id="rId9"/>
    <p:sldId id="271" r:id="rId10"/>
    <p:sldId id="261" r:id="rId11"/>
    <p:sldId id="262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2" r:id="rId21"/>
    <p:sldId id="273" r:id="rId22"/>
    <p:sldId id="270" r:id="rId23"/>
    <p:sldId id="268" r:id="rId24"/>
    <p:sldId id="263" r:id="rId25"/>
    <p:sldId id="269" r:id="rId26"/>
    <p:sldId id="257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4BCF-3059-4F01-AC7B-FDEA5AA663DC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8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12C3-C4B6-48BA-8471-9ED550E9E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9339-E539-4B78-A1EA-5E4952CDDCFE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8F7B-CF83-4E3B-BFB5-585493E9ED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45EF-A108-4336-9C5F-2FC4EB560C94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7B9B-ECBB-4585-A1A9-A9DF95132A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005F-E08C-48AD-9CA6-F71C3D816CE1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E4A7-CA41-43C6-9C78-72C6FF5B45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1959-ED22-448A-98E3-A6BF8540265C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0CFE-BDDF-4655-869C-733CD5D8E8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0000-EF20-4AAB-B60A-E36041D8F648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73E8-DB8B-4BB0-86BF-49EC0E0236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B2AF-8D3B-4834-A577-B752F0CAA686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F0CB-AF4D-4323-BDEB-06A4CEB37B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87B3-8A09-41C5-A26B-CC0DF01324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7915-CC8B-4C25-99F9-ABEBB4806060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A1FF-EFB1-4335-B72A-E09D837D3F67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F3EB-71C6-41D5-8FCA-2E3A8A7FF3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4D7A-A989-408A-B4D5-CD12CB43C6D2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3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A5FF-F6C8-4B50-918B-54251D864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3AB7-3810-4FBC-AA3F-B2301DA67EE8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685B-7979-413E-9D92-FF1F3AD167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1345-170F-402F-9DB0-8EC3EC37A1DA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67BB-5290-42D3-B244-58D83D5C5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8E407A-2811-45A7-AA00-61FCF13AEC59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E29284E-B22D-44FD-9294-24CD1A2719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32" r:id="rId2"/>
    <p:sldLayoutId id="2147483842" r:id="rId3"/>
    <p:sldLayoutId id="2147483833" r:id="rId4"/>
    <p:sldLayoutId id="214748384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ad-zvikov.eu/zvikov-v-obrazech/na-starych-pohlednicich/?ftshow=7" TargetMode="External"/><Relationship Id="rId2" Type="http://schemas.openxmlformats.org/officeDocument/2006/relationships/hyperlink" Target="http://www.hrad-zvikov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symbol pro obsah 3" descr="OPVK_hor_zakladni_logolink_RGB_cz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716338"/>
            <a:ext cx="8056562" cy="176053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30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latin typeface="Tw Cen MT" pitchFamily="34" charset="-18"/>
              </a:rPr>
              <a:t>Vypracováno v rámci projektu </a:t>
            </a:r>
            <a:br>
              <a:rPr lang="cs-CZ" sz="30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latin typeface="Tw Cen MT" pitchFamily="34" charset="-18"/>
              </a:rPr>
            </a:br>
            <a:r>
              <a:rPr lang="cs-CZ" sz="30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latin typeface="Tw Cen MT" pitchFamily="34" charset="-18"/>
              </a:rPr>
              <a:t>„Zavádění ŠVP na gymnázium – projekt GOTIKA“</a:t>
            </a:r>
            <a:br>
              <a:rPr lang="cs-CZ" sz="30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latin typeface="Tw Cen MT" pitchFamily="34" charset="-18"/>
              </a:rPr>
            </a:br>
            <a:r>
              <a:rPr lang="cs-CZ" sz="30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latin typeface="Tw Cen MT" pitchFamily="34" charset="-18"/>
              </a:rPr>
              <a:t>CZ.1.07/1.1.10/03.0007</a:t>
            </a:r>
            <a:endParaRPr lang="cs-CZ" sz="3000" b="1">
              <a:ln w="3200">
                <a:noFill/>
                <a:prstDash val="solid"/>
                <a:round/>
              </a:ln>
              <a:solidFill>
                <a:schemeClr val="bg1"/>
              </a:solidFill>
              <a:latin typeface="Tw Cen MT" pitchFamily="34" charset="-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Nejznámější dominantou hradu Zvíkov a zároveň nejznámější je zachovalá Hlízová věž neboli Markomanka. </a:t>
            </a:r>
            <a:endParaRPr lang="cs-CZ" smtClean="0"/>
          </a:p>
          <a:p>
            <a:pPr eaLnBrk="1" hangingPunct="1"/>
            <a:r>
              <a:rPr lang="cs-CZ" smtClean="0"/>
              <a:t>Královský palác má tvar pětiúhelníku. Je obestavěn patrovými křídly s velkým množstvím místností, vyzdobených nástěnnými freskami.</a:t>
            </a:r>
          </a:p>
          <a:p>
            <a:pPr eaLnBrk="1" hangingPunct="1"/>
            <a:r>
              <a:rPr lang="cs-CZ" smtClean="0"/>
              <a:t>K propojení slouží otevřené arkádové ochozy,ze kterých jsou vstupy do místností.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Palácová část s vnitřním nádvořím je dílem písecko-zvíkovské huti. -</a:t>
            </a:r>
            <a:r>
              <a:rPr lang="en-US" smtClean="0"/>
              <a:t>&gt;</a:t>
            </a:r>
            <a:r>
              <a:rPr lang="cs-CZ" smtClean="0"/>
              <a:t> </a:t>
            </a:r>
            <a:r>
              <a:rPr lang="en-US" smtClean="0"/>
              <a:t>raně gotická</a:t>
            </a:r>
            <a:r>
              <a:rPr lang="cs-CZ" smtClean="0"/>
              <a:t>.</a:t>
            </a:r>
          </a:p>
          <a:p>
            <a:pPr eaLnBrk="1" hangingPunct="1"/>
            <a:r>
              <a:rPr lang="cs-CZ" smtClean="0"/>
              <a:t>Na ostrohu na severní straně stával kostel svatého Mikuláše a podhradí. Kostelík byl postaven v gotickém slohu. Ve stejných místech byl i původní hřbitov. Obojí bylo zatopeno .</a:t>
            </a:r>
          </a:p>
          <a:p>
            <a:pPr eaLnBrk="1" hangingPunct="1"/>
            <a:r>
              <a:rPr lang="cs-CZ" smtClean="0"/>
              <a:t>Okolo vlastního hradu vedou opevnění. V 15. století byla výrazně posílena obranyschopnost hradu. Došlo k k zvětšení hlavního příkopu.</a:t>
            </a:r>
          </a:p>
          <a:p>
            <a:pPr eaLnBrk="1" hangingPunct="1"/>
            <a:r>
              <a:rPr lang="cs-CZ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7403"/>
            <a:ext cx="8424936" cy="6590597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KRÁLOVSKÝ PALÁC</a:t>
            </a:r>
            <a:endParaRPr lang="cs-CZ"/>
          </a:p>
        </p:txBody>
      </p:sp>
      <p:sp>
        <p:nvSpPr>
          <p:cNvPr id="26626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ZBROJNICE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7002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Obdélník 6"/>
          <p:cNvSpPr>
            <a:spLocks noChangeArrowheads="1"/>
          </p:cNvSpPr>
          <p:nvPr/>
        </p:nvSpPr>
        <p:spPr bwMode="auto">
          <a:xfrm>
            <a:off x="3527425" y="6211888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http://www.hrad-zvikov.eu/prohlidkova-trasa/kralovsky-palac/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SKLEPY </a:t>
            </a:r>
          </a:p>
          <a:p>
            <a:pPr eaLnBrk="1" hangingPunct="1"/>
            <a:r>
              <a:rPr lang="cs-CZ" smtClean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57338"/>
            <a:ext cx="640715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bdélník 6"/>
          <p:cNvSpPr>
            <a:spLocks noChangeArrowheads="1"/>
          </p:cNvSpPr>
          <p:nvPr/>
        </p:nvSpPr>
        <p:spPr bwMode="auto">
          <a:xfrm>
            <a:off x="3419475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http://www.hrad-zvikov.eu/prohlidkova-trasa/kralovsky-palac/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ERBOVNÍ SÍŇ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549275"/>
            <a:ext cx="3983038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bdélník 4"/>
          <p:cNvSpPr>
            <a:spLocks noChangeArrowheads="1"/>
          </p:cNvSpPr>
          <p:nvPr/>
        </p:nvSpPr>
        <p:spPr bwMode="auto">
          <a:xfrm>
            <a:off x="45720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http://www.hrad-zvikov.eu/prohlidkova-trasa/kralovsky-palac/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RYTÍŘSKÝ SÁL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060575"/>
            <a:ext cx="58578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bdélník 4"/>
          <p:cNvSpPr>
            <a:spLocks noChangeArrowheads="1"/>
          </p:cNvSpPr>
          <p:nvPr/>
        </p:nvSpPr>
        <p:spPr bwMode="auto">
          <a:xfrm>
            <a:off x="3635375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http://www.hrad-zvikov.eu/prohlidkova-trasa/kralovsky-palac/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SVATEBNÍ SÍŇ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9138"/>
            <a:ext cx="6742112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Obdélník 4"/>
          <p:cNvSpPr>
            <a:spLocks noChangeArrowheads="1"/>
          </p:cNvSpPr>
          <p:nvPr/>
        </p:nvSpPr>
        <p:spPr bwMode="auto">
          <a:xfrm>
            <a:off x="47879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http://www.hrad-zvikov.eu/prohlidkova-trasa/kralovsky-palac/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746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KAPLE SV. VÁCLAVA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989138"/>
            <a:ext cx="6862763" cy="4572000"/>
          </a:xfrm>
        </p:spPr>
      </p:pic>
      <p:sp>
        <p:nvSpPr>
          <p:cNvPr id="31748" name="Obdélník 6"/>
          <p:cNvSpPr>
            <a:spLocks noChangeArrowheads="1"/>
          </p:cNvSpPr>
          <p:nvPr/>
        </p:nvSpPr>
        <p:spPr bwMode="auto">
          <a:xfrm>
            <a:off x="45720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http://www.hrad-zvikov.eu/prohlidkova-trasa/kralovsky-palac/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770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SAKRISTIE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060575"/>
            <a:ext cx="6096000" cy="4572000"/>
          </a:xfrm>
        </p:spPr>
      </p:pic>
      <p:sp>
        <p:nvSpPr>
          <p:cNvPr id="32772" name="Obdélník 6"/>
          <p:cNvSpPr>
            <a:spLocks noChangeArrowheads="1"/>
          </p:cNvSpPr>
          <p:nvPr/>
        </p:nvSpPr>
        <p:spPr bwMode="auto">
          <a:xfrm>
            <a:off x="45720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http://www.hrad-zvikov.eu/prohlidkova-trasa/kralovsky-palac/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Zástupný symbol pro obsah 6" descr="zviko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4407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750" y="38608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Skupinka č. 1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500" smtClean="0"/>
              <a:t>Hrad Zvíkov </a:t>
            </a:r>
            <a:endParaRPr lang="cs-CZ" sz="5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s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88913"/>
            <a:ext cx="8797925" cy="64801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8545513" cy="64531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Stavba obranné věže s břitem - Hlásky, dříve zvané také „okrouhlá“, byla zahájena někdy po polovině 13. století.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Na jižní straně, odkud mohl hrozit útok dobyvatelů s metacími a později střelnými zbraněmi, je ostrý, stěny zesilující břit.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Věž byla přístupná po žebříku nebo strmém schodišti v úrovni prvního patra.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Celková výška Hlásky je 32 m, do horního patra se vystoupá celkem po 109 schodech, síla stěn v přízemí je 2,80 m.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Věž Hláska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052513"/>
            <a:ext cx="15001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17688"/>
            <a:ext cx="17716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Hláska kolem r.1910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pohled od severu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36868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Hláska dnes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Tento hrad je velmi známý ze čtyř důvodů.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Prvním je jeho věž </a:t>
            </a:r>
            <a:r>
              <a:rPr lang="cs-CZ" dirty="0" err="1" smtClean="0"/>
              <a:t>Markomanka</a:t>
            </a:r>
            <a:r>
              <a:rPr lang="cs-CZ" dirty="0" smtClean="0"/>
              <a:t> s podivuhodnými jakoby runovými nápisy, ve které sídlí Rarášek.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Na hradě byly přechovávány české korunovační klenoty.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Třetím je to, že se hrad objevuje v závěrečné znělce hlavní zpravodajské relace TV Nova.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Poslední čtvrtou zajímavostí se může Zvíkov pochlubit. Podél soutoku Otavy s Vltavou je vyhlášena Ptačí oblast v údolí Vltavy a Otavy. Sídlí zde populace největší evropské sovy - výr velký a zároveň nejmenší evropská sova kulíšek nejmenší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Zajímavosti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9" name="Zástupný symbol pro obsah 8" descr="s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453336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Vlček T., Šulista M., Žemlička J.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Internet: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Zdroje:http://cs.wikipedia.org/wiki/Zvíkov_(hrad)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            </a:t>
            </a:r>
            <a:r>
              <a:rPr lang="cs-CZ" sz="2800" smtClean="0">
                <a:hlinkClick r:id="rId2"/>
              </a:rPr>
              <a:t>http://www.hrad-zvikov.eu</a:t>
            </a:r>
            <a:endParaRPr lang="cs-CZ" sz="2800" smtClean="0"/>
          </a:p>
          <a:p>
            <a:pPr lvl="4" eaLnBrk="1" hangingPunct="1">
              <a:lnSpc>
                <a:spcPct val="80000"/>
              </a:lnSpc>
            </a:pPr>
            <a:r>
              <a:rPr lang="cs-CZ" sz="2000" smtClean="0"/>
              <a:t>http://www.hrad-zvikov.eu/zajimavosti/hlaska/</a:t>
            </a:r>
          </a:p>
          <a:p>
            <a:pPr lvl="4" eaLnBrk="1" hangingPunct="1">
              <a:lnSpc>
                <a:spcPct val="80000"/>
              </a:lnSpc>
            </a:pPr>
            <a:r>
              <a:rPr lang="cs-CZ" sz="2000" smtClean="0"/>
              <a:t>http://www.hrad-zvikov.eu/pamatky-v-regionu/pamatky-ve-sprave-npu/</a:t>
            </a:r>
            <a:endParaRPr lang="cs-CZ" sz="2800" smtClean="0"/>
          </a:p>
          <a:p>
            <a:pPr lvl="4" eaLnBrk="1" hangingPunct="1">
              <a:lnSpc>
                <a:spcPct val="80000"/>
              </a:lnSpc>
            </a:pPr>
            <a:r>
              <a:rPr lang="cs-CZ" sz="1800" smtClean="0"/>
              <a:t>http://www.hrad-zvikov.eu/prohlidkova-trasa/planek-arealu/</a:t>
            </a:r>
          </a:p>
          <a:p>
            <a:pPr lvl="4" eaLnBrk="1" hangingPunct="1">
              <a:lnSpc>
                <a:spcPct val="80000"/>
              </a:lnSpc>
            </a:pPr>
            <a:r>
              <a:rPr lang="cs-CZ" sz="1800" smtClean="0">
                <a:hlinkClick r:id="rId3"/>
              </a:rPr>
              <a:t>http://www.hrad-zvikov.eu/zvikov-v-obrazech/na-starych-pohlednicich/?ftshow=7</a:t>
            </a:r>
            <a:endParaRPr lang="cs-CZ" sz="1800" smtClean="0"/>
          </a:p>
          <a:p>
            <a:pPr lvl="4"/>
            <a:r>
              <a:rPr lang="cs-CZ" smtClean="0"/>
              <a:t>KRATOCHVÍL PETR A KOL., Velké dějiny zemí Koruny české. Architektura, Praha 2009.</a:t>
            </a:r>
          </a:p>
          <a:p>
            <a:pPr lvl="4"/>
            <a:r>
              <a:rPr lang="cs-CZ" smtClean="0"/>
              <a:t>DURDÍK TOMÁŠ, České hrady, Praha 2008.</a:t>
            </a:r>
            <a:endParaRPr lang="cs-CZ" b="1" smtClean="0"/>
          </a:p>
          <a:p>
            <a:pPr lvl="4"/>
            <a:r>
              <a:rPr lang="cs-CZ" smtClean="0"/>
              <a:t>DURDÍK TOMÁŠ, Ilustrovaná encyklopedie českých hradů, Praha 2009.</a:t>
            </a:r>
          </a:p>
          <a:p>
            <a:pPr lvl="4"/>
            <a:r>
              <a:rPr lang="cs-CZ" smtClean="0"/>
              <a:t>ŽEMLIČKA JOSEF, Přemysl Otakar II. Král na rozhraní věků, Praha 2011.</a:t>
            </a:r>
          </a:p>
          <a:p>
            <a:pPr lvl="4"/>
            <a:r>
              <a:rPr lang="cs-CZ" smtClean="0"/>
              <a:t>ŽEMLIČKA JOSEF, Počátky Čech královských 1198-1253. Proměna státu i společnosti, Praha 2002.                                                                                                                   </a:t>
            </a:r>
            <a:endParaRPr lang="cs-CZ" b="1" smtClean="0"/>
          </a:p>
          <a:p>
            <a:pPr lvl="4"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180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6000" smtClean="0"/>
              <a:t>Vypracovali:</a:t>
            </a:r>
            <a:endParaRPr lang="cs-CZ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692150"/>
            <a:ext cx="3876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Hrad Zvíkov, se nachází na ostrohu nad soutokem řeky Otavy a Vltavy.</a:t>
            </a:r>
          </a:p>
          <a:p>
            <a:pPr eaLnBrk="1" hangingPunct="1"/>
            <a:r>
              <a:rPr lang="cs-CZ" smtClean="0"/>
              <a:t>Hrad měl být založen na místě hradiště z doby bronzové. </a:t>
            </a:r>
          </a:p>
          <a:p>
            <a:pPr eaLnBrk="1" hangingPunct="1"/>
            <a:r>
              <a:rPr lang="cs-CZ" smtClean="0"/>
              <a:t>Zvíkov je středověký hrad, který fungoval již ve 12. století. </a:t>
            </a:r>
          </a:p>
          <a:p>
            <a:pPr eaLnBrk="1" hangingPunct="1"/>
            <a:r>
              <a:rPr lang="cs-CZ" smtClean="0"/>
              <a:t>Ve 13. století byl za vlády Václava I. přistaven královský reprezentační palác s trojbokým nádvořím a arkádami a byla vylepšena obranyschopnost hradu.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Informace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7410" name="Zástupný symbol pro obsah 6" descr="sdfsd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92150"/>
            <a:ext cx="8335963" cy="51847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005263"/>
            <a:ext cx="388778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Zástupný symbol pro obsah 1"/>
          <p:cNvSpPr>
            <a:spLocks noGrp="1"/>
          </p:cNvSpPr>
          <p:nvPr>
            <p:ph idx="1"/>
          </p:nvPr>
        </p:nvSpPr>
        <p:spPr>
          <a:xfrm>
            <a:off x="250825" y="1700213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První krok k založení uskutečnil Přemysl Otakar I. (1197-1230) je tedy spjata s rodem Přemyslovců</a:t>
            </a:r>
          </a:p>
          <a:p>
            <a:pPr eaLnBrk="1" hangingPunct="1"/>
            <a:r>
              <a:rPr lang="cs-CZ" smtClean="0"/>
              <a:t>Hrad byl vybudován na skalnatém ostrohu.</a:t>
            </a:r>
          </a:p>
          <a:p>
            <a:pPr eaLnBrk="1" hangingPunct="1"/>
            <a:r>
              <a:rPr lang="cs-CZ" smtClean="0"/>
              <a:t> Zvíkov patří k nejpřednějším stavbám české středověké světské architektury.</a:t>
            </a:r>
          </a:p>
          <a:p>
            <a:pPr eaLnBrk="1" hangingPunct="1"/>
            <a:r>
              <a:rPr lang="cs-CZ" smtClean="0"/>
              <a:t>Roku 1234 musel být již hrad zčásti vystavěn.</a:t>
            </a:r>
          </a:p>
          <a:p>
            <a:pPr eaLnBrk="1" hangingPunct="1"/>
            <a:r>
              <a:rPr lang="cs-CZ" smtClean="0"/>
              <a:t>Roku 1250 začala na Zvíkově hlavní výstavba tzv. královského paláce a opevnění.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Historie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714750"/>
            <a:ext cx="4465638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Zástupný symbol pro obsah 1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Roku 1306 vymřel rod Přemyslovců po meči a hrad byl podstoupen Jindřichu z Rožmberka. </a:t>
            </a:r>
          </a:p>
          <a:p>
            <a:pPr eaLnBrk="1" hangingPunct="1"/>
            <a:r>
              <a:rPr lang="cs-CZ" smtClean="0"/>
              <a:t>Největší slávu získal hrad za vlády Karla IV.(1346-1378), který jej dal důkladně opravit a rád v něm i pobýval. </a:t>
            </a:r>
          </a:p>
          <a:p>
            <a:pPr eaLnBrk="1" hangingPunct="1"/>
            <a:r>
              <a:rPr lang="cs-CZ" smtClean="0"/>
              <a:t> V zástavním držení se vystřídaly především dva mocné rody – páni z Rožmberka a páni ze Švamberka.</a:t>
            </a:r>
          </a:p>
          <a:p>
            <a:pPr eaLnBrk="1" hangingPunct="1"/>
            <a:r>
              <a:rPr lang="cs-CZ" smtClean="0"/>
              <a:t>V husitských válkách byl hrad roku 1429 obléhán Tábory.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938"/>
            <a:ext cx="8713787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Zástupný symbol pro obsah 1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5907088"/>
          </a:xfrm>
        </p:spPr>
        <p:txBody>
          <a:bodyPr/>
          <a:lstStyle/>
          <a:p>
            <a:pPr eaLnBrk="1" hangingPunct="1"/>
            <a:r>
              <a:rPr lang="cs-CZ" smtClean="0"/>
              <a:t> Charakter královského hradu si Zvíkov udržel až do třetí třetiny 16. století, kdy byl prodán pánům ze Švamberka .</a:t>
            </a:r>
          </a:p>
          <a:p>
            <a:pPr eaLnBrk="1" hangingPunct="1"/>
            <a:r>
              <a:rPr lang="cs-CZ" smtClean="0"/>
              <a:t> Švamberkové provedli na chátrajícím hradě rozsáhlé renesanční úpravy, které však původní charakter stavby nenarušily.</a:t>
            </a:r>
          </a:p>
          <a:p>
            <a:pPr eaLnBrk="1" hangingPunct="1"/>
            <a:r>
              <a:rPr lang="cs-CZ" smtClean="0"/>
              <a:t>Vynikající pevnostní systém hradu umožnil odolávat útočníkům i za třicetileté války.</a:t>
            </a:r>
          </a:p>
          <a:p>
            <a:pPr eaLnBrk="1" hangingPunct="1"/>
            <a:r>
              <a:rPr lang="cs-CZ" smtClean="0"/>
              <a:t>Roku 1623 získali hrad Eggenberkové a po jejich vymření roku 1719 přešel do vlastnictví Schwarzenbergů.</a:t>
            </a:r>
          </a:p>
          <a:p>
            <a:pPr eaLnBrk="1" hangingPunct="1"/>
            <a:r>
              <a:rPr lang="cs-CZ" smtClean="0"/>
              <a:t>Hrad zůstal majetkem Schwarzenbergů do roku 1948.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Vstup do hradu vede přes kamenný most z 18. století Píseckou branou </a:t>
            </a:r>
            <a:r>
              <a:rPr lang="cs-CZ" sz="2800" smtClean="0"/>
              <a:t>(jižní vstup)</a:t>
            </a:r>
          </a:p>
          <a:p>
            <a:pPr eaLnBrk="1" hangingPunct="1"/>
            <a:r>
              <a:rPr lang="cs-CZ" sz="2800" smtClean="0"/>
              <a:t>Příkop byl uměle vytesán do skály v 15. století a byl postupně upravován.</a:t>
            </a:r>
          </a:p>
          <a:p>
            <a:pPr eaLnBrk="1" hangingPunct="1"/>
            <a:r>
              <a:rPr lang="cs-CZ" sz="2800" smtClean="0"/>
              <a:t>Hned vedle Písecké brány se tyčí mohutná věž Hláska.</a:t>
            </a:r>
          </a:p>
          <a:p>
            <a:pPr eaLnBrk="1" hangingPunct="1"/>
            <a:r>
              <a:rPr lang="cs-CZ" sz="2800" smtClean="0"/>
              <a:t>Druhým, původním vstupem do hradu je Železná brána na severní straně.</a:t>
            </a:r>
          </a:p>
          <a:p>
            <a:pPr eaLnBrk="1" hangingPunct="1">
              <a:buFont typeface="Wingdings 2" pitchFamily="18" charset="2"/>
              <a:buNone/>
            </a:pPr>
            <a:endParaRPr lang="cs-CZ" sz="2800" smtClean="0"/>
          </a:p>
          <a:p>
            <a:pPr eaLnBrk="1" hangingPunct="1"/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Popis hradu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245475" cy="631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510</TotalTime>
  <Words>623</Words>
  <Application>Microsoft Office PowerPoint</Application>
  <PresentationFormat>On-screen Show (4:3)</PresentationFormat>
  <Paragraphs>74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Constantia</vt:lpstr>
      <vt:lpstr>Wingdings 2</vt:lpstr>
      <vt:lpstr>Calibri</vt:lpstr>
      <vt:lpstr>Papír</vt:lpstr>
      <vt:lpstr>Papír</vt:lpstr>
      <vt:lpstr>Papír</vt:lpstr>
      <vt:lpstr>Papír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Hrad Zvíkov</dc:title>
  <dc:creator>Tomáš</dc:creator>
  <cp:lastModifiedBy>drevikovsky</cp:lastModifiedBy>
  <cp:revision>43</cp:revision>
  <dcterms:created xsi:type="dcterms:W3CDTF">2012-03-13T16:16:51Z</dcterms:created>
  <dcterms:modified xsi:type="dcterms:W3CDTF">2012-11-01T09:29:00Z</dcterms:modified>
</cp:coreProperties>
</file>