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0" r:id="rId2"/>
  </p:sldMasterIdLst>
  <p:notesMasterIdLst>
    <p:notesMasterId r:id="rId19"/>
  </p:notesMasterIdLst>
  <p:sldIdLst>
    <p:sldId id="265" r:id="rId3"/>
    <p:sldId id="256" r:id="rId4"/>
    <p:sldId id="261" r:id="rId5"/>
    <p:sldId id="262" r:id="rId6"/>
    <p:sldId id="258" r:id="rId7"/>
    <p:sldId id="263" r:id="rId8"/>
    <p:sldId id="257" r:id="rId9"/>
    <p:sldId id="259" r:id="rId10"/>
    <p:sldId id="269" r:id="rId11"/>
    <p:sldId id="266" r:id="rId12"/>
    <p:sldId id="267" r:id="rId13"/>
    <p:sldId id="268" r:id="rId14"/>
    <p:sldId id="271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3" autoAdjust="0"/>
    <p:restoredTop sz="90898" autoAdjust="0"/>
  </p:normalViewPr>
  <p:slideViewPr>
    <p:cSldViewPr>
      <p:cViewPr varScale="1">
        <p:scale>
          <a:sx n="66" d="100"/>
          <a:sy n="66" d="100"/>
        </p:scale>
        <p:origin x="-13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6FCBC9C-13DD-4365-A7C9-3C65960C9A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B02EF-E717-4AB9-A83E-01B373B4F78E}" type="slidenum">
              <a:rPr lang="cs-CZ"/>
              <a:pPr/>
              <a:t>2</a:t>
            </a:fld>
            <a:endParaRPr lang="cs-CZ"/>
          </a:p>
        </p:txBody>
      </p:sp>
      <p:sp>
        <p:nvSpPr>
          <p:cNvPr id="174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B25D0D-A272-4C83-9BEF-12A742DDB12A}" type="slidenum">
              <a:rPr lang="cs-CZ"/>
              <a:pPr/>
              <a:t>5</a:t>
            </a:fld>
            <a:endParaRPr lang="cs-CZ"/>
          </a:p>
        </p:txBody>
      </p:sp>
      <p:sp>
        <p:nvSpPr>
          <p:cNvPr id="194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7B56BA-7F11-460A-A434-5268A501E852}" type="slidenum">
              <a:rPr lang="cs-CZ"/>
              <a:pPr/>
              <a:t>7</a:t>
            </a:fld>
            <a:endParaRPr lang="cs-CZ"/>
          </a:p>
        </p:txBody>
      </p:sp>
      <p:sp>
        <p:nvSpPr>
          <p:cNvPr id="184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A56983-E4B8-42FF-AFFF-7318716082A2}" type="slidenum">
              <a:rPr lang="cs-CZ"/>
              <a:pPr/>
              <a:t>8</a:t>
            </a:fld>
            <a:endParaRPr lang="cs-CZ"/>
          </a:p>
        </p:txBody>
      </p:sp>
      <p:sp>
        <p:nvSpPr>
          <p:cNvPr id="204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939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939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939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grpSp>
        <p:nvGrpSpPr>
          <p:cNvPr id="5939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5939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grpSp>
          <p:nvGrpSpPr>
            <p:cNvPr id="5940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59401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592" y="527"/>
                  </a:cxn>
                  <a:cxn ang="0">
                    <a:pos x="994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2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3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4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9405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59406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5940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940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940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941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941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941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941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9414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9415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59416" name="Rectangle 2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A2D25B54-C53E-41D8-867E-582384BD3220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59417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7F2760F-4895-4644-9E70-C6199AFDA6CE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59418" name="Rectangle 2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F8B658-2851-4E5D-B03B-A5864B8659FC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ED0CD-BAF6-4F77-AFEC-6553CAD9217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52D09B-05DF-40CB-8E68-E70378622301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D2A66-35A3-4B92-BB96-1BAFED2A741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8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8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5" y="1727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10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9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3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3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cs-CZ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cs-CZ"/>
            </a:p>
          </p:txBody>
        </p:sp>
      </p:grpSp>
      <p:sp>
        <p:nvSpPr>
          <p:cNvPr id="5145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146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08D5EF39-0ED4-43D9-8DF2-2ECCE9D032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CC0D74-9503-4373-9DA5-04CEE4451275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C42D3-8404-4342-BE28-8F7230A1891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FD33EB-C69A-486B-BB7F-8D7EFBAEC929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0D2D6-E8ED-4392-9347-6DEA1D20446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BD554-666B-481B-B1E4-F21D4BE1B118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3A52B-ADB5-444B-AEEC-D9DC3B37F63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799E34-82F7-4F7B-AC62-531ACE7D9CFF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335B7-CB50-4B86-9E61-6B2B2E74953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42B65A-3E42-4D76-8B03-4CC8D63A274B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D24521-1FCB-4C10-8734-4AA8D701B78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252094-6DB8-43D0-A546-ACD0920529E6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AA675-3440-4C08-B21A-88B36BF763F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4BEF5-99B6-4900-AA5A-E4EA68664289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20F05A-D11C-4D04-931A-92A21425B3D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F843E2-7908-46F8-A09B-2F512D9C1EAA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C43A1-4BFD-4FAD-8B3D-35EF31C5B37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3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8371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8372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/>
              <a:ahLst/>
              <a:cxnLst>
                <a:cxn ang="0">
                  <a:pos x="6027" y="2296"/>
                </a:cxn>
                <a:cxn ang="0">
                  <a:pos x="0" y="2296"/>
                </a:cxn>
                <a:cxn ang="0">
                  <a:pos x="0" y="0"/>
                </a:cxn>
                <a:cxn ang="0">
                  <a:pos x="6027" y="0"/>
                </a:cxn>
                <a:cxn ang="0">
                  <a:pos x="6027" y="2296"/>
                </a:cxn>
                <a:cxn ang="0">
                  <a:pos x="6027" y="2296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8373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/>
            <a:ahLst/>
            <a:cxnLst>
              <a:cxn ang="0">
                <a:pos x="5748" y="246"/>
              </a:cxn>
              <a:cxn ang="0">
                <a:pos x="0" y="246"/>
              </a:cxn>
              <a:cxn ang="0">
                <a:pos x="0" y="0"/>
              </a:cxn>
              <a:cxn ang="0">
                <a:pos x="5748" y="0"/>
              </a:cxn>
              <a:cxn ang="0">
                <a:pos x="5748" y="246"/>
              </a:cxn>
              <a:cxn ang="0">
                <a:pos x="5748" y="246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grpSp>
        <p:nvGrpSpPr>
          <p:cNvPr id="58374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58375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/>
              <a:ahLst/>
              <a:cxnLst>
                <a:cxn ang="0">
                  <a:pos x="3132" y="469"/>
                </a:cxn>
                <a:cxn ang="0">
                  <a:pos x="2995" y="395"/>
                </a:cxn>
                <a:cxn ang="0">
                  <a:pos x="2911" y="375"/>
                </a:cxn>
                <a:cxn ang="0">
                  <a:pos x="2678" y="228"/>
                </a:cxn>
                <a:cxn ang="0">
                  <a:pos x="2553" y="74"/>
                </a:cxn>
                <a:cxn ang="0">
                  <a:pos x="2457" y="7"/>
                </a:cxn>
                <a:cxn ang="0">
                  <a:pos x="2403" y="47"/>
                </a:cxn>
                <a:cxn ang="0">
                  <a:pos x="2289" y="74"/>
                </a:cxn>
                <a:cxn ang="0">
                  <a:pos x="2134" y="74"/>
                </a:cxn>
                <a:cxn ang="0">
                  <a:pos x="2044" y="128"/>
                </a:cxn>
                <a:cxn ang="0">
                  <a:pos x="1775" y="222"/>
                </a:cxn>
                <a:cxn ang="0">
                  <a:pos x="1602" y="181"/>
                </a:cxn>
                <a:cxn ang="0">
                  <a:pos x="1560" y="101"/>
                </a:cxn>
                <a:cxn ang="0">
                  <a:pos x="1542" y="87"/>
                </a:cxn>
                <a:cxn ang="0">
                  <a:pos x="1446" y="60"/>
                </a:cxn>
                <a:cxn ang="0">
                  <a:pos x="1375" y="74"/>
                </a:cxn>
                <a:cxn ang="0">
                  <a:pos x="1309" y="87"/>
                </a:cxn>
                <a:cxn ang="0">
                  <a:pos x="1243" y="13"/>
                </a:cxn>
                <a:cxn ang="0">
                  <a:pos x="1225" y="0"/>
                </a:cxn>
                <a:cxn ang="0">
                  <a:pos x="1189" y="0"/>
                </a:cxn>
                <a:cxn ang="0">
                  <a:pos x="1106" y="34"/>
                </a:cxn>
                <a:cxn ang="0">
                  <a:pos x="1106" y="34"/>
                </a:cxn>
                <a:cxn ang="0">
                  <a:pos x="1094" y="40"/>
                </a:cxn>
                <a:cxn ang="0">
                  <a:pos x="1070" y="54"/>
                </a:cxn>
                <a:cxn ang="0">
                  <a:pos x="1034" y="74"/>
                </a:cxn>
                <a:cxn ang="0">
                  <a:pos x="1004" y="74"/>
                </a:cxn>
                <a:cxn ang="0">
                  <a:pos x="986" y="74"/>
                </a:cxn>
                <a:cxn ang="0">
                  <a:pos x="956" y="81"/>
                </a:cxn>
                <a:cxn ang="0">
                  <a:pos x="920" y="94"/>
                </a:cxn>
                <a:cxn ang="0">
                  <a:pos x="884" y="107"/>
                </a:cxn>
                <a:cxn ang="0">
                  <a:pos x="843" y="128"/>
                </a:cxn>
                <a:cxn ang="0">
                  <a:pos x="813" y="141"/>
                </a:cxn>
                <a:cxn ang="0">
                  <a:pos x="789" y="148"/>
                </a:cxn>
                <a:cxn ang="0">
                  <a:pos x="783" y="154"/>
                </a:cxn>
                <a:cxn ang="0">
                  <a:pos x="556" y="228"/>
                </a:cxn>
                <a:cxn ang="0">
                  <a:pos x="394" y="294"/>
                </a:cxn>
                <a:cxn ang="0">
                  <a:pos x="107" y="462"/>
                </a:cxn>
                <a:cxn ang="0">
                  <a:pos x="0" y="536"/>
                </a:cxn>
                <a:cxn ang="0">
                  <a:pos x="3240" y="536"/>
                </a:cxn>
                <a:cxn ang="0">
                  <a:pos x="3132" y="469"/>
                </a:cxn>
                <a:cxn ang="0">
                  <a:pos x="3132" y="469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grpSp>
          <p:nvGrpSpPr>
            <p:cNvPr id="58376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58377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/>
                <a:ahLst/>
                <a:cxnLst>
                  <a:cxn ang="0">
                    <a:pos x="636" y="373"/>
                  </a:cxn>
                  <a:cxn ang="0">
                    <a:pos x="495" y="370"/>
                  </a:cxn>
                  <a:cxn ang="0">
                    <a:pos x="280" y="249"/>
                  </a:cxn>
                  <a:cxn ang="0">
                    <a:pos x="127" y="66"/>
                  </a:cxn>
                  <a:cxn ang="0">
                    <a:pos x="0" y="0"/>
                  </a:cxn>
                  <a:cxn ang="0">
                    <a:pos x="22" y="26"/>
                  </a:cxn>
                  <a:cxn ang="0">
                    <a:pos x="0" y="65"/>
                  </a:cxn>
                  <a:cxn ang="0">
                    <a:pos x="30" y="119"/>
                  </a:cxn>
                  <a:cxn ang="0">
                    <a:pos x="75" y="243"/>
                  </a:cxn>
                  <a:cxn ang="0">
                    <a:pos x="45" y="422"/>
                  </a:cxn>
                  <a:cxn ang="0">
                    <a:pos x="200" y="329"/>
                  </a:cxn>
                  <a:cxn ang="0">
                    <a:pos x="612" y="533"/>
                  </a:cxn>
                  <a:cxn ang="0">
                    <a:pos x="996" y="529"/>
                  </a:cxn>
                  <a:cxn ang="0">
                    <a:pos x="828" y="473"/>
                  </a:cxn>
                  <a:cxn ang="0">
                    <a:pos x="636" y="373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8378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54" y="18"/>
                  </a:cxn>
                  <a:cxn ang="0">
                    <a:pos x="24" y="30"/>
                  </a:cxn>
                  <a:cxn ang="0">
                    <a:pos x="18" y="66"/>
                  </a:cxn>
                  <a:cxn ang="0">
                    <a:pos x="42" y="114"/>
                  </a:cxn>
                  <a:cxn ang="0">
                    <a:pos x="48" y="162"/>
                  </a:cxn>
                  <a:cxn ang="0">
                    <a:pos x="0" y="353"/>
                  </a:cxn>
                  <a:cxn ang="0">
                    <a:pos x="54" y="233"/>
                  </a:cxn>
                  <a:cxn ang="0">
                    <a:pos x="84" y="216"/>
                  </a:cxn>
                  <a:cxn ang="0">
                    <a:pos x="126" y="126"/>
                  </a:cxn>
                  <a:cxn ang="0">
                    <a:pos x="144" y="120"/>
                  </a:cxn>
                  <a:cxn ang="0">
                    <a:pos x="144" y="90"/>
                  </a:cxn>
                  <a:cxn ang="0">
                    <a:pos x="186" y="66"/>
                  </a:cxn>
                  <a:cxn ang="0">
                    <a:pos x="162" y="60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8379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2" y="13"/>
                  </a:cxn>
                  <a:cxn ang="0">
                    <a:pos x="0" y="40"/>
                  </a:cxn>
                  <a:cxn ang="0">
                    <a:pos x="60" y="121"/>
                  </a:cxn>
                  <a:cxn ang="0">
                    <a:pos x="310" y="271"/>
                  </a:cxn>
                  <a:cxn ang="0">
                    <a:pos x="290" y="139"/>
                  </a:cxn>
                  <a:cxn ang="0">
                    <a:pos x="378" y="76"/>
                  </a:cxn>
                  <a:cxn ang="0">
                    <a:pos x="251" y="94"/>
                  </a:cxn>
                  <a:cxn ang="0">
                    <a:pos x="90" y="54"/>
                  </a:cxn>
                  <a:cxn ang="0">
                    <a:pos x="18" y="0"/>
                  </a:cxn>
                  <a:cxn ang="0">
                    <a:pos x="18" y="0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8380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/>
                <a:ahLst/>
                <a:cxnLst>
                  <a:cxn ang="0">
                    <a:pos x="11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6" y="6"/>
                  </a:cxn>
                  <a:cxn ang="0">
                    <a:pos x="6" y="18"/>
                  </a:cxn>
                  <a:cxn ang="0">
                    <a:pos x="0" y="24"/>
                  </a:cxn>
                  <a:cxn ang="0">
                    <a:pos x="78" y="60"/>
                  </a:cxn>
                  <a:cxn ang="0">
                    <a:pos x="96" y="42"/>
                  </a:cxn>
                  <a:cxn ang="0">
                    <a:pos x="155" y="66"/>
                  </a:cxn>
                  <a:cxn ang="0">
                    <a:pos x="126" y="24"/>
                  </a:cxn>
                  <a:cxn ang="0">
                    <a:pos x="149" y="0"/>
                  </a:cxn>
                  <a:cxn ang="0">
                    <a:pos x="114" y="0"/>
                  </a:cxn>
                  <a:cxn ang="0">
                    <a:pos x="114" y="0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58381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18"/>
                  </a:cxn>
                  <a:cxn ang="0">
                    <a:pos x="12" y="6"/>
                  </a:cxn>
                  <a:cxn ang="0">
                    <a:pos x="0" y="6"/>
                  </a:cxn>
                  <a:cxn ang="0">
                    <a:pos x="12" y="6"/>
                  </a:cxn>
                  <a:cxn ang="0">
                    <a:pos x="24" y="6"/>
                  </a:cxn>
                  <a:cxn ang="0">
                    <a:pos x="36" y="6"/>
                  </a:cxn>
                  <a:cxn ang="0">
                    <a:pos x="42" y="0"/>
                  </a:cxn>
                  <a:cxn ang="0">
                    <a:pos x="30" y="18"/>
                  </a:cxn>
                  <a:cxn ang="0">
                    <a:pos x="42" y="48"/>
                  </a:cxn>
                  <a:cxn ang="0">
                    <a:pos x="12" y="72"/>
                  </a:cxn>
                  <a:cxn ang="0">
                    <a:pos x="6" y="36"/>
                  </a:cxn>
                  <a:cxn ang="0">
                    <a:pos x="6" y="36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cs-CZ"/>
              </a:p>
            </p:txBody>
          </p:sp>
        </p:grpSp>
        <p:sp>
          <p:nvSpPr>
            <p:cNvPr id="58382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/>
              <a:ahLst/>
              <a:cxnLst>
                <a:cxn ang="0">
                  <a:pos x="3976" y="527"/>
                </a:cxn>
                <a:cxn ang="0">
                  <a:pos x="3970" y="527"/>
                </a:cxn>
                <a:cxn ang="0">
                  <a:pos x="3844" y="509"/>
                </a:cxn>
                <a:cxn ang="0">
                  <a:pos x="2487" y="305"/>
                </a:cxn>
                <a:cxn ang="0">
                  <a:pos x="2039" y="36"/>
                </a:cxn>
                <a:cxn ang="0">
                  <a:pos x="1907" y="24"/>
                </a:cxn>
                <a:cxn ang="0">
                  <a:pos x="1883" y="54"/>
                </a:cxn>
                <a:cxn ang="0">
                  <a:pos x="1859" y="54"/>
                </a:cxn>
                <a:cxn ang="0">
                  <a:pos x="1830" y="30"/>
                </a:cxn>
                <a:cxn ang="0">
                  <a:pos x="1704" y="102"/>
                </a:cxn>
                <a:cxn ang="0">
                  <a:pos x="1608" y="126"/>
                </a:cxn>
                <a:cxn ang="0">
                  <a:pos x="1561" y="132"/>
                </a:cxn>
                <a:cxn ang="0">
                  <a:pos x="1495" y="102"/>
                </a:cxn>
                <a:cxn ang="0">
                  <a:pos x="1357" y="126"/>
                </a:cxn>
                <a:cxn ang="0">
                  <a:pos x="1285" y="24"/>
                </a:cxn>
                <a:cxn ang="0">
                  <a:pos x="1280" y="18"/>
                </a:cxn>
                <a:cxn ang="0">
                  <a:pos x="1262" y="12"/>
                </a:cxn>
                <a:cxn ang="0">
                  <a:pos x="1238" y="6"/>
                </a:cxn>
                <a:cxn ang="0">
                  <a:pos x="1220" y="0"/>
                </a:cxn>
                <a:cxn ang="0">
                  <a:pos x="1196" y="0"/>
                </a:cxn>
                <a:cxn ang="0">
                  <a:pos x="1166" y="0"/>
                </a:cxn>
                <a:cxn ang="0">
                  <a:pos x="1142" y="0"/>
                </a:cxn>
                <a:cxn ang="0">
                  <a:pos x="1136" y="0"/>
                </a:cxn>
                <a:cxn ang="0">
                  <a:pos x="1130" y="0"/>
                </a:cxn>
                <a:cxn ang="0">
                  <a:pos x="1124" y="6"/>
                </a:cxn>
                <a:cxn ang="0">
                  <a:pos x="1118" y="12"/>
                </a:cxn>
                <a:cxn ang="0">
                  <a:pos x="1100" y="18"/>
                </a:cxn>
                <a:cxn ang="0">
                  <a:pos x="1088" y="18"/>
                </a:cxn>
                <a:cxn ang="0">
                  <a:pos x="1070" y="24"/>
                </a:cxn>
                <a:cxn ang="0">
                  <a:pos x="1052" y="30"/>
                </a:cxn>
                <a:cxn ang="0">
                  <a:pos x="1034" y="36"/>
                </a:cxn>
                <a:cxn ang="0">
                  <a:pos x="1028" y="42"/>
                </a:cxn>
                <a:cxn ang="0">
                  <a:pos x="969" y="60"/>
                </a:cxn>
                <a:cxn ang="0">
                  <a:pos x="921" y="72"/>
                </a:cxn>
                <a:cxn ang="0">
                  <a:pos x="855" y="48"/>
                </a:cxn>
                <a:cxn ang="0">
                  <a:pos x="825" y="48"/>
                </a:cxn>
                <a:cxn ang="0">
                  <a:pos x="759" y="72"/>
                </a:cxn>
                <a:cxn ang="0">
                  <a:pos x="735" y="72"/>
                </a:cxn>
                <a:cxn ang="0">
                  <a:pos x="706" y="60"/>
                </a:cxn>
                <a:cxn ang="0">
                  <a:pos x="640" y="60"/>
                </a:cxn>
                <a:cxn ang="0">
                  <a:pos x="544" y="72"/>
                </a:cxn>
                <a:cxn ang="0">
                  <a:pos x="389" y="18"/>
                </a:cxn>
                <a:cxn ang="0">
                  <a:pos x="323" y="60"/>
                </a:cxn>
                <a:cxn ang="0">
                  <a:pos x="317" y="60"/>
                </a:cxn>
                <a:cxn ang="0">
                  <a:pos x="305" y="72"/>
                </a:cxn>
                <a:cxn ang="0">
                  <a:pos x="287" y="78"/>
                </a:cxn>
                <a:cxn ang="0">
                  <a:pos x="263" y="90"/>
                </a:cxn>
                <a:cxn ang="0">
                  <a:pos x="203" y="120"/>
                </a:cxn>
                <a:cxn ang="0">
                  <a:pos x="149" y="150"/>
                </a:cxn>
                <a:cxn ang="0">
                  <a:pos x="78" y="168"/>
                </a:cxn>
                <a:cxn ang="0">
                  <a:pos x="0" y="180"/>
                </a:cxn>
                <a:cxn ang="0">
                  <a:pos x="0" y="527"/>
                </a:cxn>
                <a:cxn ang="0">
                  <a:pos x="1010" y="527"/>
                </a:cxn>
                <a:cxn ang="0">
                  <a:pos x="3725" y="527"/>
                </a:cxn>
                <a:cxn ang="0">
                  <a:pos x="3976" y="527"/>
                </a:cxn>
                <a:cxn ang="0">
                  <a:pos x="3976" y="527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grpSp>
        <p:nvGrpSpPr>
          <p:cNvPr id="58383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58384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0" y="60"/>
                </a:cxn>
                <a:cxn ang="0">
                  <a:pos x="66" y="108"/>
                </a:cxn>
                <a:cxn ang="0">
                  <a:pos x="143" y="180"/>
                </a:cxn>
                <a:cxn ang="0">
                  <a:pos x="191" y="168"/>
                </a:cxn>
                <a:cxn ang="0">
                  <a:pos x="341" y="287"/>
                </a:cxn>
                <a:cxn ang="0">
                  <a:pos x="305" y="174"/>
                </a:cxn>
                <a:cxn ang="0">
                  <a:pos x="365" y="132"/>
                </a:cxn>
                <a:cxn ang="0">
                  <a:pos x="359" y="126"/>
                </a:cxn>
                <a:cxn ang="0">
                  <a:pos x="335" y="114"/>
                </a:cxn>
                <a:cxn ang="0">
                  <a:pos x="299" y="90"/>
                </a:cxn>
                <a:cxn ang="0">
                  <a:pos x="257" y="72"/>
                </a:cxn>
                <a:cxn ang="0">
                  <a:pos x="215" y="54"/>
                </a:cxn>
                <a:cxn ang="0">
                  <a:pos x="173" y="36"/>
                </a:cxn>
                <a:cxn ang="0">
                  <a:pos x="143" y="24"/>
                </a:cxn>
                <a:cxn ang="0">
                  <a:pos x="131" y="18"/>
                </a:cxn>
                <a:cxn ang="0">
                  <a:pos x="107" y="18"/>
                </a:cxn>
                <a:cxn ang="0">
                  <a:pos x="95" y="18"/>
                </a:cxn>
                <a:cxn ang="0">
                  <a:pos x="72" y="12"/>
                </a:cxn>
                <a:cxn ang="0">
                  <a:pos x="66" y="12"/>
                </a:cxn>
                <a:cxn ang="0">
                  <a:pos x="54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24" y="24"/>
                </a:cxn>
                <a:cxn ang="0">
                  <a:pos x="24" y="24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8385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/>
              <a:ahLst/>
              <a:cxnLst>
                <a:cxn ang="0">
                  <a:pos x="186" y="18"/>
                </a:cxn>
                <a:cxn ang="0">
                  <a:pos x="138" y="6"/>
                </a:cxn>
                <a:cxn ang="0">
                  <a:pos x="96" y="0"/>
                </a:cxn>
                <a:cxn ang="0">
                  <a:pos x="36" y="0"/>
                </a:cxn>
                <a:cxn ang="0">
                  <a:pos x="12" y="25"/>
                </a:cxn>
                <a:cxn ang="0">
                  <a:pos x="0" y="128"/>
                </a:cxn>
                <a:cxn ang="0">
                  <a:pos x="60" y="104"/>
                </a:cxn>
                <a:cxn ang="0">
                  <a:pos x="90" y="134"/>
                </a:cxn>
                <a:cxn ang="0">
                  <a:pos x="150" y="153"/>
                </a:cxn>
                <a:cxn ang="0">
                  <a:pos x="209" y="273"/>
                </a:cxn>
                <a:cxn ang="0">
                  <a:pos x="401" y="359"/>
                </a:cxn>
                <a:cxn ang="0">
                  <a:pos x="777" y="359"/>
                </a:cxn>
                <a:cxn ang="0">
                  <a:pos x="2033" y="499"/>
                </a:cxn>
                <a:cxn ang="0">
                  <a:pos x="2033" y="499"/>
                </a:cxn>
                <a:cxn ang="0">
                  <a:pos x="1991" y="493"/>
                </a:cxn>
                <a:cxn ang="0">
                  <a:pos x="676" y="243"/>
                </a:cxn>
                <a:cxn ang="0">
                  <a:pos x="514" y="159"/>
                </a:cxn>
                <a:cxn ang="0">
                  <a:pos x="425" y="110"/>
                </a:cxn>
                <a:cxn ang="0">
                  <a:pos x="365" y="92"/>
                </a:cxn>
                <a:cxn ang="0">
                  <a:pos x="281" y="61"/>
                </a:cxn>
                <a:cxn ang="0">
                  <a:pos x="186" y="18"/>
                </a:cxn>
                <a:cxn ang="0">
                  <a:pos x="186" y="18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8386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29" y="18"/>
                </a:cxn>
                <a:cxn ang="0">
                  <a:pos x="53" y="18"/>
                </a:cxn>
                <a:cxn ang="0">
                  <a:pos x="59" y="30"/>
                </a:cxn>
                <a:cxn ang="0">
                  <a:pos x="65" y="42"/>
                </a:cxn>
                <a:cxn ang="0">
                  <a:pos x="71" y="54"/>
                </a:cxn>
                <a:cxn ang="0">
                  <a:pos x="71" y="60"/>
                </a:cxn>
                <a:cxn ang="0">
                  <a:pos x="59" y="54"/>
                </a:cxn>
                <a:cxn ang="0">
                  <a:pos x="47" y="42"/>
                </a:cxn>
                <a:cxn ang="0">
                  <a:pos x="23" y="30"/>
                </a:cxn>
                <a:cxn ang="0">
                  <a:pos x="23" y="36"/>
                </a:cxn>
                <a:cxn ang="0">
                  <a:pos x="18" y="42"/>
                </a:cxn>
                <a:cxn ang="0">
                  <a:pos x="12" y="48"/>
                </a:cxn>
                <a:cxn ang="0">
                  <a:pos x="6" y="48"/>
                </a:cxn>
                <a:cxn ang="0">
                  <a:pos x="6" y="48"/>
                </a:cxn>
                <a:cxn ang="0">
                  <a:pos x="6" y="36"/>
                </a:cxn>
                <a:cxn ang="0">
                  <a:pos x="0" y="18"/>
                </a:cxn>
                <a:cxn ang="0">
                  <a:pos x="0" y="18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8387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8" y="6"/>
                </a:cxn>
                <a:cxn ang="0">
                  <a:pos x="72" y="6"/>
                </a:cxn>
                <a:cxn ang="0">
                  <a:pos x="114" y="12"/>
                </a:cxn>
                <a:cxn ang="0">
                  <a:pos x="96" y="54"/>
                </a:cxn>
                <a:cxn ang="0">
                  <a:pos x="96" y="60"/>
                </a:cxn>
                <a:cxn ang="0">
                  <a:pos x="102" y="72"/>
                </a:cxn>
                <a:cxn ang="0">
                  <a:pos x="108" y="84"/>
                </a:cxn>
                <a:cxn ang="0">
                  <a:pos x="120" y="96"/>
                </a:cxn>
                <a:cxn ang="0">
                  <a:pos x="143" y="114"/>
                </a:cxn>
                <a:cxn ang="0">
                  <a:pos x="155" y="138"/>
                </a:cxn>
                <a:cxn ang="0">
                  <a:pos x="161" y="156"/>
                </a:cxn>
                <a:cxn ang="0">
                  <a:pos x="161" y="162"/>
                </a:cxn>
                <a:cxn ang="0">
                  <a:pos x="96" y="102"/>
                </a:cxn>
                <a:cxn ang="0">
                  <a:pos x="30" y="54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30" y="0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8388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/>
              <a:ahLst/>
              <a:cxnLst>
                <a:cxn ang="0">
                  <a:pos x="59" y="6"/>
                </a:cxn>
                <a:cxn ang="0">
                  <a:pos x="41" y="30"/>
                </a:cxn>
                <a:cxn ang="0">
                  <a:pos x="41" y="36"/>
                </a:cxn>
                <a:cxn ang="0">
                  <a:pos x="47" y="42"/>
                </a:cxn>
                <a:cxn ang="0">
                  <a:pos x="53" y="54"/>
                </a:cxn>
                <a:cxn ang="0">
                  <a:pos x="53" y="60"/>
                </a:cxn>
                <a:cxn ang="0">
                  <a:pos x="47" y="54"/>
                </a:cxn>
                <a:cxn ang="0">
                  <a:pos x="35" y="48"/>
                </a:cxn>
                <a:cxn ang="0">
                  <a:pos x="23" y="36"/>
                </a:cxn>
                <a:cxn ang="0">
                  <a:pos x="17" y="30"/>
                </a:cxn>
                <a:cxn ang="0">
                  <a:pos x="0" y="0"/>
                </a:cxn>
                <a:cxn ang="0">
                  <a:pos x="59" y="6"/>
                </a:cxn>
                <a:cxn ang="0">
                  <a:pos x="59" y="6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8389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/>
              <a:ahLst/>
              <a:cxnLst>
                <a:cxn ang="0">
                  <a:pos x="233" y="36"/>
                </a:cxn>
                <a:cxn ang="0">
                  <a:pos x="245" y="42"/>
                </a:cxn>
                <a:cxn ang="0">
                  <a:pos x="209" y="84"/>
                </a:cxn>
                <a:cxn ang="0">
                  <a:pos x="143" y="132"/>
                </a:cxn>
                <a:cxn ang="0">
                  <a:pos x="167" y="156"/>
                </a:cxn>
                <a:cxn ang="0">
                  <a:pos x="179" y="204"/>
                </a:cxn>
                <a:cxn ang="0">
                  <a:pos x="77" y="132"/>
                </a:cxn>
                <a:cxn ang="0">
                  <a:pos x="47" y="84"/>
                </a:cxn>
                <a:cxn ang="0">
                  <a:pos x="89" y="66"/>
                </a:cxn>
                <a:cxn ang="0">
                  <a:pos x="59" y="36"/>
                </a:cxn>
                <a:cxn ang="0">
                  <a:pos x="0" y="12"/>
                </a:cxn>
                <a:cxn ang="0">
                  <a:pos x="0" y="0"/>
                </a:cxn>
                <a:cxn ang="0">
                  <a:pos x="6" y="0"/>
                </a:cxn>
                <a:cxn ang="0">
                  <a:pos x="12" y="0"/>
                </a:cxn>
                <a:cxn ang="0">
                  <a:pos x="47" y="6"/>
                </a:cxn>
                <a:cxn ang="0">
                  <a:pos x="77" y="6"/>
                </a:cxn>
                <a:cxn ang="0">
                  <a:pos x="83" y="6"/>
                </a:cxn>
                <a:cxn ang="0">
                  <a:pos x="89" y="6"/>
                </a:cxn>
                <a:cxn ang="0">
                  <a:pos x="101" y="12"/>
                </a:cxn>
                <a:cxn ang="0">
                  <a:pos x="125" y="12"/>
                </a:cxn>
                <a:cxn ang="0">
                  <a:pos x="143" y="18"/>
                </a:cxn>
                <a:cxn ang="0">
                  <a:pos x="149" y="18"/>
                </a:cxn>
                <a:cxn ang="0">
                  <a:pos x="149" y="18"/>
                </a:cxn>
                <a:cxn ang="0">
                  <a:pos x="203" y="24"/>
                </a:cxn>
                <a:cxn ang="0">
                  <a:pos x="233" y="36"/>
                </a:cxn>
                <a:cxn ang="0">
                  <a:pos x="233" y="36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8390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58391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58392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370AB568-3BAA-4212-9B32-2C814C8B3490}" type="datetimeFigureOut">
              <a:rPr lang="cs-CZ"/>
              <a:pPr/>
              <a:t>12.4.2015</a:t>
            </a:fld>
            <a:endParaRPr lang="cs-CZ"/>
          </a:p>
        </p:txBody>
      </p:sp>
      <p:sp>
        <p:nvSpPr>
          <p:cNvPr id="58393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58394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A25764E-F36D-451D-AC50-D4A5ECCAC686}" type="slidenum">
              <a:rPr lang="cs-CZ"/>
              <a:pPr/>
              <a:t>‹#›</a:t>
            </a:fld>
            <a:endParaRPr lang="cs-CZ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512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53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6813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4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5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53124A72-493A-4431-A0FE-9AAA3931385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volcano.si.edu/world/find_regions.cf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png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750" y="1773238"/>
            <a:ext cx="7772400" cy="701675"/>
          </a:xfrm>
        </p:spPr>
        <p:txBody>
          <a:bodyPr/>
          <a:lstStyle/>
          <a:p>
            <a:pPr algn="ctr" eaLnBrk="1" hangingPunct="1"/>
            <a:r>
              <a:rPr lang="cs-CZ" sz="4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SOPEČNÁ ČINOST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3860800"/>
            <a:ext cx="6400800" cy="1752600"/>
          </a:xfrm>
        </p:spPr>
        <p:txBody>
          <a:bodyPr/>
          <a:lstStyle/>
          <a:p>
            <a:pPr algn="ctr" eaLnBrk="1" hangingPunct="1"/>
            <a:r>
              <a:rPr lang="cs-CZ" smtClean="0">
                <a:latin typeface="Times New Roman" pitchFamily="18" charset="0"/>
                <a:cs typeface="Times New Roman" pitchFamily="18" charset="0"/>
              </a:rPr>
              <a:t>ZEMĚTŘESENÍ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/>
              <a:t>výskyt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1341438"/>
            <a:ext cx="5689600" cy="1727200"/>
          </a:xfrm>
        </p:spPr>
        <p:txBody>
          <a:bodyPr/>
          <a:lstStyle/>
          <a:p>
            <a:pPr>
              <a:buFontTx/>
              <a:buNone/>
            </a:pPr>
            <a:r>
              <a:rPr lang="cs-CZ" sz="1800"/>
              <a:t>Hlavní vulkanickou zónou planety je (stejně jako u zemětřesení)pacifický "Kruh ohně" které je vázán na okraje tichomořské desky a desky Nasca. Zde se nachází 2/3 všech činných sopek Země.</a:t>
            </a:r>
          </a:p>
          <a:p>
            <a:endParaRPr lang="cs-CZ"/>
          </a:p>
        </p:txBody>
      </p:sp>
      <p:pic>
        <p:nvPicPr>
          <p:cNvPr id="63492" name="Zástupný symbol pro obsah 6" descr="http://www.sci.muni.cz/~herber/volcano/globe.jpg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2997200"/>
            <a:ext cx="511175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603250"/>
            <a:ext cx="8229600" cy="1974850"/>
          </a:xfrm>
        </p:spPr>
        <p:txBody>
          <a:bodyPr/>
          <a:lstStyle/>
          <a:p>
            <a:r>
              <a:rPr lang="cs-CZ"/>
              <a:t>Druhy sopek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964612" cy="40322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cs-CZ" sz="1800" i="1"/>
              <a:t>Havaj</a:t>
            </a:r>
            <a:endParaRPr lang="cs-CZ" sz="1800"/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/>
              <a:t>tekutá láva vytéká klidně puklinami; </a:t>
            </a:r>
            <a:br>
              <a:rPr lang="cs-CZ" sz="1800"/>
            </a:br>
            <a:r>
              <a:rPr lang="cs-CZ" sz="1800"/>
              <a:t>vznikají mocné pokryvy láv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 i="1"/>
              <a:t>Stromboli</a:t>
            </a:r>
            <a:endParaRPr lang="cs-CZ" sz="1800"/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/>
              <a:t>stratovulkány, vzniklé postupným vrstvením láva je vyvrhována plynnými explozemi jako struska; 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 i="1"/>
              <a:t>Vulcan</a:t>
            </a:r>
            <a:endParaRPr lang="cs-CZ" sz="1800"/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/>
              <a:t>stratovulkán s centrálním kráterem; hustá láva ucpává přívody; </a:t>
            </a:r>
            <a:br>
              <a:rPr lang="cs-CZ" sz="1800"/>
            </a:br>
            <a:r>
              <a:rPr lang="cs-CZ" sz="1800"/>
              <a:t>tlak plynů po čase proráží jícen, nastává výbuchpo explozi klidně vytéká láva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 i="1"/>
              <a:t>Vesuv </a:t>
            </a:r>
            <a:br>
              <a:rPr lang="cs-CZ" sz="1800" i="1"/>
            </a:br>
            <a:r>
              <a:rPr lang="cs-CZ" sz="1800" i="1"/>
              <a:t>(pliniovský)</a:t>
            </a:r>
            <a:endParaRPr lang="cs-CZ" sz="1800"/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/>
              <a:t>z hluboko uloženého magmatického krbu se na povrch dostává láva silnými explozemi je vyvrhována do atmosféry  a dopadá zpět jako popel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 i="1"/>
              <a:t>Mt. Pelée</a:t>
            </a:r>
            <a:endParaRPr lang="cs-CZ" sz="1800"/>
          </a:p>
          <a:p>
            <a:pPr>
              <a:lnSpc>
                <a:spcPct val="80000"/>
              </a:lnSpc>
              <a:buFontTx/>
              <a:buNone/>
            </a:pPr>
            <a:r>
              <a:rPr lang="cs-CZ" sz="1800"/>
              <a:t>velmi hustá láva ucpává přívod a vytváří vulkanický dóm; </a:t>
            </a:r>
            <a:br>
              <a:rPr lang="cs-CZ" sz="1800"/>
            </a:br>
            <a:r>
              <a:rPr lang="cs-CZ" sz="1800"/>
              <a:t>tvoří se žhavá mračna </a:t>
            </a:r>
          </a:p>
          <a:p>
            <a:pPr>
              <a:lnSpc>
                <a:spcPct val="80000"/>
              </a:lnSpc>
              <a:buFontTx/>
              <a:buNone/>
            </a:pPr>
            <a:endParaRPr lang="cs-CZ" sz="1800"/>
          </a:p>
          <a:p>
            <a:pPr>
              <a:lnSpc>
                <a:spcPct val="80000"/>
              </a:lnSpc>
            </a:pPr>
            <a:endParaRPr lang="cs-CZ" sz="1800"/>
          </a:p>
        </p:txBody>
      </p:sp>
      <p:pic>
        <p:nvPicPr>
          <p:cNvPr id="64516" name="Zástupný symbol pro obsah 3" descr="http://www.sci.muni.cz/~herber/volcano/eruptions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4652963"/>
            <a:ext cx="4030662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Picture 6" descr="440px-Tectonic_plate_boundar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740275"/>
            <a:ext cx="3816350" cy="211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Rozdělení sopky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cs-CZ" sz="1800"/>
              <a:t>Mezi základní prvky patří </a:t>
            </a:r>
          </a:p>
          <a:p>
            <a:pPr>
              <a:lnSpc>
                <a:spcPct val="90000"/>
              </a:lnSpc>
            </a:pPr>
            <a:r>
              <a:rPr lang="cs-CZ" sz="1800" b="1" i="1"/>
              <a:t>sopečný kužel, </a:t>
            </a:r>
            <a:r>
              <a:rPr lang="cs-CZ" sz="1800"/>
              <a:t> budovaný vulkanickými horninami, </a:t>
            </a:r>
          </a:p>
          <a:p>
            <a:pPr>
              <a:lnSpc>
                <a:spcPct val="90000"/>
              </a:lnSpc>
            </a:pPr>
            <a:r>
              <a:rPr lang="cs-CZ" sz="1800" b="1" i="1"/>
              <a:t>kráter</a:t>
            </a:r>
            <a:r>
              <a:rPr lang="cs-CZ" sz="1800"/>
              <a:t>, místo erupční činnosti  </a:t>
            </a:r>
          </a:p>
          <a:p>
            <a:pPr>
              <a:lnSpc>
                <a:spcPct val="90000"/>
              </a:lnSpc>
            </a:pPr>
            <a:r>
              <a:rPr lang="cs-CZ" sz="1800" b="1" i="1"/>
              <a:t>Sopouch, </a:t>
            </a:r>
            <a:r>
              <a:rPr lang="cs-CZ" sz="1800"/>
              <a:t>přívodní kanál hlavního kráteru.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sz="1800"/>
          </a:p>
          <a:p>
            <a:pPr>
              <a:lnSpc>
                <a:spcPct val="90000"/>
              </a:lnSpc>
              <a:buFontTx/>
              <a:buNone/>
            </a:pPr>
            <a:endParaRPr lang="cs-CZ" sz="1800"/>
          </a:p>
          <a:p>
            <a:pPr>
              <a:lnSpc>
                <a:spcPct val="90000"/>
              </a:lnSpc>
              <a:buFontTx/>
              <a:buNone/>
            </a:pPr>
            <a:endParaRPr lang="cs-CZ" sz="1800"/>
          </a:p>
          <a:p>
            <a:pPr>
              <a:lnSpc>
                <a:spcPct val="90000"/>
              </a:lnSpc>
              <a:buFontTx/>
              <a:buNone/>
            </a:pPr>
            <a:endParaRPr lang="cs-CZ" sz="1800"/>
          </a:p>
          <a:p>
            <a:pPr>
              <a:lnSpc>
                <a:spcPct val="90000"/>
              </a:lnSpc>
              <a:buFontTx/>
              <a:buNone/>
            </a:pPr>
            <a:endParaRPr lang="cs-CZ" sz="1800"/>
          </a:p>
          <a:p>
            <a:pPr>
              <a:lnSpc>
                <a:spcPct val="90000"/>
              </a:lnSpc>
              <a:buFontTx/>
              <a:buNone/>
            </a:pPr>
            <a:endParaRPr lang="cs-CZ" sz="1800"/>
          </a:p>
          <a:p>
            <a:pPr>
              <a:lnSpc>
                <a:spcPct val="90000"/>
              </a:lnSpc>
              <a:buFontTx/>
              <a:buNone/>
            </a:pPr>
            <a:endParaRPr lang="cs-CZ" sz="1800"/>
          </a:p>
          <a:p>
            <a:pPr>
              <a:lnSpc>
                <a:spcPct val="90000"/>
              </a:lnSpc>
            </a:pPr>
            <a:r>
              <a:rPr lang="cs-CZ" sz="1800"/>
              <a:t> Pod povrchem musí být sopka spojena s </a:t>
            </a:r>
            <a:r>
              <a:rPr lang="cs-CZ" sz="1800" b="1" i="1"/>
              <a:t>magmatickým krbem</a:t>
            </a:r>
            <a:r>
              <a:rPr lang="cs-CZ" sz="1800"/>
              <a:t>, který představuje zdroj energie i materiálu pro sopečnou činnost.</a:t>
            </a:r>
          </a:p>
          <a:p>
            <a:pPr>
              <a:lnSpc>
                <a:spcPct val="90000"/>
              </a:lnSpc>
            </a:pPr>
            <a:r>
              <a:rPr lang="cs-CZ" sz="1800"/>
              <a:t> Magmatický krb je zpravidla umístěn v hloubce 30 - 100 km</a:t>
            </a:r>
          </a:p>
          <a:p>
            <a:pPr>
              <a:lnSpc>
                <a:spcPct val="90000"/>
              </a:lnSpc>
            </a:pPr>
            <a:endParaRPr lang="cs-CZ"/>
          </a:p>
        </p:txBody>
      </p:sp>
      <p:pic>
        <p:nvPicPr>
          <p:cNvPr id="65541" name="Picture 5" descr="ANd9GcSx07BHD3DNnxP5RQKPoS2j77vLXdlRdYiLPu8pfPiqUnMSZN89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2924175"/>
            <a:ext cx="5256212" cy="1733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Pojmy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sz="1800"/>
              <a:t>V magmatickém krbu se horniny nacházejí v tekutém stavu, který se nazývá </a:t>
            </a:r>
            <a:r>
              <a:rPr lang="cs-CZ" sz="1800" b="1" i="1"/>
              <a:t>magma</a:t>
            </a:r>
            <a:r>
              <a:rPr lang="cs-CZ" sz="1800"/>
              <a:t>. </a:t>
            </a:r>
          </a:p>
          <a:p>
            <a:pPr>
              <a:lnSpc>
                <a:spcPct val="80000"/>
              </a:lnSpc>
            </a:pPr>
            <a:r>
              <a:rPr lang="cs-CZ" sz="1800" i="1"/>
              <a:t>Magma, které se dostává na zemský povrch, označujeme termínem </a:t>
            </a:r>
            <a:r>
              <a:rPr lang="cs-CZ" sz="1800" b="1" i="1"/>
              <a:t>láva</a:t>
            </a:r>
          </a:p>
          <a:p>
            <a:pPr>
              <a:lnSpc>
                <a:spcPct val="80000"/>
              </a:lnSpc>
            </a:pPr>
            <a:r>
              <a:rPr lang="cs-CZ" sz="1800" i="1"/>
              <a:t>. Při erupci mohou ale sopky vyvrhovat i množství pevných částic, které označujeme</a:t>
            </a:r>
            <a:r>
              <a:rPr lang="cs-CZ" sz="1800"/>
              <a:t> jako </a:t>
            </a:r>
            <a:r>
              <a:rPr lang="cs-CZ" sz="1800" b="1" i="1"/>
              <a:t>pyroklastika</a:t>
            </a:r>
          </a:p>
          <a:p>
            <a:pPr>
              <a:lnSpc>
                <a:spcPct val="80000"/>
              </a:lnSpc>
            </a:pPr>
            <a:r>
              <a:rPr lang="cs-CZ" sz="1800"/>
              <a:t>Pyroklastický materiál, který opět dopadá na povrch nazýváme souhrnně pojmem </a:t>
            </a:r>
            <a:r>
              <a:rPr lang="cs-CZ" sz="1800" b="1" i="1"/>
              <a:t>tefra</a:t>
            </a:r>
            <a:endParaRPr lang="cs-CZ" sz="1800"/>
          </a:p>
          <a:p>
            <a:pPr>
              <a:buFontTx/>
              <a:buNone/>
            </a:pPr>
            <a:endParaRPr lang="cs-CZ"/>
          </a:p>
        </p:txBody>
      </p:sp>
      <p:pic>
        <p:nvPicPr>
          <p:cNvPr id="68613" name="Picture 5" descr="ANd9GcRGQcvwV6-G35_oOaiCeopFYYgqzNvqW8BX_cqwPb5tlRbCbvfov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3357563"/>
            <a:ext cx="5040313" cy="3384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Sopečné nebezpečí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</a:pPr>
            <a:r>
              <a:rPr lang="cs-CZ" sz="1800" i="1"/>
              <a:t>Primární hazardy</a:t>
            </a:r>
            <a:r>
              <a:rPr lang="cs-CZ" sz="1800"/>
              <a:t> zahrnují - </a:t>
            </a:r>
            <a:r>
              <a:rPr lang="cs-CZ" sz="1800" b="1" i="1"/>
              <a:t>lávové proudy</a:t>
            </a:r>
            <a:r>
              <a:rPr lang="cs-CZ" sz="1800"/>
              <a:t>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/>
              <a:t>                                                     - výbuchy spojené se </a:t>
            </a:r>
            <a:r>
              <a:rPr lang="cs-CZ" sz="1800" b="1" i="1"/>
              <a:t>spádem tefry</a:t>
            </a:r>
            <a:r>
              <a:rPr lang="cs-CZ" sz="1800"/>
              <a:t>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 b="1" i="1"/>
              <a:t>                                                      - žhavá mračna</a:t>
            </a:r>
            <a:r>
              <a:rPr lang="cs-CZ" sz="1800"/>
              <a:t>, 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 b="1" i="1"/>
              <a:t>                                                      - exhalace plynných látek</a:t>
            </a:r>
            <a:r>
              <a:rPr lang="cs-CZ" sz="1800"/>
              <a:t> 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/>
              <a:t>                                                      - vznik </a:t>
            </a:r>
            <a:r>
              <a:rPr lang="cs-CZ" sz="1800" b="1" i="1"/>
              <a:t>sopečných zemětřesení</a:t>
            </a:r>
            <a:r>
              <a:rPr lang="cs-CZ" sz="1800"/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/>
              <a:t>     </a:t>
            </a:r>
            <a:r>
              <a:rPr lang="cs-CZ" sz="1800" i="1"/>
              <a:t>Sekundární hazardy</a:t>
            </a:r>
            <a:r>
              <a:rPr lang="cs-CZ" sz="1800"/>
              <a:t> zahrnují - </a:t>
            </a:r>
            <a:r>
              <a:rPr lang="cs-CZ" sz="1800" b="1" i="1"/>
              <a:t>deformace povrchu</a:t>
            </a:r>
            <a:r>
              <a:rPr lang="cs-CZ" sz="1800"/>
              <a:t>  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 b="1" i="1"/>
              <a:t>                                                         -  ukládání vrstev pyroklastik</a:t>
            </a:r>
            <a:r>
              <a:rPr lang="cs-CZ" sz="1800"/>
              <a:t>, 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 b="1" i="1"/>
              <a:t>                                                         - sesuvy</a:t>
            </a:r>
            <a:r>
              <a:rPr lang="cs-CZ" sz="1800"/>
              <a:t> svahového materiálu 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 b="1" i="1"/>
              <a:t>                                                         -  laharové proudy</a:t>
            </a:r>
            <a:r>
              <a:rPr lang="cs-CZ" sz="1800"/>
              <a:t> (tj. sopečné bahnotoky)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/>
              <a:t>                                                         -  </a:t>
            </a:r>
            <a:r>
              <a:rPr lang="cs-CZ" sz="1800" b="1" i="1"/>
              <a:t>tsunami</a:t>
            </a:r>
            <a:r>
              <a:rPr lang="cs-CZ" sz="1800"/>
              <a:t>.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cs-CZ" sz="1800"/>
              <a:t>                                                         - vznik </a:t>
            </a:r>
            <a:r>
              <a:rPr lang="cs-CZ" sz="1800" b="1" i="1"/>
              <a:t>kyselých dešťů</a:t>
            </a:r>
            <a:r>
              <a:rPr lang="cs-CZ" sz="1800"/>
              <a:t>,</a:t>
            </a:r>
          </a:p>
          <a:p>
            <a:pPr>
              <a:lnSpc>
                <a:spcPct val="70000"/>
              </a:lnSpc>
              <a:buFontTx/>
              <a:buNone/>
            </a:pPr>
            <a:endParaRPr lang="cs-CZ" sz="1800"/>
          </a:p>
          <a:p>
            <a:endParaRPr lang="cs-CZ" sz="1800"/>
          </a:p>
        </p:txBody>
      </p:sp>
      <p:pic>
        <p:nvPicPr>
          <p:cNvPr id="67589" name="Picture 5" descr="ANd9GcRkJ47kOkDw69yuuGg9ZdET66p6A1w1uVcYl4evXHKOQ_1HsGHN9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349750"/>
            <a:ext cx="3816350" cy="2508250"/>
          </a:xfrm>
          <a:prstGeom prst="rect">
            <a:avLst/>
          </a:prstGeom>
          <a:noFill/>
        </p:spPr>
      </p:pic>
      <p:pic>
        <p:nvPicPr>
          <p:cNvPr id="67591" name="Picture 7" descr="ANd9GcTyyTur0A8lzHxRR9vCwpEKmhRYsfEq17XArNUu4OHQh0d9Jn1vD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4484688"/>
            <a:ext cx="3168650" cy="2373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Rekordy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cs-CZ" sz="1800"/>
              <a:t>největší činný kráter - sopka  </a:t>
            </a:r>
            <a:r>
              <a:rPr lang="cs-CZ" sz="1800" b="1"/>
              <a:t>Kilauea</a:t>
            </a:r>
            <a:r>
              <a:rPr lang="cs-CZ" sz="1800"/>
              <a:t> průměr - 3,2 km</a:t>
            </a:r>
          </a:p>
          <a:p>
            <a:pPr>
              <a:lnSpc>
                <a:spcPct val="80000"/>
              </a:lnSpc>
            </a:pPr>
            <a:r>
              <a:rPr lang="cs-CZ" sz="1800"/>
              <a:t>největší sopečný výbuch - sopka </a:t>
            </a:r>
            <a:r>
              <a:rPr lang="cs-CZ" sz="1800" b="1"/>
              <a:t> Karakatu -</a:t>
            </a:r>
            <a:r>
              <a:rPr lang="cs-CZ" sz="1800"/>
              <a:t> datum výbuchu 23.srpna 1883</a:t>
            </a:r>
          </a:p>
          <a:p>
            <a:pPr>
              <a:lnSpc>
                <a:spcPct val="80000"/>
              </a:lnSpc>
            </a:pPr>
            <a:r>
              <a:rPr lang="cs-CZ" sz="1800"/>
              <a:t>nejvyšší pevninská sopka - </a:t>
            </a:r>
            <a:r>
              <a:rPr lang="cs-CZ" sz="1800" b="1"/>
              <a:t>Ojos del Salando</a:t>
            </a:r>
            <a:r>
              <a:rPr lang="cs-CZ" sz="1800"/>
              <a:t> výška - 6893 m</a:t>
            </a:r>
          </a:p>
          <a:p>
            <a:pPr>
              <a:lnSpc>
                <a:spcPct val="80000"/>
              </a:lnSpc>
            </a:pPr>
            <a:r>
              <a:rPr lang="cs-CZ" sz="1800"/>
              <a:t>nejvyšší sopka - </a:t>
            </a:r>
            <a:r>
              <a:rPr lang="cs-CZ" sz="1800" b="1"/>
              <a:t>Mauna Kea</a:t>
            </a:r>
            <a:r>
              <a:rPr lang="cs-CZ" sz="1800"/>
              <a:t> výška - 10 205 m (6000 metrů pod hladinou moře)</a:t>
            </a:r>
          </a:p>
          <a:p>
            <a:pPr>
              <a:lnSpc>
                <a:spcPct val="80000"/>
              </a:lnSpc>
            </a:pPr>
            <a:r>
              <a:rPr lang="cs-CZ" sz="1800" i="1"/>
              <a:t>nejmladší česká sopka - </a:t>
            </a:r>
            <a:r>
              <a:rPr lang="cs-CZ" sz="1800" b="1" i="1"/>
              <a:t>Komorní hůrka</a:t>
            </a:r>
            <a:r>
              <a:rPr lang="cs-CZ" sz="1800" i="1"/>
              <a:t> </a:t>
            </a:r>
            <a:endParaRPr lang="cs-CZ" sz="1800"/>
          </a:p>
        </p:txBody>
      </p:sp>
      <p:pic>
        <p:nvPicPr>
          <p:cNvPr id="69637" name="Picture 5" descr="ANd9GcSHf-gDWFYrl4lCezr21kQN8ywPqOH-uCUkaoNAR6ynVw3WXdM4a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3644900"/>
            <a:ext cx="4537075" cy="2854325"/>
          </a:xfrm>
          <a:prstGeom prst="rect">
            <a:avLst/>
          </a:prstGeom>
          <a:noFill/>
        </p:spPr>
      </p:pic>
      <p:pic>
        <p:nvPicPr>
          <p:cNvPr id="69639" name="Picture 7" descr="ANd9GcTmYXurx_OlSygjD9o4oMrl2fASkR13u0yNZneDJArlrbgcAX1Qu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933825"/>
            <a:ext cx="3960813" cy="2225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Děkuji za pozornost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1187450" y="476250"/>
            <a:ext cx="7772400" cy="1143000"/>
          </a:xfrm>
        </p:spPr>
        <p:txBody>
          <a:bodyPr/>
          <a:lstStyle/>
          <a:p>
            <a:r>
              <a:rPr lang="cs-CZ" b="1"/>
              <a:t>Zemětřesení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71488" y="1608138"/>
            <a:ext cx="4035425" cy="2165350"/>
          </a:xfrm>
        </p:spPr>
        <p:txBody>
          <a:bodyPr/>
          <a:lstStyle/>
          <a:p>
            <a:r>
              <a:rPr lang="cs-CZ" sz="1600" b="1" i="1">
                <a:latin typeface="Times New Roman" pitchFamily="18" charset="0"/>
              </a:rPr>
              <a:t>Zemětřesení</a:t>
            </a:r>
            <a:r>
              <a:rPr lang="cs-CZ" sz="1600">
                <a:latin typeface="Times New Roman" pitchFamily="18" charset="0"/>
              </a:rPr>
              <a:t> je náhlý pohyb zemské kůry, vyvolaný uvolněním napětí – např. z neustálých pohybů zemských desek – podél zlomů </a:t>
            </a:r>
          </a:p>
          <a:p>
            <a:r>
              <a:rPr lang="cs-CZ" sz="1600">
                <a:latin typeface="Times New Roman" pitchFamily="18" charset="0"/>
              </a:rPr>
              <a:t>Studiu zemětřesení se věnuje geofyzika konkrétně její součást seismologie. 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29200" y="1828800"/>
            <a:ext cx="3886200" cy="1981200"/>
          </a:xfrm>
        </p:spPr>
      </p:pic>
      <p:sp>
        <p:nvSpPr>
          <p:cNvPr id="8197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1187450" y="4130675"/>
            <a:ext cx="3810000" cy="1965325"/>
          </a:xfrm>
        </p:spPr>
        <p:txBody>
          <a:bodyPr/>
          <a:lstStyle/>
          <a:p>
            <a:pPr>
              <a:buFontTx/>
              <a:buNone/>
            </a:pPr>
            <a:r>
              <a:rPr lang="cs-CZ" sz="1400" b="1" i="1"/>
              <a:t>       </a:t>
            </a:r>
            <a:endParaRPr lang="cs-CZ" sz="1600">
              <a:latin typeface="Times New Roman" pitchFamily="18" charset="0"/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5076825" y="4149725"/>
            <a:ext cx="3810000" cy="1981200"/>
          </a:xfrm>
        </p:spPr>
        <p:txBody>
          <a:bodyPr/>
          <a:lstStyle/>
          <a:p>
            <a:pPr>
              <a:buFontTx/>
              <a:buNone/>
            </a:pPr>
            <a:r>
              <a:rPr lang="cs-CZ" sz="1600" b="1" i="1">
                <a:latin typeface="Times New Roman" pitchFamily="18" charset="0"/>
              </a:rPr>
              <a:t>Zemětřesení dělíme:</a:t>
            </a:r>
          </a:p>
          <a:p>
            <a:r>
              <a:rPr lang="cs-CZ" sz="1600">
                <a:latin typeface="Times New Roman" pitchFamily="18" charset="0"/>
              </a:rPr>
              <a:t>řítivé</a:t>
            </a:r>
          </a:p>
          <a:p>
            <a:r>
              <a:rPr lang="cs-CZ" sz="1600">
                <a:latin typeface="Times New Roman" pitchFamily="18" charset="0"/>
              </a:rPr>
              <a:t>sopečné</a:t>
            </a:r>
          </a:p>
          <a:p>
            <a:r>
              <a:rPr lang="cs-CZ" sz="1600">
                <a:latin typeface="Times New Roman" pitchFamily="18" charset="0"/>
              </a:rPr>
              <a:t>tektonické</a:t>
            </a:r>
          </a:p>
          <a:p>
            <a:endParaRPr lang="cs-CZ" sz="1600" b="1">
              <a:latin typeface="Times New Roman" pitchFamily="18" charset="0"/>
            </a:endParaRPr>
          </a:p>
        </p:txBody>
      </p:sp>
      <p:pic>
        <p:nvPicPr>
          <p:cNvPr id="8199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886200"/>
            <a:ext cx="29718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1484313"/>
            <a:ext cx="4343400" cy="2362200"/>
          </a:xfrm>
        </p:spPr>
      </p:pic>
      <p:sp>
        <p:nvSpPr>
          <p:cNvPr id="9218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/>
              <a:t>Výskyt,hypocentrum,epicentrum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68313" y="2060575"/>
            <a:ext cx="3916362" cy="2125663"/>
          </a:xfrm>
        </p:spPr>
        <p:txBody>
          <a:bodyPr/>
          <a:lstStyle/>
          <a:p>
            <a:pPr>
              <a:buFontTx/>
              <a:buNone/>
            </a:pPr>
            <a:r>
              <a:rPr lang="cs-CZ" sz="1600" b="1" i="1">
                <a:latin typeface="Times New Roman" pitchFamily="18" charset="0"/>
              </a:rPr>
              <a:t>Nejčastější výskyt zemětřesení</a:t>
            </a:r>
            <a:r>
              <a:rPr lang="cs-CZ" sz="1600">
                <a:latin typeface="Times New Roman" pitchFamily="18" charset="0"/>
              </a:rPr>
              <a:t>      </a:t>
            </a:r>
          </a:p>
          <a:p>
            <a:pPr>
              <a:buFontTx/>
              <a:buNone/>
            </a:pPr>
            <a:r>
              <a:rPr lang="cs-CZ" sz="1600">
                <a:latin typeface="Times New Roman" pitchFamily="18" charset="0"/>
              </a:rPr>
              <a:t>       </a:t>
            </a:r>
            <a:r>
              <a:rPr lang="cs-CZ" sz="1800">
                <a:latin typeface="Times New Roman" pitchFamily="18" charset="0"/>
              </a:rPr>
              <a:t>Asi 75 % tektonických zemětřesení se odehrává v pásmu ohraničující Pacifik v oblasti nazývané </a:t>
            </a:r>
            <a:r>
              <a:rPr lang="cs-CZ" sz="1800" b="1">
                <a:latin typeface="Times New Roman" pitchFamily="18" charset="0"/>
              </a:rPr>
              <a:t>Ohnivý kruh</a:t>
            </a:r>
            <a:r>
              <a:rPr lang="cs-CZ" sz="1800">
                <a:latin typeface="Times New Roman" pitchFamily="18" charset="0"/>
              </a:rPr>
              <a:t>. </a:t>
            </a:r>
            <a:endParaRPr lang="cs-CZ" sz="2800"/>
          </a:p>
        </p:txBody>
      </p:sp>
      <p:pic>
        <p:nvPicPr>
          <p:cNvPr id="9221" name="Picture 5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19200" y="4495800"/>
            <a:ext cx="3810000" cy="1981200"/>
          </a:xfrm>
        </p:spPr>
      </p:pic>
      <p:sp>
        <p:nvSpPr>
          <p:cNvPr id="9222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4932363" y="4076700"/>
            <a:ext cx="4035425" cy="1874838"/>
          </a:xfrm>
        </p:spPr>
        <p:txBody>
          <a:bodyPr/>
          <a:lstStyle/>
          <a:p>
            <a:pPr>
              <a:buFontTx/>
              <a:buNone/>
            </a:pPr>
            <a:endParaRPr lang="cs-CZ" sz="1600" i="1">
              <a:latin typeface="Times New Roman" pitchFamily="18" charset="0"/>
            </a:endParaRPr>
          </a:p>
          <a:p>
            <a:r>
              <a:rPr lang="cs-CZ" sz="1600">
                <a:latin typeface="Times New Roman" pitchFamily="18" charset="0"/>
              </a:rPr>
              <a:t>Je to prostor konečných rozměrů, ve kterém vzniká zemětřesení. Jeho délkové rozměry dosahují až několika set kilometrů.</a:t>
            </a:r>
          </a:p>
          <a:p>
            <a:r>
              <a:rPr lang="cs-CZ" sz="1600" b="1" i="1">
                <a:latin typeface="Times New Roman" pitchFamily="18" charset="0"/>
              </a:rPr>
              <a:t>Epicentrum</a:t>
            </a:r>
          </a:p>
          <a:p>
            <a:r>
              <a:rPr lang="cs-CZ" sz="1600">
                <a:latin typeface="Times New Roman" pitchFamily="18" charset="0"/>
              </a:rPr>
              <a:t>Je to kolmý průmět hypocentra na povrch Země</a:t>
            </a:r>
          </a:p>
          <a:p>
            <a:endParaRPr lang="cs-CZ" sz="2400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292725" y="4005263"/>
            <a:ext cx="2879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b="1" i="1"/>
              <a:t>Ohnisko zemětřesení - hypocentrum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/>
              <a:t>Nebezpečí zemětřesení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827088" y="2060575"/>
            <a:ext cx="4035425" cy="2163763"/>
          </a:xfrm>
        </p:spPr>
        <p:txBody>
          <a:bodyPr/>
          <a:lstStyle/>
          <a:p>
            <a:r>
              <a:rPr lang="cs-CZ" sz="1800" b="1" i="1">
                <a:latin typeface="Times New Roman" pitchFamily="18" charset="0"/>
              </a:rPr>
              <a:t>Primární hazardy-</a:t>
            </a:r>
            <a:r>
              <a:rPr lang="cs-CZ" sz="1800">
                <a:latin typeface="Times New Roman" pitchFamily="18" charset="0"/>
              </a:rPr>
              <a:t> souvisí přímo s otřesy povrchu. </a:t>
            </a:r>
          </a:p>
          <a:p>
            <a:r>
              <a:rPr lang="cs-CZ" sz="1800" b="1" i="1">
                <a:latin typeface="Times New Roman" pitchFamily="18" charset="0"/>
              </a:rPr>
              <a:t>Sekundární hazardy</a:t>
            </a:r>
            <a:r>
              <a:rPr lang="cs-CZ" sz="1800">
                <a:latin typeface="Times New Roman" pitchFamily="18" charset="0"/>
              </a:rPr>
              <a:t>  - ztekucení půd, svahové pohyby a vlny tsunami.</a:t>
            </a:r>
            <a:endParaRPr lang="cs-CZ" sz="1800"/>
          </a:p>
        </p:txBody>
      </p:sp>
      <p:pic>
        <p:nvPicPr>
          <p:cNvPr id="11268" name="Picture 4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35563" y="1600200"/>
            <a:ext cx="3810000" cy="2362200"/>
          </a:xfrm>
        </p:spPr>
      </p:pic>
      <p:sp>
        <p:nvSpPr>
          <p:cNvPr id="11270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4859338" y="4005263"/>
            <a:ext cx="4284662" cy="2163762"/>
          </a:xfrm>
        </p:spPr>
        <p:txBody>
          <a:bodyPr/>
          <a:lstStyle/>
          <a:p>
            <a:r>
              <a:rPr lang="cs-CZ" sz="1800">
                <a:latin typeface="Times New Roman" pitchFamily="18" charset="0"/>
              </a:rPr>
              <a:t>Energii uvolněnou zemětřesením, respektive část vyzářená v podobě seismických vln, zaznamenávají </a:t>
            </a:r>
            <a:r>
              <a:rPr lang="cs-CZ" sz="1800" b="1" i="1">
                <a:latin typeface="Times New Roman" pitchFamily="18" charset="0"/>
              </a:rPr>
              <a:t>seismometry a seismografy</a:t>
            </a:r>
            <a:r>
              <a:rPr lang="cs-CZ" sz="1800">
                <a:latin typeface="Times New Roman" pitchFamily="18" charset="0"/>
              </a:rPr>
              <a:t>. </a:t>
            </a:r>
            <a:r>
              <a:rPr lang="cs-CZ" sz="1800" b="1" i="1">
                <a:latin typeface="Times New Roman" pitchFamily="18" charset="0"/>
              </a:rPr>
              <a:t>Účinky na lidi a stavby</a:t>
            </a:r>
            <a:r>
              <a:rPr lang="cs-CZ" sz="1800">
                <a:latin typeface="Times New Roman" pitchFamily="18" charset="0"/>
              </a:rPr>
              <a:t> měří makroseismická stupnice intenzity a na </a:t>
            </a:r>
            <a:r>
              <a:rPr lang="cs-CZ" sz="1800" b="1" i="1">
                <a:latin typeface="Times New Roman" pitchFamily="18" charset="0"/>
              </a:rPr>
              <a:t>odhad velikosti uvolněné energie</a:t>
            </a:r>
            <a:r>
              <a:rPr lang="cs-CZ" sz="1800">
                <a:latin typeface="Times New Roman" pitchFamily="18" charset="0"/>
              </a:rPr>
              <a:t> se využívá magnitudo a seismické momenty. </a:t>
            </a:r>
          </a:p>
          <a:p>
            <a:endParaRPr lang="cs-CZ" sz="1800"/>
          </a:p>
        </p:txBody>
      </p:sp>
      <p:pic>
        <p:nvPicPr>
          <p:cNvPr id="11274" name="Picture 10" descr="ANd9GcQc8vpMEBIswVaBEdiMlVvrFtysmcZ1hMApJZIEPCVaWRyaHsT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357563"/>
            <a:ext cx="3743325" cy="2881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 sz="quarter" idx="4294967295"/>
          </p:nvPr>
        </p:nvSpPr>
        <p:spPr/>
        <p:txBody>
          <a:bodyPr/>
          <a:lstStyle/>
          <a:p>
            <a:r>
              <a:rPr lang="cs-CZ" b="1"/>
              <a:t>Energie zemětřesení </a:t>
            </a:r>
            <a:br>
              <a:rPr lang="cs-CZ" b="1"/>
            </a:br>
            <a:endParaRPr lang="cs-CZ" b="1"/>
          </a:p>
        </p:txBody>
      </p:sp>
      <p:sp>
        <p:nvSpPr>
          <p:cNvPr id="1028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769938" y="1681163"/>
            <a:ext cx="3916362" cy="2125662"/>
          </a:xfrm>
        </p:spPr>
        <p:txBody>
          <a:bodyPr/>
          <a:lstStyle/>
          <a:p>
            <a:r>
              <a:rPr lang="cs-CZ" sz="1600" b="1" i="1">
                <a:latin typeface="Times New Roman" pitchFamily="18" charset="0"/>
              </a:rPr>
              <a:t>Makroseismické účinky</a:t>
            </a:r>
            <a:r>
              <a:rPr lang="cs-CZ" sz="1600">
                <a:latin typeface="Times New Roman" pitchFamily="18" charset="0"/>
              </a:rPr>
              <a:t> zemětřesení jsou účinky zemětřesení, které se projevují v přírodě, na budovách a lidech v určité lokalitě. Jsou definované za pomoci tzv. makroseismické intenzity, která je určována škálou makroseismické stupnice 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sz="quarter" idx="4294967295"/>
          </p:nvPr>
        </p:nvSpPr>
        <p:spPr>
          <a:xfrm>
            <a:off x="4932363" y="1700213"/>
            <a:ext cx="3916362" cy="2125662"/>
          </a:xfrm>
        </p:spPr>
        <p:txBody>
          <a:bodyPr/>
          <a:lstStyle/>
          <a:p>
            <a:r>
              <a:rPr lang="cs-CZ" sz="1800">
                <a:latin typeface="Times New Roman" pitchFamily="18" charset="0"/>
              </a:rPr>
              <a:t>V současnosti se využívají:</a:t>
            </a:r>
          </a:p>
          <a:p>
            <a:r>
              <a:rPr lang="cs-CZ" sz="1800" b="1" i="1">
                <a:latin typeface="Times New Roman" pitchFamily="18" charset="0"/>
              </a:rPr>
              <a:t>dvanácti stupňové stupnice</a:t>
            </a:r>
            <a:r>
              <a:rPr lang="cs-CZ" sz="1800" b="1">
                <a:latin typeface="Times New Roman" pitchFamily="18" charset="0"/>
              </a:rPr>
              <a:t> :</a:t>
            </a:r>
          </a:p>
          <a:p>
            <a:r>
              <a:rPr lang="cs-CZ" sz="1800">
                <a:latin typeface="Times New Roman" pitchFamily="18" charset="0"/>
              </a:rPr>
              <a:t>MCS, MM, EMS-98(Evropa), MKS</a:t>
            </a:r>
          </a:p>
          <a:p>
            <a:r>
              <a:rPr lang="cs-CZ" sz="1800" b="1" i="1">
                <a:latin typeface="Times New Roman" pitchFamily="18" charset="0"/>
              </a:rPr>
              <a:t>sedmistupňová stupnice</a:t>
            </a:r>
            <a:r>
              <a:rPr lang="cs-CZ" sz="1800">
                <a:latin typeface="Times New Roman" pitchFamily="18" charset="0"/>
              </a:rPr>
              <a:t> :</a:t>
            </a:r>
          </a:p>
          <a:p>
            <a:r>
              <a:rPr lang="cs-CZ" sz="1800">
                <a:latin typeface="Times New Roman" pitchFamily="18" charset="0"/>
              </a:rPr>
              <a:t>JMA (Japonsko)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5029200" y="3581400"/>
          <a:ext cx="3581400" cy="2794000"/>
        </p:xfrm>
        <a:graphic>
          <a:graphicData uri="http://schemas.openxmlformats.org/presentationml/2006/ole">
            <p:oleObj spid="_x0000_s1026" name="Rastrový obrázek" r:id="rId4" imgW="1600000" imgH="1247619" progId="Paint.Picture">
              <p:embed/>
            </p:oleObj>
          </a:graphicData>
        </a:graphic>
      </p:graphicFrame>
      <p:pic>
        <p:nvPicPr>
          <p:cNvPr id="1030" name="Picture 10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71550" y="3860800"/>
            <a:ext cx="3810000" cy="213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r>
              <a:rPr lang="cs-CZ"/>
              <a:t>Magnitudo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8313" y="1628775"/>
            <a:ext cx="4035425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1800">
                <a:latin typeface="Times New Roman" pitchFamily="18" charset="0"/>
              </a:rPr>
              <a:t>Definování síly zemětřesení pomocí stupnic je poměrně subjektivní, záleží na pozorovateli a jeho odhadu rozsahu škod. Proto se zavádí objektivnější popis zemětřesení v podobě </a:t>
            </a:r>
            <a:r>
              <a:rPr lang="cs-CZ" sz="1800" b="1" i="1">
                <a:latin typeface="Times New Roman" pitchFamily="18" charset="0"/>
              </a:rPr>
              <a:t>magnituda,</a:t>
            </a:r>
            <a:r>
              <a:rPr lang="cs-CZ" sz="1800">
                <a:latin typeface="Times New Roman" pitchFamily="18" charset="0"/>
              </a:rPr>
              <a:t> které je funkcí dekadického logaritmu amplitudy vlny(tedy poměrně přesný výpočet)</a:t>
            </a:r>
          </a:p>
          <a:p>
            <a:pPr>
              <a:lnSpc>
                <a:spcPct val="90000"/>
              </a:lnSpc>
              <a:buFontTx/>
              <a:buNone/>
            </a:pPr>
            <a:endParaRPr lang="cs-CZ" sz="180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cs-CZ" sz="1800">
                <a:latin typeface="Times New Roman" pitchFamily="18" charset="0"/>
              </a:rPr>
              <a:t>Magnitudo zemětřesení je základem </a:t>
            </a:r>
            <a:r>
              <a:rPr lang="cs-CZ" sz="1800" b="1" i="1">
                <a:latin typeface="Times New Roman" pitchFamily="18" charset="0"/>
              </a:rPr>
              <a:t>Richterovy stupnice (</a:t>
            </a:r>
            <a:r>
              <a:rPr lang="cs-CZ" sz="1800" i="1">
                <a:latin typeface="Times New Roman" pitchFamily="18" charset="0"/>
              </a:rPr>
              <a:t>9 stupňů</a:t>
            </a:r>
            <a:r>
              <a:rPr lang="cs-CZ" sz="1800" b="1" i="1">
                <a:latin typeface="Times New Roman" pitchFamily="18" charset="0"/>
              </a:rPr>
              <a:t>)</a:t>
            </a:r>
            <a:r>
              <a:rPr lang="cs-CZ" sz="1800">
                <a:latin typeface="Times New Roman" pitchFamily="18" charset="0"/>
              </a:rPr>
              <a:t>. Tato škála v podstatě nemá horní ani dolní hranici. Za horní hranici můžeme považovat až mez soudržnosti hornin.</a:t>
            </a:r>
          </a:p>
        </p:txBody>
      </p:sp>
      <p:pic>
        <p:nvPicPr>
          <p:cNvPr id="12293" name="Picture 6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4038600"/>
            <a:ext cx="3810000" cy="2438400"/>
          </a:xfrm>
        </p:spPr>
      </p:pic>
      <p:pic>
        <p:nvPicPr>
          <p:cNvPr id="122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268413"/>
            <a:ext cx="3810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sz="quarter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cs-CZ" b="1"/>
              <a:t>oblasti</a:t>
            </a:r>
            <a:r>
              <a:rPr lang="cs-CZ"/>
              <a:t>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003800" y="3716338"/>
            <a:ext cx="3916363" cy="2125662"/>
          </a:xfrm>
        </p:spPr>
        <p:txBody>
          <a:bodyPr/>
          <a:lstStyle/>
          <a:p>
            <a:r>
              <a:rPr lang="cs-CZ" sz="1800">
                <a:latin typeface="Times New Roman" pitchFamily="18" charset="0"/>
              </a:rPr>
              <a:t>Oblasti </a:t>
            </a:r>
            <a:r>
              <a:rPr lang="cs-CZ" sz="1800" b="1" i="1">
                <a:latin typeface="Times New Roman" pitchFamily="18" charset="0"/>
              </a:rPr>
              <a:t>seismické</a:t>
            </a:r>
            <a:r>
              <a:rPr lang="cs-CZ" sz="1800">
                <a:latin typeface="Times New Roman" pitchFamily="18" charset="0"/>
              </a:rPr>
              <a:t> jsou charakteristické vysokým počtem otřesů,</a:t>
            </a:r>
          </a:p>
          <a:p>
            <a:r>
              <a:rPr lang="cs-CZ" sz="1800">
                <a:latin typeface="Times New Roman" pitchFamily="18" charset="0"/>
              </a:rPr>
              <a:t>Oblasti </a:t>
            </a:r>
            <a:r>
              <a:rPr lang="cs-CZ" sz="1800" b="1" i="1">
                <a:latin typeface="Times New Roman" pitchFamily="18" charset="0"/>
              </a:rPr>
              <a:t>peneseismické</a:t>
            </a:r>
            <a:r>
              <a:rPr lang="cs-CZ" sz="1800">
                <a:latin typeface="Times New Roman" pitchFamily="18" charset="0"/>
              </a:rPr>
              <a:t> postihují otřesy jen zřídka.</a:t>
            </a:r>
          </a:p>
          <a:p>
            <a:r>
              <a:rPr lang="cs-CZ" sz="1800">
                <a:latin typeface="Times New Roman" pitchFamily="18" charset="0"/>
              </a:rPr>
              <a:t>Území, která jsou zcela ušetřena tohoto hazardu nazýváme jako </a:t>
            </a:r>
            <a:r>
              <a:rPr lang="cs-CZ" sz="1800" b="1" i="1">
                <a:latin typeface="Times New Roman" pitchFamily="18" charset="0"/>
              </a:rPr>
              <a:t>aseismická</a:t>
            </a:r>
            <a:r>
              <a:rPr lang="cs-CZ" sz="1800">
                <a:latin typeface="Times New Roman" pitchFamily="18" charset="0"/>
              </a:rPr>
              <a:t>. 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1268413"/>
            <a:ext cx="3810000" cy="2286000"/>
          </a:xfrm>
        </p:spPr>
      </p:pic>
      <p:pic>
        <p:nvPicPr>
          <p:cNvPr id="10245" name="Picture 5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42988" y="2924175"/>
            <a:ext cx="3810000" cy="2438400"/>
          </a:xfrm>
        </p:spPr>
      </p:pic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116013" y="1341438"/>
            <a:ext cx="42481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800"/>
              <a:t>Podle průměrného výskytu událostí zemětřesení můžeme na zemském povrchu vyčlenit tři kategorie oblastí.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88913"/>
            <a:ext cx="5843587" cy="1143000"/>
          </a:xfrm>
        </p:spPr>
        <p:txBody>
          <a:bodyPr/>
          <a:lstStyle/>
          <a:p>
            <a:r>
              <a:rPr lang="cs-CZ" sz="4000"/>
              <a:t>                   </a:t>
            </a:r>
            <a:r>
              <a:rPr lang="cs-CZ" sz="4000" b="1"/>
              <a:t>„Rekordy“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900113" y="1341438"/>
          <a:ext cx="7315200" cy="2935287"/>
        </p:xfrm>
        <a:graphic>
          <a:graphicData uri="http://schemas.openxmlformats.org/presentationml/2006/ole">
            <p:oleObj spid="_x0000_s2050" name="Rastrový obrázek" r:id="rId4" imgW="6904762" imgH="2771429" progId="Paint.Picture">
              <p:embed/>
            </p:oleObj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403350" y="4437063"/>
            <a:ext cx="6477000" cy="220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Sopky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800"/>
              <a:t>Sopka či také vulkán je porucha povrchu kudy se na povrch dostává směs roztavených hornin (magma) a sopečných plynů  z magmatického rezervoáru umístěného hlouběji</a:t>
            </a:r>
          </a:p>
        </p:txBody>
      </p:sp>
      <p:pic>
        <p:nvPicPr>
          <p:cNvPr id="66565" name="Picture 5" descr="330px-MSH80_eruption_mount_st_helens_05-18-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565400"/>
            <a:ext cx="2732087" cy="4105275"/>
          </a:xfrm>
          <a:prstGeom prst="rect">
            <a:avLst/>
          </a:prstGeom>
          <a:noFill/>
        </p:spPr>
      </p:pic>
      <p:pic>
        <p:nvPicPr>
          <p:cNvPr id="66567" name="Picture 7" descr="ANd9GcSUKon7_Iq105F0NbpVl8usB7UFDO5ZJBSVvnhW4u5RTFaLSbTC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2781300"/>
            <a:ext cx="4905375" cy="3324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rcholky hor">
  <a:themeElements>
    <a:clrScheme name="Vrcholky hor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Vrcholky hor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rcholky hor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rcholky hor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Kravata">
  <a:themeElements>
    <a:clrScheme name="Kravat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2_Kravata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Kravat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vat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vat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vat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vat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vat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Designs\Kravata.pot</Template>
  <TotalTime>273</TotalTime>
  <Words>406</Words>
  <Application>Microsoft Office PowerPoint</Application>
  <PresentationFormat>Předvádění na obrazovce (4:3)</PresentationFormat>
  <Paragraphs>96</Paragraphs>
  <Slides>16</Slides>
  <Notes>4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Times New Roman</vt:lpstr>
      <vt:lpstr>Arial</vt:lpstr>
      <vt:lpstr>Wingdings</vt:lpstr>
      <vt:lpstr>Vrcholky hor</vt:lpstr>
      <vt:lpstr>2_Kravata</vt:lpstr>
      <vt:lpstr>PBrush</vt:lpstr>
      <vt:lpstr>SOPEČNÁ ČINOST</vt:lpstr>
      <vt:lpstr>Zemětřesení</vt:lpstr>
      <vt:lpstr>Výskyt,hypocentrum,epicentrum</vt:lpstr>
      <vt:lpstr>Nebezpečí zemětřesení</vt:lpstr>
      <vt:lpstr>Energie zemětřesení  </vt:lpstr>
      <vt:lpstr>Magnitudo</vt:lpstr>
      <vt:lpstr>oblasti </vt:lpstr>
      <vt:lpstr>                   „Rekordy“</vt:lpstr>
      <vt:lpstr>Sopky</vt:lpstr>
      <vt:lpstr>výskyt</vt:lpstr>
      <vt:lpstr>Druhy sopek</vt:lpstr>
      <vt:lpstr>Rozdělení sopky</vt:lpstr>
      <vt:lpstr>Pojmy</vt:lpstr>
      <vt:lpstr>Sopečné nebezpečí</vt:lpstr>
      <vt:lpstr>Rekordy</vt:lpstr>
      <vt:lpstr>Děkuji za pozornost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Zemětřesení</dc:title>
  <dc:creator>Asus</dc:creator>
  <cp:lastModifiedBy>Jarmila Ichová</cp:lastModifiedBy>
  <cp:revision>10</cp:revision>
  <dcterms:created xsi:type="dcterms:W3CDTF">2011-03-26T20:01:25Z</dcterms:created>
  <dcterms:modified xsi:type="dcterms:W3CDTF">2015-04-12T20:17:04Z</dcterms:modified>
</cp:coreProperties>
</file>