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62" r:id="rId7"/>
    <p:sldId id="263" r:id="rId8"/>
    <p:sldId id="264" r:id="rId9"/>
    <p:sldId id="265" r:id="rId10"/>
    <p:sldId id="266" r:id="rId11"/>
    <p:sldId id="258" r:id="rId12"/>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9" name="Podnadpis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cs-CZ" smtClean="0"/>
              <a:t>Klepnutím lze upravit styl předlohy podnadpisů.</a:t>
            </a:r>
            <a:endParaRPr kumimoji="0" lang="en-US"/>
          </a:p>
        </p:txBody>
      </p:sp>
      <p:sp>
        <p:nvSpPr>
          <p:cNvPr id="28" name="Nadpis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cs-CZ" smtClean="0"/>
              <a:t>Klepnutím lze upravit styl předlohy nadpisů.</a:t>
            </a:r>
            <a:endParaRPr kumimoji="0" lang="en-US"/>
          </a:p>
        </p:txBody>
      </p:sp>
      <p:cxnSp>
        <p:nvCxnSpPr>
          <p:cNvPr id="8" name="Přímá spojovací čára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Přímá spojovací čára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Elipsa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Zástupný symbol pro datum 14"/>
          <p:cNvSpPr>
            <a:spLocks noGrp="1"/>
          </p:cNvSpPr>
          <p:nvPr>
            <p:ph type="dt" sz="half" idx="10"/>
          </p:nvPr>
        </p:nvSpPr>
        <p:spPr/>
        <p:txBody>
          <a:bodyPr/>
          <a:lstStyle/>
          <a:p>
            <a:fld id="{6ACDA0E1-8B44-4488-82BB-FD2BDCC2C66F}" type="datetimeFigureOut">
              <a:rPr lang="cs-CZ" smtClean="0"/>
              <a:pPr/>
              <a:t>12.4.2015</a:t>
            </a:fld>
            <a:endParaRPr lang="cs-CZ"/>
          </a:p>
        </p:txBody>
      </p:sp>
      <p:sp>
        <p:nvSpPr>
          <p:cNvPr id="16" name="Zástupný symbol pro číslo snímku 15"/>
          <p:cNvSpPr>
            <a:spLocks noGrp="1"/>
          </p:cNvSpPr>
          <p:nvPr>
            <p:ph type="sldNum" sz="quarter" idx="11"/>
          </p:nvPr>
        </p:nvSpPr>
        <p:spPr/>
        <p:txBody>
          <a:bodyPr/>
          <a:lstStyle/>
          <a:p>
            <a:fld id="{AD375C8F-86DE-49BB-B3E7-75523CBFF1C6}" type="slidenum">
              <a:rPr lang="cs-CZ" smtClean="0"/>
              <a:pPr/>
              <a:t>‹#›</a:t>
            </a:fld>
            <a:endParaRPr lang="cs-CZ"/>
          </a:p>
        </p:txBody>
      </p:sp>
      <p:sp>
        <p:nvSpPr>
          <p:cNvPr id="17" name="Zástupný symbol pro zápatí 16"/>
          <p:cNvSpPr>
            <a:spLocks noGrp="1"/>
          </p:cNvSpPr>
          <p:nvPr>
            <p:ph type="ftr" sz="quarter" idx="12"/>
          </p:nvPr>
        </p:nvSpPr>
        <p:spPr/>
        <p:txBody>
          <a:bodyPr/>
          <a:lstStyle/>
          <a:p>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Klepnutím lze upravit styl předlohy nadpisů.</a:t>
            </a:r>
            <a:endParaRPr kumimoji="0" lang="en-US"/>
          </a:p>
        </p:txBody>
      </p:sp>
      <p:sp>
        <p:nvSpPr>
          <p:cNvPr id="3" name="Zástupný symbol pro svislý text 2"/>
          <p:cNvSpPr>
            <a:spLocks noGrp="1"/>
          </p:cNvSpPr>
          <p:nvPr>
            <p:ph type="body" orient="vert" idx="1"/>
          </p:nvPr>
        </p:nvSpPr>
        <p:spPr/>
        <p:txBody>
          <a:bodyPr vert="eaVer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6ACDA0E1-8B44-4488-82BB-FD2BDCC2C66F}" type="datetimeFigureOut">
              <a:rPr lang="cs-CZ" smtClean="0"/>
              <a:pPr/>
              <a:t>12.4.2015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D375C8F-86DE-49BB-B3E7-75523CBFF1C6}" type="slidenum">
              <a:rPr lang="cs-CZ" smtClean="0"/>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kumimoji="0" lang="cs-CZ" smtClean="0"/>
              <a:t>Klepnutím lze upravit styl předlohy nadpisů.</a:t>
            </a:r>
            <a:endParaRPr kumimoji="0" lang="en-US"/>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6ACDA0E1-8B44-4488-82BB-FD2BDCC2C66F}" type="datetimeFigureOut">
              <a:rPr lang="cs-CZ" smtClean="0"/>
              <a:pPr/>
              <a:t>12.4.2015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D375C8F-86DE-49BB-B3E7-75523CBFF1C6}" type="slidenum">
              <a:rPr lang="cs-CZ" smtClean="0"/>
              <a:pPr/>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9" name="Zástupný symbol pro obsah 8"/>
          <p:cNvSpPr>
            <a:spLocks noGrp="1"/>
          </p:cNvSpPr>
          <p:nvPr>
            <p:ph idx="1"/>
          </p:nvPr>
        </p:nvSpPr>
        <p:spPr>
          <a:xfrm>
            <a:off x="457200" y="1524000"/>
            <a:ext cx="8229600" cy="4572000"/>
          </a:xfrm>
        </p:spPr>
        <p:txBody>
          <a:body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4" name="Zástupný symbol pro datum 13"/>
          <p:cNvSpPr>
            <a:spLocks noGrp="1"/>
          </p:cNvSpPr>
          <p:nvPr>
            <p:ph type="dt" sz="half" idx="14"/>
          </p:nvPr>
        </p:nvSpPr>
        <p:spPr/>
        <p:txBody>
          <a:bodyPr/>
          <a:lstStyle/>
          <a:p>
            <a:fld id="{6ACDA0E1-8B44-4488-82BB-FD2BDCC2C66F}" type="datetimeFigureOut">
              <a:rPr lang="cs-CZ" smtClean="0"/>
              <a:pPr/>
              <a:t>12.4.2015</a:t>
            </a:fld>
            <a:endParaRPr lang="cs-CZ"/>
          </a:p>
        </p:txBody>
      </p:sp>
      <p:sp>
        <p:nvSpPr>
          <p:cNvPr id="15" name="Zástupný symbol pro číslo snímku 14"/>
          <p:cNvSpPr>
            <a:spLocks noGrp="1"/>
          </p:cNvSpPr>
          <p:nvPr>
            <p:ph type="sldNum" sz="quarter" idx="15"/>
          </p:nvPr>
        </p:nvSpPr>
        <p:spPr/>
        <p:txBody>
          <a:bodyPr/>
          <a:lstStyle>
            <a:lvl1pPr algn="ctr">
              <a:defRPr/>
            </a:lvl1pPr>
          </a:lstStyle>
          <a:p>
            <a:fld id="{AD375C8F-86DE-49BB-B3E7-75523CBFF1C6}" type="slidenum">
              <a:rPr lang="cs-CZ" smtClean="0"/>
              <a:pPr/>
              <a:t>‹#›</a:t>
            </a:fld>
            <a:endParaRPr lang="cs-CZ"/>
          </a:p>
        </p:txBody>
      </p:sp>
      <p:sp>
        <p:nvSpPr>
          <p:cNvPr id="16" name="Zástupný symbol pro zápatí 15"/>
          <p:cNvSpPr>
            <a:spLocks noGrp="1"/>
          </p:cNvSpPr>
          <p:nvPr>
            <p:ph type="ftr" sz="quarter" idx="16"/>
          </p:nvPr>
        </p:nvSpPr>
        <p:spPr/>
        <p:txBody>
          <a:bodyPr/>
          <a:lstStyle/>
          <a:p>
            <a:endParaRPr lang="cs-CZ"/>
          </a:p>
        </p:txBody>
      </p:sp>
      <p:sp>
        <p:nvSpPr>
          <p:cNvPr id="17" name="Nadpis 16"/>
          <p:cNvSpPr>
            <a:spLocks noGrp="1"/>
          </p:cNvSpPr>
          <p:nvPr>
            <p:ph type="title"/>
          </p:nvPr>
        </p:nvSpPr>
        <p:spPr/>
        <p:txBody>
          <a:bodyPr rtlCol="0" anchor="b" anchorCtr="0"/>
          <a:lstStyle/>
          <a:p>
            <a:r>
              <a:rPr kumimoji="0" lang="cs-CZ" smtClean="0"/>
              <a:t>Klepnutím lze upravit styl předlohy nadpisů.</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4" name="Zástupný symbol pro datum 3"/>
          <p:cNvSpPr>
            <a:spLocks noGrp="1"/>
          </p:cNvSpPr>
          <p:nvPr>
            <p:ph type="dt" sz="half" idx="10"/>
          </p:nvPr>
        </p:nvSpPr>
        <p:spPr/>
        <p:txBody>
          <a:bodyPr/>
          <a:lstStyle/>
          <a:p>
            <a:fld id="{6ACDA0E1-8B44-4488-82BB-FD2BDCC2C66F}" type="datetimeFigureOut">
              <a:rPr lang="cs-CZ" smtClean="0"/>
              <a:pPr/>
              <a:t>12.4.2015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D375C8F-86DE-49BB-B3E7-75523CBFF1C6}" type="slidenum">
              <a:rPr lang="cs-CZ" smtClean="0"/>
              <a:pPr/>
              <a:t>‹#›</a:t>
            </a:fld>
            <a:endParaRPr lang="cs-CZ"/>
          </a:p>
        </p:txBody>
      </p:sp>
      <p:sp>
        <p:nvSpPr>
          <p:cNvPr id="2" name="Nadpis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cs-CZ" smtClean="0"/>
              <a:t>Klepnutím lze upravit styl předlohy nadpisů.</a:t>
            </a:r>
            <a:endParaRPr kumimoji="0" lang="en-US"/>
          </a:p>
        </p:txBody>
      </p:sp>
      <p:sp>
        <p:nvSpPr>
          <p:cNvPr id="3" name="Zástupný symbol pro text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cs-CZ" smtClean="0"/>
              <a:t>Klepnutím lze upravit styly předlohy textu.</a:t>
            </a:r>
          </a:p>
        </p:txBody>
      </p:sp>
      <p:cxnSp>
        <p:nvCxnSpPr>
          <p:cNvPr id="7" name="Přímá spojovací čára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5" name="Zástupný symbol pro datum 4"/>
          <p:cNvSpPr>
            <a:spLocks noGrp="1"/>
          </p:cNvSpPr>
          <p:nvPr>
            <p:ph type="dt" sz="half" idx="10"/>
          </p:nvPr>
        </p:nvSpPr>
        <p:spPr/>
        <p:txBody>
          <a:bodyPr/>
          <a:lstStyle/>
          <a:p>
            <a:fld id="{6ACDA0E1-8B44-4488-82BB-FD2BDCC2C66F}" type="datetimeFigureOut">
              <a:rPr lang="cs-CZ" smtClean="0"/>
              <a:pPr/>
              <a:t>12.4.2015</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D375C8F-86DE-49BB-B3E7-75523CBFF1C6}" type="slidenum">
              <a:rPr lang="cs-CZ" smtClean="0"/>
              <a:pPr/>
              <a:t>‹#›</a:t>
            </a:fld>
            <a:endParaRPr lang="cs-CZ"/>
          </a:p>
        </p:txBody>
      </p:sp>
      <p:sp>
        <p:nvSpPr>
          <p:cNvPr id="2" name="Nadpis 1"/>
          <p:cNvSpPr>
            <a:spLocks noGrp="1"/>
          </p:cNvSpPr>
          <p:nvPr>
            <p:ph type="title"/>
          </p:nvPr>
        </p:nvSpPr>
        <p:spPr/>
        <p:txBody>
          <a:bodyPr/>
          <a:lstStyle/>
          <a:p>
            <a:r>
              <a:rPr kumimoji="0" lang="cs-CZ" smtClean="0"/>
              <a:t>Klepnutím lze upravit styl předlohy nadpisů.</a:t>
            </a:r>
            <a:endParaRPr kumimoji="0" lang="en-US"/>
          </a:p>
        </p:txBody>
      </p:sp>
      <p:sp>
        <p:nvSpPr>
          <p:cNvPr id="11" name="Zástupný symbol pro obsah 10"/>
          <p:cNvSpPr>
            <a:spLocks noGrp="1"/>
          </p:cNvSpPr>
          <p:nvPr>
            <p:ph sz="half" idx="1"/>
          </p:nvPr>
        </p:nvSpPr>
        <p:spPr>
          <a:xfrm>
            <a:off x="457200" y="1524000"/>
            <a:ext cx="4059936" cy="4572000"/>
          </a:xfrm>
        </p:spPr>
        <p:txBody>
          <a:body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3" name="Zástupný symbol pro obsah 12"/>
          <p:cNvSpPr>
            <a:spLocks noGrp="1"/>
          </p:cNvSpPr>
          <p:nvPr>
            <p:ph sz="half" idx="2"/>
          </p:nvPr>
        </p:nvSpPr>
        <p:spPr>
          <a:xfrm>
            <a:off x="4648200" y="1524000"/>
            <a:ext cx="4059936" cy="4572000"/>
          </a:xfrm>
        </p:spPr>
        <p:txBody>
          <a:body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9" name="Zástupný symbol pro číslo snímku 8"/>
          <p:cNvSpPr>
            <a:spLocks noGrp="1"/>
          </p:cNvSpPr>
          <p:nvPr>
            <p:ph type="sldNum" sz="quarter" idx="12"/>
          </p:nvPr>
        </p:nvSpPr>
        <p:spPr/>
        <p:txBody>
          <a:bodyPr/>
          <a:lstStyle/>
          <a:p>
            <a:fld id="{AD375C8F-86DE-49BB-B3E7-75523CBFF1C6}" type="slidenum">
              <a:rPr lang="cs-CZ" smtClean="0"/>
              <a:pPr/>
              <a:t>‹#›</a:t>
            </a:fld>
            <a:endParaRPr lang="cs-CZ"/>
          </a:p>
        </p:txBody>
      </p:sp>
      <p:sp>
        <p:nvSpPr>
          <p:cNvPr id="8" name="Zástupný symbol pro zápatí 7"/>
          <p:cNvSpPr>
            <a:spLocks noGrp="1"/>
          </p:cNvSpPr>
          <p:nvPr>
            <p:ph type="ftr" sz="quarter" idx="11"/>
          </p:nvPr>
        </p:nvSpPr>
        <p:spPr/>
        <p:txBody>
          <a:bodyPr/>
          <a:lstStyle/>
          <a:p>
            <a:endParaRPr lang="cs-CZ"/>
          </a:p>
        </p:txBody>
      </p:sp>
      <p:sp>
        <p:nvSpPr>
          <p:cNvPr id="7" name="Zástupný symbol pro datum 6"/>
          <p:cNvSpPr>
            <a:spLocks noGrp="1"/>
          </p:cNvSpPr>
          <p:nvPr>
            <p:ph type="dt" sz="half" idx="10"/>
          </p:nvPr>
        </p:nvSpPr>
        <p:spPr/>
        <p:txBody>
          <a:bodyPr/>
          <a:lstStyle/>
          <a:p>
            <a:fld id="{6ACDA0E1-8B44-4488-82BB-FD2BDCC2C66F}" type="datetimeFigureOut">
              <a:rPr lang="cs-CZ" smtClean="0"/>
              <a:pPr/>
              <a:t>12.4.2015</a:t>
            </a:fld>
            <a:endParaRPr lang="cs-CZ"/>
          </a:p>
        </p:txBody>
      </p:sp>
      <p:sp>
        <p:nvSpPr>
          <p:cNvPr id="3" name="Zástupný symbol pro text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Klepnutím lze upravit styly předlohy textu.</a:t>
            </a:r>
          </a:p>
        </p:txBody>
      </p:sp>
      <p:sp>
        <p:nvSpPr>
          <p:cNvPr id="32" name="Zástupný symbol pro obsah 31"/>
          <p:cNvSpPr>
            <a:spLocks noGrp="1"/>
          </p:cNvSpPr>
          <p:nvPr>
            <p:ph sz="half" idx="2"/>
          </p:nvPr>
        </p:nvSpPr>
        <p:spPr>
          <a:xfrm>
            <a:off x="457200" y="2201896"/>
            <a:ext cx="4038600" cy="3913632"/>
          </a:xfrm>
        </p:spPr>
        <p:txBody>
          <a:body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34" name="Zástupný symbol pro obsah 33"/>
          <p:cNvSpPr>
            <a:spLocks noGrp="1"/>
          </p:cNvSpPr>
          <p:nvPr>
            <p:ph sz="quarter" idx="4"/>
          </p:nvPr>
        </p:nvSpPr>
        <p:spPr>
          <a:xfrm>
            <a:off x="4649788" y="2201896"/>
            <a:ext cx="4038600" cy="3913632"/>
          </a:xfrm>
        </p:spPr>
        <p:txBody>
          <a:body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 name="Nadpis 1"/>
          <p:cNvSpPr>
            <a:spLocks noGrp="1"/>
          </p:cNvSpPr>
          <p:nvPr>
            <p:ph type="title"/>
          </p:nvPr>
        </p:nvSpPr>
        <p:spPr>
          <a:xfrm>
            <a:off x="457200" y="155448"/>
            <a:ext cx="8229600" cy="1143000"/>
          </a:xfrm>
        </p:spPr>
        <p:txBody>
          <a:bodyPr anchor="b" anchorCtr="0"/>
          <a:lstStyle>
            <a:lvl1pPr>
              <a:defRPr/>
            </a:lvl1pPr>
          </a:lstStyle>
          <a:p>
            <a:r>
              <a:rPr kumimoji="0" lang="cs-CZ" smtClean="0"/>
              <a:t>Klepnutím lze upravit styl předlohy nadpisů.</a:t>
            </a:r>
            <a:endParaRPr kumimoji="0" lang="en-US"/>
          </a:p>
        </p:txBody>
      </p:sp>
      <p:sp>
        <p:nvSpPr>
          <p:cNvPr id="12" name="Zástupný symbol pro text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Klepnutím lze upravit styly předlohy textu.</a:t>
            </a:r>
          </a:p>
        </p:txBody>
      </p:sp>
      <p:cxnSp>
        <p:nvCxnSpPr>
          <p:cNvPr id="10" name="Přímá spojovací čára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Přímá spojovací čára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3" name="Zástupný symbol pro datum 2"/>
          <p:cNvSpPr>
            <a:spLocks noGrp="1"/>
          </p:cNvSpPr>
          <p:nvPr>
            <p:ph type="dt" sz="half" idx="10"/>
          </p:nvPr>
        </p:nvSpPr>
        <p:spPr/>
        <p:txBody>
          <a:bodyPr/>
          <a:lstStyle/>
          <a:p>
            <a:fld id="{6ACDA0E1-8B44-4488-82BB-FD2BDCC2C66F}" type="datetimeFigureOut">
              <a:rPr lang="cs-CZ" smtClean="0"/>
              <a:pPr/>
              <a:t>12.4.2015</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AD375C8F-86DE-49BB-B3E7-75523CBFF1C6}" type="slidenum">
              <a:rPr lang="cs-CZ" smtClean="0"/>
              <a:pPr/>
              <a:t>‹#›</a:t>
            </a:fld>
            <a:endParaRPr lang="cs-CZ"/>
          </a:p>
        </p:txBody>
      </p:sp>
      <p:sp>
        <p:nvSpPr>
          <p:cNvPr id="2" name="Nadpis 1"/>
          <p:cNvSpPr>
            <a:spLocks noGrp="1"/>
          </p:cNvSpPr>
          <p:nvPr>
            <p:ph type="title"/>
          </p:nvPr>
        </p:nvSpPr>
        <p:spPr/>
        <p:txBody>
          <a:bodyPr/>
          <a:lstStyle/>
          <a:p>
            <a:r>
              <a:rPr kumimoji="0" lang="cs-CZ" smtClean="0"/>
              <a:t>Klepnutím lze upravit styl předlohy nadpisů.</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6ACDA0E1-8B44-4488-82BB-FD2BDCC2C66F}" type="datetimeFigureOut">
              <a:rPr lang="cs-CZ" smtClean="0"/>
              <a:pPr/>
              <a:t>12.4.2015</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AD375C8F-86DE-49BB-B3E7-75523CBFF1C6}" type="slidenum">
              <a:rPr lang="cs-CZ" smtClean="0"/>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titulkem">
    <p:spTree>
      <p:nvGrpSpPr>
        <p:cNvPr id="1" name=""/>
        <p:cNvGrpSpPr/>
        <p:nvPr/>
      </p:nvGrpSpPr>
      <p:grpSpPr>
        <a:xfrm>
          <a:off x="0" y="0"/>
          <a:ext cx="0" cy="0"/>
          <a:chOff x="0" y="0"/>
          <a:chExt cx="0" cy="0"/>
        </a:xfrm>
      </p:grpSpPr>
      <p:sp>
        <p:nvSpPr>
          <p:cNvPr id="29" name="Zástupný symbol pro obsah 28"/>
          <p:cNvSpPr>
            <a:spLocks noGrp="1"/>
          </p:cNvSpPr>
          <p:nvPr>
            <p:ph sz="quarter" idx="1"/>
          </p:nvPr>
        </p:nvSpPr>
        <p:spPr>
          <a:xfrm>
            <a:off x="457200" y="457200"/>
            <a:ext cx="6248400" cy="5715000"/>
          </a:xfrm>
        </p:spPr>
        <p:txBody>
          <a:body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3" name="Zástupný symbol pro text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cs-CZ" smtClean="0"/>
              <a:t>Klepnutím lze upravit styly předlohy textu.</a:t>
            </a:r>
          </a:p>
        </p:txBody>
      </p:sp>
      <p:sp>
        <p:nvSpPr>
          <p:cNvPr id="31" name="Nadpis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cs-CZ" smtClean="0"/>
              <a:t>Klepnutím lze upravit styl předlohy nadpisů.</a:t>
            </a:r>
            <a:endParaRPr kumimoji="0" lang="en-US"/>
          </a:p>
        </p:txBody>
      </p:sp>
      <p:sp>
        <p:nvSpPr>
          <p:cNvPr id="8" name="Zástupný symbol pro datum 7"/>
          <p:cNvSpPr>
            <a:spLocks noGrp="1"/>
          </p:cNvSpPr>
          <p:nvPr>
            <p:ph type="dt" sz="half" idx="14"/>
          </p:nvPr>
        </p:nvSpPr>
        <p:spPr/>
        <p:txBody>
          <a:bodyPr/>
          <a:lstStyle/>
          <a:p>
            <a:fld id="{6ACDA0E1-8B44-4488-82BB-FD2BDCC2C66F}" type="datetimeFigureOut">
              <a:rPr lang="cs-CZ" smtClean="0"/>
              <a:pPr/>
              <a:t>12.4.2015</a:t>
            </a:fld>
            <a:endParaRPr lang="cs-CZ"/>
          </a:p>
        </p:txBody>
      </p:sp>
      <p:sp>
        <p:nvSpPr>
          <p:cNvPr id="9" name="Zástupný symbol pro číslo snímku 8"/>
          <p:cNvSpPr>
            <a:spLocks noGrp="1"/>
          </p:cNvSpPr>
          <p:nvPr>
            <p:ph type="sldNum" sz="quarter" idx="15"/>
          </p:nvPr>
        </p:nvSpPr>
        <p:spPr/>
        <p:txBody>
          <a:bodyPr/>
          <a:lstStyle/>
          <a:p>
            <a:fld id="{AD375C8F-86DE-49BB-B3E7-75523CBFF1C6}" type="slidenum">
              <a:rPr lang="cs-CZ" smtClean="0"/>
              <a:pPr/>
              <a:t>‹#›</a:t>
            </a:fld>
            <a:endParaRPr lang="cs-CZ"/>
          </a:p>
        </p:txBody>
      </p:sp>
      <p:sp>
        <p:nvSpPr>
          <p:cNvPr id="10" name="Zástupný symbol pro zápatí 9"/>
          <p:cNvSpPr>
            <a:spLocks noGrp="1"/>
          </p:cNvSpPr>
          <p:nvPr>
            <p:ph type="ftr" sz="quarter" idx="16"/>
          </p:nvPr>
        </p:nvSpPr>
        <p:spPr/>
        <p:txBody>
          <a:bodyPr/>
          <a:lstStyle/>
          <a:p>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cs-CZ" smtClean="0"/>
              <a:t>Klepnutím lze upravit styl předlohy nadpisů.</a:t>
            </a:r>
            <a:endParaRPr kumimoji="0" lang="en-US"/>
          </a:p>
        </p:txBody>
      </p:sp>
      <p:sp>
        <p:nvSpPr>
          <p:cNvPr id="3" name="Zástupný symbol pro obrázek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cs-CZ" smtClean="0"/>
              <a:t>Klepnutím na ikonu přidáte obrázek.</a:t>
            </a:r>
            <a:endParaRPr kumimoji="0" lang="en-US"/>
          </a:p>
        </p:txBody>
      </p:sp>
      <p:sp>
        <p:nvSpPr>
          <p:cNvPr id="4" name="Zástupný symbol pro text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cs-CZ" smtClean="0"/>
              <a:t>Klepnutím lze upravit styly předlohy textu.</a:t>
            </a:r>
          </a:p>
        </p:txBody>
      </p:sp>
      <p:sp>
        <p:nvSpPr>
          <p:cNvPr id="8" name="Zástupný symbol pro datum 7"/>
          <p:cNvSpPr>
            <a:spLocks noGrp="1"/>
          </p:cNvSpPr>
          <p:nvPr>
            <p:ph type="dt" sz="half" idx="10"/>
          </p:nvPr>
        </p:nvSpPr>
        <p:spPr/>
        <p:txBody>
          <a:bodyPr/>
          <a:lstStyle/>
          <a:p>
            <a:fld id="{6ACDA0E1-8B44-4488-82BB-FD2BDCC2C66F}" type="datetimeFigureOut">
              <a:rPr lang="cs-CZ" smtClean="0"/>
              <a:pPr/>
              <a:t>12.4.2015</a:t>
            </a:fld>
            <a:endParaRPr lang="cs-CZ"/>
          </a:p>
        </p:txBody>
      </p:sp>
      <p:sp>
        <p:nvSpPr>
          <p:cNvPr id="9" name="Zástupný symbol pro číslo snímku 8"/>
          <p:cNvSpPr>
            <a:spLocks noGrp="1"/>
          </p:cNvSpPr>
          <p:nvPr>
            <p:ph type="sldNum" sz="quarter" idx="11"/>
          </p:nvPr>
        </p:nvSpPr>
        <p:spPr/>
        <p:txBody>
          <a:bodyPr/>
          <a:lstStyle/>
          <a:p>
            <a:fld id="{AD375C8F-86DE-49BB-B3E7-75523CBFF1C6}" type="slidenum">
              <a:rPr lang="cs-CZ" smtClean="0"/>
              <a:pPr/>
              <a:t>‹#›</a:t>
            </a:fld>
            <a:endParaRPr lang="cs-CZ"/>
          </a:p>
        </p:txBody>
      </p:sp>
      <p:sp>
        <p:nvSpPr>
          <p:cNvPr id="10" name="Zástupný symbol pro zápatí 9"/>
          <p:cNvSpPr>
            <a:spLocks noGrp="1"/>
          </p:cNvSpPr>
          <p:nvPr>
            <p:ph type="ftr" sz="quarter" idx="12"/>
          </p:nvPr>
        </p:nvSpPr>
        <p:spPr/>
        <p:txBody>
          <a:bodyPr/>
          <a:lstStyle/>
          <a:p>
            <a:endParaRPr lang="cs-C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Zástupný symbol pro text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cs-CZ" smtClean="0"/>
              <a:t>Klepnutím lze upravit styly předlohy textu.</a:t>
            </a:r>
          </a:p>
          <a:p>
            <a:pPr lvl="1" eaLnBrk="1" latinLnBrk="0" hangingPunct="1"/>
            <a:r>
              <a:rPr kumimoji="0" lang="cs-CZ" smtClean="0"/>
              <a:t>Druhá úroveň</a:t>
            </a:r>
          </a:p>
          <a:p>
            <a:pPr lvl="2" eaLnBrk="1" latinLnBrk="0" hangingPunct="1"/>
            <a:r>
              <a:rPr kumimoji="0" lang="cs-CZ" smtClean="0"/>
              <a:t>Třetí úroveň</a:t>
            </a:r>
          </a:p>
          <a:p>
            <a:pPr lvl="3" eaLnBrk="1" latinLnBrk="0" hangingPunct="1"/>
            <a:r>
              <a:rPr kumimoji="0" lang="cs-CZ" smtClean="0"/>
              <a:t>Čtvrtá úroveň</a:t>
            </a:r>
          </a:p>
          <a:p>
            <a:pPr lvl="4" eaLnBrk="1" latinLnBrk="0" hangingPunct="1"/>
            <a:r>
              <a:rPr kumimoji="0" lang="cs-CZ" smtClean="0"/>
              <a:t>Pátá úroveň</a:t>
            </a:r>
            <a:endParaRPr kumimoji="0" lang="en-US"/>
          </a:p>
        </p:txBody>
      </p:sp>
      <p:sp>
        <p:nvSpPr>
          <p:cNvPr id="24" name="Zástupný symbol pro datum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6ACDA0E1-8B44-4488-82BB-FD2BDCC2C66F}" type="datetimeFigureOut">
              <a:rPr lang="cs-CZ" smtClean="0"/>
              <a:pPr/>
              <a:t>12.4.2015</a:t>
            </a:fld>
            <a:endParaRPr lang="cs-CZ"/>
          </a:p>
        </p:txBody>
      </p:sp>
      <p:sp>
        <p:nvSpPr>
          <p:cNvPr id="10" name="Zástupný symbol pro zápatí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cs-CZ"/>
          </a:p>
        </p:txBody>
      </p:sp>
      <p:sp>
        <p:nvSpPr>
          <p:cNvPr id="22" name="Zástupný symbol pro číslo snímku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AD375C8F-86DE-49BB-B3E7-75523CBFF1C6}" type="slidenum">
              <a:rPr lang="cs-CZ" smtClean="0"/>
              <a:pPr/>
              <a:t>‹#›</a:t>
            </a:fld>
            <a:endParaRPr lang="cs-CZ"/>
          </a:p>
        </p:txBody>
      </p:sp>
      <p:sp>
        <p:nvSpPr>
          <p:cNvPr id="5" name="Zástupný symbol pro nadpis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cs-CZ" smtClean="0"/>
              <a:t>Klepnutím lze upravit styl předlohy nadpisů.</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jpe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10" Type="http://schemas.openxmlformats.org/officeDocument/2006/relationships/image" Target="../media/image35.jpeg"/><Relationship Id="rId4" Type="http://schemas.openxmlformats.org/officeDocument/2006/relationships/image" Target="../media/image29.jpeg"/><Relationship Id="rId9" Type="http://schemas.openxmlformats.org/officeDocument/2006/relationships/image" Target="../media/image34.jpeg"/></Relationships>
</file>

<file path=ppt/slides/_rels/slide11.xml.rels><?xml version="1.0" encoding="UTF-8" standalone="yes"?>
<Relationships xmlns="http://schemas.openxmlformats.org/package/2006/relationships"><Relationship Id="rId3" Type="http://schemas.openxmlformats.org/officeDocument/2006/relationships/hyperlink" Target="http://www.vitejtenazemi.cz/cenia/?p=energeticke_vyuziti_odpadu&amp;site=odpady" TargetMode="External"/><Relationship Id="rId2" Type="http://schemas.openxmlformats.org/officeDocument/2006/relationships/hyperlink" Target="http://cs.wikipedia.org/wiki/Odpad" TargetMode="External"/><Relationship Id="rId1" Type="http://schemas.openxmlformats.org/officeDocument/2006/relationships/slideLayout" Target="../slideLayouts/slideLayout2.xml"/><Relationship Id="rId6" Type="http://schemas.openxmlformats.org/officeDocument/2006/relationships/hyperlink" Target="http://www.jaktridit.cz/" TargetMode="External"/><Relationship Id="rId5" Type="http://schemas.openxmlformats.org/officeDocument/2006/relationships/hyperlink" Target="http://ciselnik.artega.cz/jak_dlouho_se_rozkladaji_odpadky.php" TargetMode="External"/><Relationship Id="rId4" Type="http://schemas.openxmlformats.org/officeDocument/2006/relationships/hyperlink" Target="http://www.national-geographic.cz/clanky/sedmy-kontinent-je-z-odpadku-ma-ctyrikrat-vetsi-rozlohu-nez-nemecko.htm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dnadpis 2"/>
          <p:cNvSpPr>
            <a:spLocks noGrp="1"/>
          </p:cNvSpPr>
          <p:nvPr>
            <p:ph type="subTitle" idx="1"/>
          </p:nvPr>
        </p:nvSpPr>
        <p:spPr>
          <a:xfrm>
            <a:off x="285720" y="3699804"/>
            <a:ext cx="8501122" cy="1143000"/>
          </a:xfrm>
        </p:spPr>
        <p:txBody>
          <a:bodyPr/>
          <a:lstStyle/>
          <a:p>
            <a:r>
              <a:rPr lang="cs-CZ" b="1" u="sng" dirty="0" smtClean="0"/>
              <a:t>Jan Baron</a:t>
            </a:r>
            <a:r>
              <a:rPr lang="cs-CZ" dirty="0" smtClean="0"/>
              <a:t>, Tomáš Ondráček, Ondřej </a:t>
            </a:r>
            <a:r>
              <a:rPr lang="cs-CZ" dirty="0" err="1" smtClean="0"/>
              <a:t>Petrouš</a:t>
            </a:r>
            <a:r>
              <a:rPr lang="cs-CZ" dirty="0" smtClean="0"/>
              <a:t>, Martin Augustin</a:t>
            </a:r>
            <a:endParaRPr lang="cs-CZ" dirty="0"/>
          </a:p>
        </p:txBody>
      </p:sp>
      <p:sp>
        <p:nvSpPr>
          <p:cNvPr id="2" name="Nadpis 1"/>
          <p:cNvSpPr>
            <a:spLocks noGrp="1"/>
          </p:cNvSpPr>
          <p:nvPr>
            <p:ph type="ctrTitle"/>
          </p:nvPr>
        </p:nvSpPr>
        <p:spPr>
          <a:xfrm>
            <a:off x="1000100" y="1433732"/>
            <a:ext cx="7143800" cy="2138144"/>
          </a:xfrm>
        </p:spPr>
        <p:txBody>
          <a:bodyPr/>
          <a:lstStyle/>
          <a:p>
            <a:r>
              <a:rPr lang="cs-CZ" sz="9600" b="1" i="1" dirty="0" smtClean="0"/>
              <a:t>Odpad,</a:t>
            </a:r>
            <a:r>
              <a:rPr lang="cs-CZ" dirty="0" smtClean="0"/>
              <a:t/>
            </a:r>
            <a:br>
              <a:rPr lang="cs-CZ" dirty="0" smtClean="0"/>
            </a:br>
            <a:r>
              <a:rPr lang="cs-CZ" dirty="0" smtClean="0"/>
              <a:t>problémy s jeho přebytkem a jeho třídění</a:t>
            </a:r>
            <a:endParaRPr lang="cs-CZ"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a:xfrm>
            <a:off x="457200" y="152400"/>
            <a:ext cx="8229600" cy="3062286"/>
          </a:xfrm>
        </p:spPr>
        <p:txBody>
          <a:bodyPr>
            <a:normAutofit fontScale="90000"/>
          </a:bodyPr>
          <a:lstStyle/>
          <a:p>
            <a:r>
              <a:rPr lang="cs-CZ" dirty="0" smtClean="0"/>
              <a:t>Nápojový karton</a:t>
            </a:r>
            <a:br>
              <a:rPr lang="cs-CZ" dirty="0" smtClean="0"/>
            </a:br>
            <a:r>
              <a:rPr lang="cs-CZ" dirty="0" smtClean="0"/>
              <a:t/>
            </a:r>
            <a:br>
              <a:rPr lang="cs-CZ" dirty="0" smtClean="0"/>
            </a:br>
            <a:r>
              <a:rPr lang="cs-CZ" dirty="0" smtClean="0"/>
              <a:t/>
            </a:r>
            <a:br>
              <a:rPr lang="cs-CZ" dirty="0" smtClean="0"/>
            </a:br>
            <a:r>
              <a:rPr lang="cs-CZ" dirty="0" smtClean="0"/>
              <a:t/>
            </a:r>
            <a:br>
              <a:rPr lang="cs-CZ" dirty="0" smtClean="0"/>
            </a:br>
            <a:r>
              <a:rPr lang="cs-CZ" dirty="0" smtClean="0"/>
              <a:t>    Zbytek</a:t>
            </a:r>
            <a:endParaRPr lang="cs-CZ" dirty="0"/>
          </a:p>
        </p:txBody>
      </p:sp>
      <p:sp>
        <p:nvSpPr>
          <p:cNvPr id="4" name="TextovéPole 3"/>
          <p:cNvSpPr txBox="1"/>
          <p:nvPr/>
        </p:nvSpPr>
        <p:spPr>
          <a:xfrm>
            <a:off x="785786" y="1071546"/>
            <a:ext cx="7929618" cy="923330"/>
          </a:xfrm>
          <a:prstGeom prst="rect">
            <a:avLst/>
          </a:prstGeom>
          <a:solidFill>
            <a:srgbClr val="00B050"/>
          </a:solidFill>
        </p:spPr>
        <p:txBody>
          <a:bodyPr wrap="square" rtlCol="0">
            <a:spAutoFit/>
          </a:bodyPr>
          <a:lstStyle/>
          <a:p>
            <a:r>
              <a:rPr lang="cs-CZ" dirty="0" smtClean="0"/>
              <a:t>Pokud najdete oranžovou nálepku, pak sem patří krabice od džusů, vína, mléka a mléčných výrobků, které je potřeba před vhozením do kontejneru řádně sešlápnout.</a:t>
            </a:r>
            <a:endParaRPr lang="cs-CZ" dirty="0"/>
          </a:p>
        </p:txBody>
      </p:sp>
      <p:pic>
        <p:nvPicPr>
          <p:cNvPr id="23554" name="Picture 2" descr="http://www.kaloricketabulky.cz/fotografie-velka/4a94d88badd7ad41/zakys-jahodovy-jihocesky.jpg"/>
          <p:cNvPicPr>
            <a:picLocks noChangeAspect="1" noChangeArrowheads="1"/>
          </p:cNvPicPr>
          <p:nvPr/>
        </p:nvPicPr>
        <p:blipFill>
          <a:blip r:embed="rId2" cstate="print"/>
          <a:srcRect/>
          <a:stretch>
            <a:fillRect/>
          </a:stretch>
        </p:blipFill>
        <p:spPr bwMode="auto">
          <a:xfrm>
            <a:off x="0" y="1000108"/>
            <a:ext cx="855199" cy="1928826"/>
          </a:xfrm>
          <a:prstGeom prst="rect">
            <a:avLst/>
          </a:prstGeom>
          <a:noFill/>
        </p:spPr>
      </p:pic>
      <p:sp>
        <p:nvSpPr>
          <p:cNvPr id="6" name="TextovéPole 5"/>
          <p:cNvSpPr txBox="1"/>
          <p:nvPr/>
        </p:nvSpPr>
        <p:spPr>
          <a:xfrm>
            <a:off x="857224" y="2000240"/>
            <a:ext cx="7858180" cy="646331"/>
          </a:xfrm>
          <a:prstGeom prst="rect">
            <a:avLst/>
          </a:prstGeom>
          <a:solidFill>
            <a:srgbClr val="FF0000"/>
          </a:solidFill>
        </p:spPr>
        <p:txBody>
          <a:bodyPr wrap="square" rtlCol="0">
            <a:spAutoFit/>
          </a:bodyPr>
          <a:lstStyle/>
          <a:p>
            <a:r>
              <a:rPr lang="cs-CZ" dirty="0" smtClean="0"/>
              <a:t>Nepatří sem „měkké" sáčky, například od kávy a různých potravin v prášku. Neodhazujte sem ani nápojové kartony obsahující zbytky nápojů a potravin.</a:t>
            </a:r>
            <a:endParaRPr lang="cs-CZ" dirty="0"/>
          </a:p>
        </p:txBody>
      </p:sp>
      <p:pic>
        <p:nvPicPr>
          <p:cNvPr id="23556" name="Picture 4" descr="http://www.jaktridit.cz/uploads/images/obrazky_k_textum/bioodpad-kontejner.png"/>
          <p:cNvPicPr>
            <a:picLocks noChangeAspect="1" noChangeArrowheads="1"/>
          </p:cNvPicPr>
          <p:nvPr/>
        </p:nvPicPr>
        <p:blipFill>
          <a:blip r:embed="rId3" cstate="print"/>
          <a:srcRect/>
          <a:stretch>
            <a:fillRect/>
          </a:stretch>
        </p:blipFill>
        <p:spPr bwMode="auto">
          <a:xfrm>
            <a:off x="7643834" y="3786190"/>
            <a:ext cx="1138437" cy="2271724"/>
          </a:xfrm>
          <a:prstGeom prst="rect">
            <a:avLst/>
          </a:prstGeom>
          <a:noFill/>
        </p:spPr>
      </p:pic>
      <p:pic>
        <p:nvPicPr>
          <p:cNvPr id="23558" name="Picture 6" descr="http://www.jaktridit.cz/uploads/images/Gallery/fotogalerie/napojove-kartony/kontejnery/Kontejner-napojovy-karton.jpg"/>
          <p:cNvPicPr>
            <a:picLocks noChangeAspect="1" noChangeArrowheads="1"/>
          </p:cNvPicPr>
          <p:nvPr/>
        </p:nvPicPr>
        <p:blipFill>
          <a:blip r:embed="rId4" cstate="print"/>
          <a:srcRect/>
          <a:stretch>
            <a:fillRect/>
          </a:stretch>
        </p:blipFill>
        <p:spPr bwMode="auto">
          <a:xfrm>
            <a:off x="4286248" y="0"/>
            <a:ext cx="1000132" cy="1113396"/>
          </a:xfrm>
          <a:prstGeom prst="rect">
            <a:avLst/>
          </a:prstGeom>
          <a:noFill/>
        </p:spPr>
      </p:pic>
      <p:pic>
        <p:nvPicPr>
          <p:cNvPr id="23560" name="Picture 8" descr="http://www.jaktridit.cz/uploads/images/obrazky_k_textum/nebezpecny-kontejner.png"/>
          <p:cNvPicPr>
            <a:picLocks noChangeAspect="1" noChangeArrowheads="1"/>
          </p:cNvPicPr>
          <p:nvPr/>
        </p:nvPicPr>
        <p:blipFill>
          <a:blip r:embed="rId5" cstate="print"/>
          <a:srcRect/>
          <a:stretch>
            <a:fillRect/>
          </a:stretch>
        </p:blipFill>
        <p:spPr bwMode="auto">
          <a:xfrm>
            <a:off x="5929322" y="3786190"/>
            <a:ext cx="1143008" cy="2280845"/>
          </a:xfrm>
          <a:prstGeom prst="rect">
            <a:avLst/>
          </a:prstGeom>
          <a:noFill/>
        </p:spPr>
      </p:pic>
      <p:pic>
        <p:nvPicPr>
          <p:cNvPr id="23562" name="Picture 10" descr="http://www.jaktridit.cz/uploads/images/obrazky_k_textum/velkoobjem-kontejner.png"/>
          <p:cNvPicPr>
            <a:picLocks noChangeAspect="1" noChangeArrowheads="1"/>
          </p:cNvPicPr>
          <p:nvPr/>
        </p:nvPicPr>
        <p:blipFill>
          <a:blip r:embed="rId6" cstate="print"/>
          <a:srcRect/>
          <a:stretch>
            <a:fillRect/>
          </a:stretch>
        </p:blipFill>
        <p:spPr bwMode="auto">
          <a:xfrm>
            <a:off x="3857620" y="3786190"/>
            <a:ext cx="1143007" cy="2280842"/>
          </a:xfrm>
          <a:prstGeom prst="rect">
            <a:avLst/>
          </a:prstGeom>
          <a:noFill/>
        </p:spPr>
      </p:pic>
      <p:pic>
        <p:nvPicPr>
          <p:cNvPr id="23564" name="Picture 12" descr="http://www.jaktridit.cz/uploads/images/obrazky_k_textum/kovy-kontejner.png"/>
          <p:cNvPicPr>
            <a:picLocks noChangeAspect="1" noChangeArrowheads="1"/>
          </p:cNvPicPr>
          <p:nvPr/>
        </p:nvPicPr>
        <p:blipFill>
          <a:blip r:embed="rId7" cstate="print"/>
          <a:srcRect/>
          <a:stretch>
            <a:fillRect/>
          </a:stretch>
        </p:blipFill>
        <p:spPr bwMode="auto">
          <a:xfrm>
            <a:off x="2143108" y="3786190"/>
            <a:ext cx="1143008" cy="2280845"/>
          </a:xfrm>
          <a:prstGeom prst="rect">
            <a:avLst/>
          </a:prstGeom>
          <a:noFill/>
        </p:spPr>
      </p:pic>
      <p:sp>
        <p:nvSpPr>
          <p:cNvPr id="12" name="TextovéPole 11"/>
          <p:cNvSpPr txBox="1"/>
          <p:nvPr/>
        </p:nvSpPr>
        <p:spPr>
          <a:xfrm>
            <a:off x="2214546" y="3071810"/>
            <a:ext cx="6500858" cy="369332"/>
          </a:xfrm>
          <a:prstGeom prst="rect">
            <a:avLst/>
          </a:prstGeom>
          <a:noFill/>
        </p:spPr>
        <p:txBody>
          <a:bodyPr wrap="square" rtlCol="0">
            <a:spAutoFit/>
          </a:bodyPr>
          <a:lstStyle/>
          <a:p>
            <a:r>
              <a:rPr lang="cs-CZ" dirty="0" smtClean="0"/>
              <a:t>Kovy	  </a:t>
            </a:r>
            <a:r>
              <a:rPr lang="cs-CZ" dirty="0" err="1" smtClean="0"/>
              <a:t>velkooběmný</a:t>
            </a:r>
            <a:r>
              <a:rPr lang="cs-CZ" dirty="0" smtClean="0"/>
              <a:t> odpad     nebezpečný odpad    </a:t>
            </a:r>
            <a:r>
              <a:rPr lang="cs-CZ" dirty="0" err="1" smtClean="0"/>
              <a:t>bioodpad</a:t>
            </a:r>
            <a:endParaRPr lang="cs-CZ" dirty="0"/>
          </a:p>
        </p:txBody>
      </p:sp>
      <p:pic>
        <p:nvPicPr>
          <p:cNvPr id="23566" name="Picture 14" descr="http://www.mesto-hranice.cz/cs/televize-tisk/hranicka-radnice/radnice-2012/hranicka-radnice-13-ledna-2012/3-1-kontejner.jpg"/>
          <p:cNvPicPr>
            <a:picLocks noChangeAspect="1" noChangeArrowheads="1"/>
          </p:cNvPicPr>
          <p:nvPr/>
        </p:nvPicPr>
        <p:blipFill>
          <a:blip r:embed="rId8" cstate="print"/>
          <a:srcRect/>
          <a:stretch>
            <a:fillRect/>
          </a:stretch>
        </p:blipFill>
        <p:spPr bwMode="auto">
          <a:xfrm>
            <a:off x="214282" y="4572008"/>
            <a:ext cx="1658382" cy="1857388"/>
          </a:xfrm>
          <a:prstGeom prst="rect">
            <a:avLst/>
          </a:prstGeom>
          <a:noFill/>
        </p:spPr>
      </p:pic>
      <p:sp>
        <p:nvSpPr>
          <p:cNvPr id="14" name="TextovéPole 13"/>
          <p:cNvSpPr txBox="1"/>
          <p:nvPr/>
        </p:nvSpPr>
        <p:spPr>
          <a:xfrm>
            <a:off x="428596" y="3429000"/>
            <a:ext cx="1785950" cy="369332"/>
          </a:xfrm>
          <a:prstGeom prst="rect">
            <a:avLst/>
          </a:prstGeom>
          <a:noFill/>
        </p:spPr>
        <p:txBody>
          <a:bodyPr wrap="square" rtlCol="0">
            <a:spAutoFit/>
          </a:bodyPr>
          <a:lstStyle/>
          <a:p>
            <a:r>
              <a:rPr lang="cs-CZ" dirty="0" smtClean="0"/>
              <a:t>elektronika</a:t>
            </a:r>
            <a:endParaRPr lang="cs-CZ" dirty="0"/>
          </a:p>
        </p:txBody>
      </p:sp>
      <p:cxnSp>
        <p:nvCxnSpPr>
          <p:cNvPr id="16" name="Přímá spojovací šipka 15"/>
          <p:cNvCxnSpPr/>
          <p:nvPr/>
        </p:nvCxnSpPr>
        <p:spPr>
          <a:xfrm rot="5400000">
            <a:off x="786580" y="4143380"/>
            <a:ext cx="570710" cy="794"/>
          </a:xfrm>
          <a:prstGeom prst="straightConnector1">
            <a:avLst/>
          </a:prstGeom>
          <a:ln w="50800">
            <a:solidFill>
              <a:srgbClr val="C00000"/>
            </a:solidFill>
            <a:tailEnd type="arrow"/>
          </a:ln>
        </p:spPr>
        <p:style>
          <a:lnRef idx="1">
            <a:schemeClr val="accent1"/>
          </a:lnRef>
          <a:fillRef idx="0">
            <a:schemeClr val="accent1"/>
          </a:fillRef>
          <a:effectRef idx="0">
            <a:schemeClr val="accent1"/>
          </a:effectRef>
          <a:fontRef idx="minor">
            <a:schemeClr val="tx1"/>
          </a:fontRef>
        </p:style>
      </p:cxnSp>
      <p:pic>
        <p:nvPicPr>
          <p:cNvPr id="2050" name="Picture 2" descr="http://www.presentace.cz/inshop/catalogue/products/pictures/73104.jpg"/>
          <p:cNvPicPr>
            <a:picLocks noChangeAspect="1" noChangeArrowheads="1"/>
          </p:cNvPicPr>
          <p:nvPr/>
        </p:nvPicPr>
        <p:blipFill>
          <a:blip r:embed="rId9" cstate="print"/>
          <a:srcRect/>
          <a:stretch>
            <a:fillRect/>
          </a:stretch>
        </p:blipFill>
        <p:spPr bwMode="auto">
          <a:xfrm>
            <a:off x="3071802" y="5500702"/>
            <a:ext cx="1000132" cy="1000132"/>
          </a:xfrm>
          <a:prstGeom prst="rect">
            <a:avLst/>
          </a:prstGeom>
          <a:noFill/>
        </p:spPr>
      </p:pic>
      <p:pic>
        <p:nvPicPr>
          <p:cNvPr id="2052" name="Picture 4" descr="http://i.lidovky.cz/12/101/lnc460/MEV4642e8_TOR301_FRASERNEAVE_HEINEKEN_0802_11.JPG"/>
          <p:cNvPicPr>
            <a:picLocks noChangeAspect="1" noChangeArrowheads="1"/>
          </p:cNvPicPr>
          <p:nvPr/>
        </p:nvPicPr>
        <p:blipFill>
          <a:blip r:embed="rId10" cstate="print"/>
          <a:srcRect/>
          <a:stretch>
            <a:fillRect/>
          </a:stretch>
        </p:blipFill>
        <p:spPr bwMode="auto">
          <a:xfrm>
            <a:off x="4786314" y="5143512"/>
            <a:ext cx="1309666" cy="902531"/>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smtClean="0">
                <a:hlinkClick r:id="rId2"/>
              </a:rPr>
              <a:t>http://cs.wikipedia.org/wiki/Odpad</a:t>
            </a:r>
            <a:endParaRPr lang="cs-CZ" dirty="0" smtClean="0"/>
          </a:p>
          <a:p>
            <a:r>
              <a:rPr lang="cs-CZ" dirty="0" smtClean="0">
                <a:hlinkClick r:id="rId3"/>
              </a:rPr>
              <a:t>http://www.</a:t>
            </a:r>
            <a:r>
              <a:rPr lang="cs-CZ" dirty="0" err="1" smtClean="0">
                <a:hlinkClick r:id="rId3"/>
              </a:rPr>
              <a:t>vitejtenazemi.cz</a:t>
            </a:r>
            <a:r>
              <a:rPr lang="cs-CZ" dirty="0" smtClean="0">
                <a:hlinkClick r:id="rId3"/>
              </a:rPr>
              <a:t>/</a:t>
            </a:r>
            <a:r>
              <a:rPr lang="cs-CZ" dirty="0" err="1" smtClean="0">
                <a:hlinkClick r:id="rId3"/>
              </a:rPr>
              <a:t>cenia</a:t>
            </a:r>
            <a:r>
              <a:rPr lang="cs-CZ" dirty="0" smtClean="0">
                <a:hlinkClick r:id="rId3"/>
              </a:rPr>
              <a:t>/?p=</a:t>
            </a:r>
            <a:r>
              <a:rPr lang="cs-CZ" dirty="0" err="1" smtClean="0">
                <a:hlinkClick r:id="rId3"/>
              </a:rPr>
              <a:t>energeticke</a:t>
            </a:r>
            <a:r>
              <a:rPr lang="cs-CZ" dirty="0" smtClean="0">
                <a:hlinkClick r:id="rId3"/>
              </a:rPr>
              <a:t>_</a:t>
            </a:r>
            <a:r>
              <a:rPr lang="cs-CZ" dirty="0" err="1" smtClean="0">
                <a:hlinkClick r:id="rId3"/>
              </a:rPr>
              <a:t>vyuziti</a:t>
            </a:r>
            <a:r>
              <a:rPr lang="cs-CZ" dirty="0" smtClean="0">
                <a:hlinkClick r:id="rId3"/>
              </a:rPr>
              <a:t>_odpadu&amp;</a:t>
            </a:r>
            <a:r>
              <a:rPr lang="cs-CZ" dirty="0" err="1" smtClean="0">
                <a:hlinkClick r:id="rId3"/>
              </a:rPr>
              <a:t>site</a:t>
            </a:r>
            <a:r>
              <a:rPr lang="cs-CZ" dirty="0" smtClean="0">
                <a:hlinkClick r:id="rId3"/>
              </a:rPr>
              <a:t>=odpady</a:t>
            </a:r>
            <a:endParaRPr lang="cs-CZ" dirty="0" smtClean="0"/>
          </a:p>
          <a:p>
            <a:r>
              <a:rPr lang="cs-CZ" dirty="0" smtClean="0">
                <a:hlinkClick r:id="rId4"/>
              </a:rPr>
              <a:t>http://www.</a:t>
            </a:r>
            <a:r>
              <a:rPr lang="cs-CZ" dirty="0" err="1" smtClean="0">
                <a:hlinkClick r:id="rId4"/>
              </a:rPr>
              <a:t>national</a:t>
            </a:r>
            <a:r>
              <a:rPr lang="cs-CZ" dirty="0" smtClean="0">
                <a:hlinkClick r:id="rId4"/>
              </a:rPr>
              <a:t>-</a:t>
            </a:r>
            <a:r>
              <a:rPr lang="cs-CZ" dirty="0" err="1" smtClean="0">
                <a:hlinkClick r:id="rId4"/>
              </a:rPr>
              <a:t>geographic.cz</a:t>
            </a:r>
            <a:r>
              <a:rPr lang="cs-CZ" dirty="0" smtClean="0">
                <a:hlinkClick r:id="rId4"/>
              </a:rPr>
              <a:t>/</a:t>
            </a:r>
            <a:r>
              <a:rPr lang="cs-CZ" dirty="0" err="1" smtClean="0">
                <a:hlinkClick r:id="rId4"/>
              </a:rPr>
              <a:t>clanky</a:t>
            </a:r>
            <a:r>
              <a:rPr lang="cs-CZ" dirty="0" smtClean="0">
                <a:hlinkClick r:id="rId4"/>
              </a:rPr>
              <a:t>/sedmy-kontinent-je-z-odpadku-</a:t>
            </a:r>
            <a:r>
              <a:rPr lang="cs-CZ" dirty="0" err="1" smtClean="0">
                <a:hlinkClick r:id="rId4"/>
              </a:rPr>
              <a:t>ma</a:t>
            </a:r>
            <a:r>
              <a:rPr lang="cs-CZ" dirty="0" smtClean="0">
                <a:hlinkClick r:id="rId4"/>
              </a:rPr>
              <a:t>-</a:t>
            </a:r>
            <a:r>
              <a:rPr lang="cs-CZ" dirty="0" err="1" smtClean="0">
                <a:hlinkClick r:id="rId4"/>
              </a:rPr>
              <a:t>ctyrikrat</a:t>
            </a:r>
            <a:r>
              <a:rPr lang="cs-CZ" dirty="0" smtClean="0">
                <a:hlinkClick r:id="rId4"/>
              </a:rPr>
              <a:t>-</a:t>
            </a:r>
            <a:r>
              <a:rPr lang="cs-CZ" dirty="0" err="1" smtClean="0">
                <a:hlinkClick r:id="rId4"/>
              </a:rPr>
              <a:t>vetsi</a:t>
            </a:r>
            <a:r>
              <a:rPr lang="cs-CZ" dirty="0" smtClean="0">
                <a:hlinkClick r:id="rId4"/>
              </a:rPr>
              <a:t>-rozlohu-</a:t>
            </a:r>
            <a:r>
              <a:rPr lang="cs-CZ" dirty="0" err="1" smtClean="0">
                <a:hlinkClick r:id="rId4"/>
              </a:rPr>
              <a:t>nez</a:t>
            </a:r>
            <a:r>
              <a:rPr lang="cs-CZ" dirty="0" smtClean="0">
                <a:hlinkClick r:id="rId4"/>
              </a:rPr>
              <a:t>-</a:t>
            </a:r>
            <a:r>
              <a:rPr lang="cs-CZ" dirty="0" err="1" smtClean="0">
                <a:hlinkClick r:id="rId4"/>
              </a:rPr>
              <a:t>nemecko.html</a:t>
            </a:r>
            <a:r>
              <a:rPr lang="cs-CZ" dirty="0" smtClean="0">
                <a:hlinkClick r:id="rId4"/>
              </a:rPr>
              <a:t>#.</a:t>
            </a:r>
            <a:r>
              <a:rPr lang="cs-CZ" dirty="0" err="1" smtClean="0">
                <a:hlinkClick r:id="rId4"/>
              </a:rPr>
              <a:t>VSVyZJPLL</a:t>
            </a:r>
            <a:r>
              <a:rPr lang="cs-CZ" dirty="0" smtClean="0">
                <a:hlinkClick r:id="rId4"/>
              </a:rPr>
              <a:t>-v</a:t>
            </a:r>
            <a:endParaRPr lang="cs-CZ" dirty="0" smtClean="0"/>
          </a:p>
          <a:p>
            <a:r>
              <a:rPr lang="cs-CZ" dirty="0" smtClean="0">
                <a:hlinkClick r:id="rId5"/>
              </a:rPr>
              <a:t>http://ciselnik.artega.cz/jak_dlouho_se_rozkladaji_odpadky.php</a:t>
            </a:r>
            <a:endParaRPr lang="cs-CZ" dirty="0" smtClean="0"/>
          </a:p>
          <a:p>
            <a:r>
              <a:rPr lang="cs-CZ" dirty="0" smtClean="0">
                <a:hlinkClick r:id="rId6"/>
              </a:rPr>
              <a:t>http://www.</a:t>
            </a:r>
            <a:r>
              <a:rPr lang="cs-CZ" dirty="0" err="1" smtClean="0">
                <a:hlinkClick r:id="rId6"/>
              </a:rPr>
              <a:t>jaktridit.cz</a:t>
            </a:r>
            <a:r>
              <a:rPr lang="cs-CZ" dirty="0" smtClean="0">
                <a:hlinkClick r:id="rId6"/>
              </a:rPr>
              <a:t>/</a:t>
            </a:r>
            <a:endParaRPr lang="cs-CZ" dirty="0" smtClean="0"/>
          </a:p>
          <a:p>
            <a:endParaRPr lang="cs-CZ" dirty="0"/>
          </a:p>
        </p:txBody>
      </p:sp>
      <p:sp>
        <p:nvSpPr>
          <p:cNvPr id="3" name="Nadpis 2"/>
          <p:cNvSpPr>
            <a:spLocks noGrp="1"/>
          </p:cNvSpPr>
          <p:nvPr>
            <p:ph type="title"/>
          </p:nvPr>
        </p:nvSpPr>
        <p:spPr/>
        <p:txBody>
          <a:bodyPr/>
          <a:lstStyle/>
          <a:p>
            <a:r>
              <a:rPr lang="cs-CZ" dirty="0" smtClean="0"/>
              <a:t>Zdroje:</a:t>
            </a:r>
            <a:endParaRPr lang="cs-CZ"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2000" r="-12000"/>
          </a:stretch>
        </a:blipFill>
        <a:effectLst/>
      </p:bgPr>
    </p:bg>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28596" y="1428736"/>
            <a:ext cx="8358246" cy="5214974"/>
          </a:xfrm>
        </p:spPr>
        <p:txBody>
          <a:bodyPr/>
          <a:lstStyle/>
          <a:p>
            <a:pPr>
              <a:buNone/>
            </a:pPr>
            <a:r>
              <a:rPr lang="cs-CZ" dirty="0" smtClean="0"/>
              <a:t>Kam se dostanou odpadky? Toto jsou „přijatelné“ metody, jak nakládat s odpadem, ale mají také své problémy… </a:t>
            </a:r>
          </a:p>
          <a:p>
            <a:r>
              <a:rPr lang="cs-CZ" b="1" dirty="0" smtClean="0"/>
              <a:t>opětovné materiálové využití</a:t>
            </a:r>
          </a:p>
          <a:p>
            <a:pPr lvl="1"/>
            <a:r>
              <a:rPr lang="cs-CZ" dirty="0" smtClean="0"/>
              <a:t>recyklace</a:t>
            </a:r>
          </a:p>
          <a:p>
            <a:pPr lvl="1"/>
            <a:r>
              <a:rPr lang="cs-CZ" dirty="0" smtClean="0"/>
              <a:t>kompostování</a:t>
            </a:r>
          </a:p>
          <a:p>
            <a:r>
              <a:rPr lang="cs-CZ" b="1" dirty="0" smtClean="0"/>
              <a:t>energetické využití </a:t>
            </a:r>
          </a:p>
          <a:p>
            <a:pPr lvl="1"/>
            <a:r>
              <a:rPr lang="cs-CZ" dirty="0" smtClean="0"/>
              <a:t>přímé spalování / zplyňování</a:t>
            </a:r>
          </a:p>
          <a:p>
            <a:pPr lvl="1"/>
            <a:r>
              <a:rPr lang="cs-CZ" dirty="0" smtClean="0"/>
              <a:t>výroba paliv</a:t>
            </a:r>
          </a:p>
          <a:p>
            <a:r>
              <a:rPr lang="cs-CZ" b="1" dirty="0" smtClean="0"/>
              <a:t>uložení na skládce odpadů</a:t>
            </a:r>
          </a:p>
          <a:p>
            <a:pPr>
              <a:buNone/>
            </a:pPr>
            <a:endParaRPr lang="cs-CZ" dirty="0" smtClean="0"/>
          </a:p>
          <a:p>
            <a:pPr>
              <a:buNone/>
            </a:pPr>
            <a:endParaRPr lang="cs-CZ" dirty="0" smtClean="0"/>
          </a:p>
          <a:p>
            <a:pPr>
              <a:buNone/>
            </a:pPr>
            <a:endParaRPr lang="cs-CZ" dirty="0" smtClean="0"/>
          </a:p>
          <a:p>
            <a:pPr>
              <a:buNone/>
            </a:pPr>
            <a:endParaRPr lang="cs-CZ" dirty="0" smtClean="0"/>
          </a:p>
          <a:p>
            <a:pPr>
              <a:buNone/>
            </a:pPr>
            <a:endParaRPr lang="cs-CZ" dirty="0" smtClean="0"/>
          </a:p>
          <a:p>
            <a:pPr>
              <a:buNone/>
            </a:pPr>
            <a:endParaRPr lang="cs-CZ" dirty="0"/>
          </a:p>
        </p:txBody>
      </p:sp>
      <p:sp>
        <p:nvSpPr>
          <p:cNvPr id="3" name="Nadpis 2"/>
          <p:cNvSpPr>
            <a:spLocks noGrp="1"/>
          </p:cNvSpPr>
          <p:nvPr>
            <p:ph type="title"/>
          </p:nvPr>
        </p:nvSpPr>
        <p:spPr/>
        <p:txBody>
          <a:bodyPr/>
          <a:lstStyle/>
          <a:p>
            <a:r>
              <a:rPr lang="cs-CZ" b="1" dirty="0" smtClean="0"/>
              <a:t>Odpadky nekončí v koši…</a:t>
            </a:r>
            <a:endParaRPr lang="cs-CZ" b="1" dirty="0"/>
          </a:p>
        </p:txBody>
      </p:sp>
      <p:pic>
        <p:nvPicPr>
          <p:cNvPr id="6" name="Picture 2" descr="C:\Users\Honza\Desktop\energeticke_vyuziti_odpadu_1129.jpg"/>
          <p:cNvPicPr>
            <a:picLocks noChangeAspect="1" noChangeArrowheads="1"/>
          </p:cNvPicPr>
          <p:nvPr/>
        </p:nvPicPr>
        <p:blipFill>
          <a:blip r:embed="rId3" cstate="print"/>
          <a:srcRect/>
          <a:stretch>
            <a:fillRect/>
          </a:stretch>
        </p:blipFill>
        <p:spPr bwMode="auto">
          <a:xfrm>
            <a:off x="928662" y="571480"/>
            <a:ext cx="7358114" cy="569027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10" dur="1000" fill="hold"/>
                                        <p:tgtEl>
                                          <p:spTgt spid="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smtClean="0"/>
              <a:t>Odpadem tak lze částečně nahradit výrobu tepla nebo i elektřiny, které by se jinak musely vyrobit spalováním fosilních paliv</a:t>
            </a:r>
          </a:p>
          <a:p>
            <a:endParaRPr lang="cs-CZ" dirty="0" smtClean="0"/>
          </a:p>
          <a:p>
            <a:endParaRPr lang="cs-CZ" dirty="0" smtClean="0"/>
          </a:p>
          <a:p>
            <a:endParaRPr lang="cs-CZ" dirty="0" smtClean="0"/>
          </a:p>
          <a:p>
            <a:endParaRPr lang="cs-CZ" dirty="0" smtClean="0"/>
          </a:p>
          <a:p>
            <a:r>
              <a:rPr lang="cs-CZ" dirty="0" smtClean="0"/>
              <a:t>Ale při spalování se do ovzduší uvolňuje mnoho toxických látek</a:t>
            </a:r>
            <a:endParaRPr lang="cs-CZ" dirty="0"/>
          </a:p>
        </p:txBody>
      </p:sp>
      <p:sp>
        <p:nvSpPr>
          <p:cNvPr id="3" name="Nadpis 2"/>
          <p:cNvSpPr>
            <a:spLocks noGrp="1"/>
          </p:cNvSpPr>
          <p:nvPr>
            <p:ph type="title"/>
          </p:nvPr>
        </p:nvSpPr>
        <p:spPr/>
        <p:txBody>
          <a:bodyPr/>
          <a:lstStyle/>
          <a:p>
            <a:r>
              <a:rPr lang="cs-CZ" dirty="0" smtClean="0"/>
              <a:t>Energetické využití odpadu</a:t>
            </a:r>
            <a:endParaRPr lang="cs-CZ" dirty="0"/>
          </a:p>
        </p:txBody>
      </p:sp>
      <p:pic>
        <p:nvPicPr>
          <p:cNvPr id="2050" name="Picture 2" descr="C:\Users\Honza\AppData\Local\Microsoft\Windows\Temporary Internet Files\Content.IE5\GPN1CPA9\skull-and-bones-in-a-triangle-warning-sign-5764-medium[1].png"/>
          <p:cNvPicPr>
            <a:picLocks noChangeAspect="1" noChangeArrowheads="1"/>
          </p:cNvPicPr>
          <p:nvPr/>
        </p:nvPicPr>
        <p:blipFill>
          <a:blip r:embed="rId2" cstate="print"/>
          <a:srcRect/>
          <a:stretch>
            <a:fillRect/>
          </a:stretch>
        </p:blipFill>
        <p:spPr bwMode="auto">
          <a:xfrm>
            <a:off x="7072330" y="4987115"/>
            <a:ext cx="1500197" cy="1321761"/>
          </a:xfrm>
          <a:prstGeom prst="rect">
            <a:avLst/>
          </a:prstGeom>
          <a:noFill/>
        </p:spPr>
      </p:pic>
      <p:pic>
        <p:nvPicPr>
          <p:cNvPr id="2052" name="Picture 4" descr="http://media.novinky.cz/613/256132-top_foto1-n51sl.jpg?1416679202"/>
          <p:cNvPicPr>
            <a:picLocks noChangeAspect="1" noChangeArrowheads="1"/>
          </p:cNvPicPr>
          <p:nvPr/>
        </p:nvPicPr>
        <p:blipFill>
          <a:blip r:embed="rId3" cstate="print"/>
          <a:srcRect/>
          <a:stretch>
            <a:fillRect/>
          </a:stretch>
        </p:blipFill>
        <p:spPr bwMode="auto">
          <a:xfrm>
            <a:off x="428596" y="2857497"/>
            <a:ext cx="2282987" cy="1285884"/>
          </a:xfrm>
          <a:prstGeom prst="rect">
            <a:avLst/>
          </a:prstGeom>
          <a:noFill/>
        </p:spPr>
      </p:pic>
      <p:sp>
        <p:nvSpPr>
          <p:cNvPr id="8" name="Plus 7"/>
          <p:cNvSpPr/>
          <p:nvPr/>
        </p:nvSpPr>
        <p:spPr>
          <a:xfrm>
            <a:off x="2714612" y="3000372"/>
            <a:ext cx="1000132" cy="107157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pic>
        <p:nvPicPr>
          <p:cNvPr id="2054" name="Picture 6" descr="http://i.idnes.cz/11/121/cl6/STK3fb713_spalovna_borivoj_cerny.jpg"/>
          <p:cNvPicPr>
            <a:picLocks noChangeAspect="1" noChangeArrowheads="1"/>
          </p:cNvPicPr>
          <p:nvPr/>
        </p:nvPicPr>
        <p:blipFill>
          <a:blip r:embed="rId4" cstate="print"/>
          <a:srcRect/>
          <a:stretch>
            <a:fillRect/>
          </a:stretch>
        </p:blipFill>
        <p:spPr bwMode="auto">
          <a:xfrm>
            <a:off x="3714744" y="2857496"/>
            <a:ext cx="2350106" cy="1357322"/>
          </a:xfrm>
          <a:prstGeom prst="rect">
            <a:avLst/>
          </a:prstGeom>
          <a:noFill/>
        </p:spPr>
      </p:pic>
      <p:sp>
        <p:nvSpPr>
          <p:cNvPr id="10" name="Je rovno 9"/>
          <p:cNvSpPr/>
          <p:nvPr/>
        </p:nvSpPr>
        <p:spPr>
          <a:xfrm>
            <a:off x="6143636" y="2928934"/>
            <a:ext cx="1143008" cy="1285884"/>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schemeClr val="tx1"/>
              </a:solidFill>
            </a:endParaRPr>
          </a:p>
        </p:txBody>
      </p:sp>
      <p:pic>
        <p:nvPicPr>
          <p:cNvPr id="2056" name="Picture 8" descr="http://www.plynomer.cz/img/warning-electricity-md.png"/>
          <p:cNvPicPr>
            <a:picLocks noChangeAspect="1" noChangeArrowheads="1"/>
          </p:cNvPicPr>
          <p:nvPr/>
        </p:nvPicPr>
        <p:blipFill>
          <a:blip r:embed="rId5" cstate="print"/>
          <a:srcRect/>
          <a:stretch>
            <a:fillRect/>
          </a:stretch>
        </p:blipFill>
        <p:spPr bwMode="auto">
          <a:xfrm>
            <a:off x="7358082" y="3000372"/>
            <a:ext cx="1419247" cy="1295834"/>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1524000"/>
            <a:ext cx="8229600" cy="1404934"/>
          </a:xfrm>
        </p:spPr>
        <p:txBody>
          <a:bodyPr>
            <a:normAutofit/>
          </a:bodyPr>
          <a:lstStyle/>
          <a:p>
            <a:r>
              <a:rPr lang="cs-CZ" dirty="0" smtClean="0"/>
              <a:t>Bohužel, odpadků je příliš abychom se jich zbavili únosnými metodami a tak se nashromažďují na skládkách v obrovském množství</a:t>
            </a:r>
          </a:p>
          <a:p>
            <a:endParaRPr lang="cs-CZ" dirty="0" smtClean="0"/>
          </a:p>
          <a:p>
            <a:endParaRPr lang="cs-CZ" dirty="0" smtClean="0"/>
          </a:p>
          <a:p>
            <a:endParaRPr lang="cs-CZ" dirty="0" smtClean="0"/>
          </a:p>
          <a:p>
            <a:endParaRPr lang="cs-CZ" dirty="0" smtClean="0"/>
          </a:p>
          <a:p>
            <a:endParaRPr lang="cs-CZ" dirty="0" smtClean="0"/>
          </a:p>
          <a:p>
            <a:endParaRPr lang="cs-CZ" dirty="0" smtClean="0"/>
          </a:p>
        </p:txBody>
      </p:sp>
      <p:sp>
        <p:nvSpPr>
          <p:cNvPr id="3" name="Nadpis 2"/>
          <p:cNvSpPr>
            <a:spLocks noGrp="1"/>
          </p:cNvSpPr>
          <p:nvPr>
            <p:ph type="title"/>
          </p:nvPr>
        </p:nvSpPr>
        <p:spPr/>
        <p:txBody>
          <a:bodyPr/>
          <a:lstStyle/>
          <a:p>
            <a:r>
              <a:rPr lang="cs-CZ" dirty="0" smtClean="0"/>
              <a:t>Problémy s přebytkem odpadků</a:t>
            </a:r>
            <a:endParaRPr lang="cs-CZ" dirty="0"/>
          </a:p>
        </p:txBody>
      </p:sp>
      <p:pic>
        <p:nvPicPr>
          <p:cNvPr id="17412" name="Picture 4" descr="http://www.hybrid.cz/obrazky/hyundai/skladka.jpg"/>
          <p:cNvPicPr>
            <a:picLocks noChangeAspect="1" noChangeArrowheads="1"/>
          </p:cNvPicPr>
          <p:nvPr/>
        </p:nvPicPr>
        <p:blipFill>
          <a:blip r:embed="rId2" cstate="print"/>
          <a:srcRect/>
          <a:stretch>
            <a:fillRect/>
          </a:stretch>
        </p:blipFill>
        <p:spPr bwMode="auto">
          <a:xfrm>
            <a:off x="357158" y="3929066"/>
            <a:ext cx="3861512" cy="2571768"/>
          </a:xfrm>
          <a:prstGeom prst="rect">
            <a:avLst/>
          </a:prstGeom>
          <a:noFill/>
        </p:spPr>
      </p:pic>
      <p:pic>
        <p:nvPicPr>
          <p:cNvPr id="6" name="Picture 2" descr="http://aa.ecn.cz/img_upload/e6ffb6c50bc1424ab10ecf09e063cd63/albums/userpics/10004/30skladka.jpg"/>
          <p:cNvPicPr>
            <a:picLocks noChangeAspect="1" noChangeArrowheads="1"/>
          </p:cNvPicPr>
          <p:nvPr/>
        </p:nvPicPr>
        <p:blipFill>
          <a:blip r:embed="rId3" cstate="print"/>
          <a:srcRect/>
          <a:stretch>
            <a:fillRect/>
          </a:stretch>
        </p:blipFill>
        <p:spPr bwMode="auto">
          <a:xfrm>
            <a:off x="357158" y="2928934"/>
            <a:ext cx="3198875" cy="2143140"/>
          </a:xfrm>
          <a:prstGeom prst="rect">
            <a:avLst/>
          </a:prstGeom>
          <a:noFill/>
        </p:spPr>
      </p:pic>
      <p:sp>
        <p:nvSpPr>
          <p:cNvPr id="9" name="TextovéPole 8"/>
          <p:cNvSpPr txBox="1"/>
          <p:nvPr/>
        </p:nvSpPr>
        <p:spPr>
          <a:xfrm>
            <a:off x="3571868" y="3214686"/>
            <a:ext cx="5214974" cy="2215991"/>
          </a:xfrm>
          <a:prstGeom prst="rect">
            <a:avLst/>
          </a:prstGeom>
          <a:noFill/>
        </p:spPr>
        <p:txBody>
          <a:bodyPr wrap="square" rtlCol="0">
            <a:spAutoFit/>
          </a:bodyPr>
          <a:lstStyle/>
          <a:p>
            <a:r>
              <a:rPr lang="cs-CZ" sz="2400" dirty="0" smtClean="0"/>
              <a:t>Největší problém jsou skládky v rozvojových zemích, kde je kvůli velké koncentraci lidí mnoho odpadků, ale nejsou odklízeny, lidé často žijí přímo mezi odpadky</a:t>
            </a:r>
          </a:p>
          <a:p>
            <a:endParaRPr lang="cs-CZ" dirty="0"/>
          </a:p>
        </p:txBody>
      </p:sp>
      <p:pic>
        <p:nvPicPr>
          <p:cNvPr id="17418" name="Picture 10" descr="http://upload.wikimedia.org/wikipedia/commons/thumb/5/56/Jakarta_slumlife15.JPG/1024px-Jakarta_slumlife15.JPG"/>
          <p:cNvPicPr>
            <a:picLocks noChangeAspect="1" noChangeArrowheads="1"/>
          </p:cNvPicPr>
          <p:nvPr/>
        </p:nvPicPr>
        <p:blipFill>
          <a:blip r:embed="rId4" cstate="print"/>
          <a:srcRect/>
          <a:stretch>
            <a:fillRect/>
          </a:stretch>
        </p:blipFill>
        <p:spPr bwMode="auto">
          <a:xfrm>
            <a:off x="142844" y="214290"/>
            <a:ext cx="4714908" cy="3534882"/>
          </a:xfrm>
          <a:prstGeom prst="rect">
            <a:avLst/>
          </a:prstGeom>
          <a:noFill/>
        </p:spPr>
      </p:pic>
      <p:pic>
        <p:nvPicPr>
          <p:cNvPr id="13" name="Picture 6" descr="http://aa.ecn.cz/img_upload/e6ffb6c50bc1424ab10ecf09e063cd63/odpad_delhi.jpg"/>
          <p:cNvPicPr>
            <a:picLocks noChangeAspect="1" noChangeArrowheads="1"/>
          </p:cNvPicPr>
          <p:nvPr/>
        </p:nvPicPr>
        <p:blipFill>
          <a:blip r:embed="rId5" cstate="print"/>
          <a:srcRect/>
          <a:stretch>
            <a:fillRect/>
          </a:stretch>
        </p:blipFill>
        <p:spPr bwMode="auto">
          <a:xfrm>
            <a:off x="3214678" y="2786058"/>
            <a:ext cx="5786446" cy="385763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p:cTn id="7" dur="1000" fill="hold"/>
                                        <p:tgtEl>
                                          <p:spTgt spid="9">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9">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9">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35" presetClass="entr" presetSubtype="0" fill="hold" nodeType="clickEffect">
                                  <p:stCondLst>
                                    <p:cond delay="0"/>
                                  </p:stCondLst>
                                  <p:childTnLst>
                                    <p:set>
                                      <p:cBhvr>
                                        <p:cTn id="13" dur="1" fill="hold">
                                          <p:stCondLst>
                                            <p:cond delay="0"/>
                                          </p:stCondLst>
                                        </p:cTn>
                                        <p:tgtEl>
                                          <p:spTgt spid="17418"/>
                                        </p:tgtEl>
                                        <p:attrNameLst>
                                          <p:attrName>style.visibility</p:attrName>
                                        </p:attrNameLst>
                                      </p:cBhvr>
                                      <p:to>
                                        <p:strVal val="visible"/>
                                      </p:to>
                                    </p:set>
                                    <p:animEffect transition="in" filter="fade">
                                      <p:cBhvr>
                                        <p:cTn id="14" dur="2000"/>
                                        <p:tgtEl>
                                          <p:spTgt spid="17418"/>
                                        </p:tgtEl>
                                      </p:cBhvr>
                                    </p:animEffect>
                                    <p:anim calcmode="lin" valueType="num">
                                      <p:cBhvr>
                                        <p:cTn id="15" dur="2000" fill="hold"/>
                                        <p:tgtEl>
                                          <p:spTgt spid="17418"/>
                                        </p:tgtEl>
                                        <p:attrNameLst>
                                          <p:attrName>style.rotation</p:attrName>
                                        </p:attrNameLst>
                                      </p:cBhvr>
                                      <p:tavLst>
                                        <p:tav tm="0">
                                          <p:val>
                                            <p:fltVal val="720"/>
                                          </p:val>
                                        </p:tav>
                                        <p:tav tm="100000">
                                          <p:val>
                                            <p:fltVal val="0"/>
                                          </p:val>
                                        </p:tav>
                                      </p:tavLst>
                                    </p:anim>
                                    <p:anim calcmode="lin" valueType="num">
                                      <p:cBhvr>
                                        <p:cTn id="16" dur="2000" fill="hold"/>
                                        <p:tgtEl>
                                          <p:spTgt spid="17418"/>
                                        </p:tgtEl>
                                        <p:attrNameLst>
                                          <p:attrName>ppt_h</p:attrName>
                                        </p:attrNameLst>
                                      </p:cBhvr>
                                      <p:tavLst>
                                        <p:tav tm="0">
                                          <p:val>
                                            <p:fltVal val="0"/>
                                          </p:val>
                                        </p:tav>
                                        <p:tav tm="100000">
                                          <p:val>
                                            <p:strVal val="#ppt_h"/>
                                          </p:val>
                                        </p:tav>
                                      </p:tavLst>
                                    </p:anim>
                                    <p:anim calcmode="lin" valueType="num">
                                      <p:cBhvr>
                                        <p:cTn id="17" dur="2000" fill="hold"/>
                                        <p:tgtEl>
                                          <p:spTgt spid="17418"/>
                                        </p:tgtEl>
                                        <p:attrNameLst>
                                          <p:attrName>ppt_w</p:attrName>
                                        </p:attrNameLst>
                                      </p:cBhvr>
                                      <p:tavLst>
                                        <p:tav tm="0">
                                          <p:val>
                                            <p:fltVal val="0"/>
                                          </p:val>
                                        </p:tav>
                                        <p:tav tm="100000">
                                          <p:val>
                                            <p:strVal val="#ppt_w"/>
                                          </p:val>
                                        </p:tav>
                                      </p:tavLst>
                                    </p:anim>
                                  </p:childTnLst>
                                </p:cTn>
                              </p:par>
                            </p:childTnLst>
                          </p:cTn>
                        </p:par>
                      </p:childTnLst>
                    </p:cTn>
                  </p:par>
                  <p:par>
                    <p:cTn id="18" fill="hold">
                      <p:stCondLst>
                        <p:cond delay="indefinite"/>
                      </p:stCondLst>
                      <p:childTnLst>
                        <p:par>
                          <p:cTn id="19" fill="hold">
                            <p:stCondLst>
                              <p:cond delay="0"/>
                            </p:stCondLst>
                            <p:childTnLst>
                              <p:par>
                                <p:cTn id="20" presetID="34" presetClass="entr" presetSubtype="0"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 from="(-#ppt_w/2)" to="(#ppt_x)" calcmode="lin" valueType="num">
                                      <p:cBhvr>
                                        <p:cTn id="22" dur="600" fill="hold">
                                          <p:stCondLst>
                                            <p:cond delay="0"/>
                                          </p:stCondLst>
                                        </p:cTn>
                                        <p:tgtEl>
                                          <p:spTgt spid="13"/>
                                        </p:tgtEl>
                                        <p:attrNameLst>
                                          <p:attrName>ppt_x</p:attrName>
                                        </p:attrNameLst>
                                      </p:cBhvr>
                                    </p:anim>
                                    <p:anim from="0" to="-1.0" calcmode="lin" valueType="num">
                                      <p:cBhvr>
                                        <p:cTn id="23" dur="200" decel="50000" autoRev="1" fill="hold">
                                          <p:stCondLst>
                                            <p:cond delay="600"/>
                                          </p:stCondLst>
                                        </p:cTn>
                                        <p:tgtEl>
                                          <p:spTgt spid="13"/>
                                        </p:tgtEl>
                                        <p:attrNameLst>
                                          <p:attrName>xshear</p:attrName>
                                        </p:attrNameLst>
                                      </p:cBhvr>
                                    </p:anim>
                                    <p:animScale>
                                      <p:cBhvr>
                                        <p:cTn id="24" dur="200" decel="100000" autoRev="1" fill="hold">
                                          <p:stCondLst>
                                            <p:cond delay="600"/>
                                          </p:stCondLst>
                                        </p:cTn>
                                        <p:tgtEl>
                                          <p:spTgt spid="13"/>
                                        </p:tgtEl>
                                      </p:cBhvr>
                                      <p:from x="100000" y="100000"/>
                                      <p:to x="80000" y="100000"/>
                                    </p:animScale>
                                    <p:anim by="(#ppt_h/3+#ppt_w*0.1)" calcmode="lin" valueType="num">
                                      <p:cBhvr additive="sum">
                                        <p:cTn id="25" dur="200" decel="100000" autoRev="1" fill="hold">
                                          <p:stCondLst>
                                            <p:cond delay="600"/>
                                          </p:stCondLst>
                                        </p:cTn>
                                        <p:tgtEl>
                                          <p:spTgt spid="13"/>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285720" y="428604"/>
            <a:ext cx="8572560" cy="2143140"/>
          </a:xfrm>
        </p:spPr>
        <p:txBody>
          <a:bodyPr>
            <a:normAutofit lnSpcReduction="10000"/>
          </a:bodyPr>
          <a:lstStyle/>
          <a:p>
            <a:pPr>
              <a:buNone/>
            </a:pPr>
            <a:r>
              <a:rPr lang="cs-CZ" dirty="0" smtClean="0"/>
              <a:t>Ale skládky nejsou to nejhorší, kam se odpadky dostanou…</a:t>
            </a:r>
          </a:p>
          <a:p>
            <a:pPr>
              <a:buNone/>
            </a:pPr>
            <a:r>
              <a:rPr lang="cs-CZ" dirty="0" smtClean="0"/>
              <a:t>Lidé jsou příliš lehkomyslní a odhazují odpadky kam se jim zachce a znečišťují tím životní prostředí</a:t>
            </a:r>
          </a:p>
          <a:p>
            <a:pPr>
              <a:buNone/>
            </a:pPr>
            <a:r>
              <a:rPr lang="cs-CZ" dirty="0" smtClean="0"/>
              <a:t>Jak jistě znáte z vlastní zkušenosti, lidé pohazují odpadky třeba v lese, nebo hodně kolem silnic</a:t>
            </a:r>
          </a:p>
          <a:p>
            <a:pPr>
              <a:buNone/>
            </a:pPr>
            <a:endParaRPr lang="cs-CZ" dirty="0" smtClean="0"/>
          </a:p>
          <a:p>
            <a:pPr>
              <a:buNone/>
            </a:pPr>
            <a:endParaRPr lang="cs-CZ" dirty="0" smtClean="0"/>
          </a:p>
          <a:p>
            <a:pPr>
              <a:buNone/>
            </a:pPr>
            <a:endParaRPr lang="cs-CZ" dirty="0" smtClean="0"/>
          </a:p>
          <a:p>
            <a:pPr>
              <a:buNone/>
            </a:pPr>
            <a:endParaRPr lang="cs-CZ" dirty="0" smtClean="0"/>
          </a:p>
          <a:p>
            <a:pPr>
              <a:buNone/>
            </a:pPr>
            <a:endParaRPr lang="cs-CZ" dirty="0" smtClean="0"/>
          </a:p>
          <a:p>
            <a:pPr>
              <a:buNone/>
            </a:pPr>
            <a:endParaRPr lang="cs-CZ" dirty="0" smtClean="0"/>
          </a:p>
        </p:txBody>
      </p:sp>
      <p:pic>
        <p:nvPicPr>
          <p:cNvPr id="18434" name="Picture 2" descr="http://g.denik.cz/67/78/6292300-odpadky-neporadek-silnice-blanensko-2015_denik-600.jpg"/>
          <p:cNvPicPr>
            <a:picLocks noChangeAspect="1" noChangeArrowheads="1"/>
          </p:cNvPicPr>
          <p:nvPr/>
        </p:nvPicPr>
        <p:blipFill>
          <a:blip r:embed="rId2" cstate="print"/>
          <a:srcRect/>
          <a:stretch>
            <a:fillRect/>
          </a:stretch>
        </p:blipFill>
        <p:spPr bwMode="auto">
          <a:xfrm>
            <a:off x="500034" y="2857496"/>
            <a:ext cx="3857612" cy="2565313"/>
          </a:xfrm>
          <a:prstGeom prst="rect">
            <a:avLst/>
          </a:prstGeom>
          <a:noFill/>
        </p:spPr>
      </p:pic>
      <p:sp>
        <p:nvSpPr>
          <p:cNvPr id="8" name="TextovéPole 7"/>
          <p:cNvSpPr txBox="1"/>
          <p:nvPr/>
        </p:nvSpPr>
        <p:spPr>
          <a:xfrm>
            <a:off x="4500562" y="2500306"/>
            <a:ext cx="4214842" cy="769441"/>
          </a:xfrm>
          <a:prstGeom prst="rect">
            <a:avLst/>
          </a:prstGeom>
          <a:noFill/>
        </p:spPr>
        <p:txBody>
          <a:bodyPr wrap="square" rtlCol="0">
            <a:spAutoFit/>
          </a:bodyPr>
          <a:lstStyle/>
          <a:p>
            <a:r>
              <a:rPr lang="cs-CZ" sz="2200" dirty="0" smtClean="0"/>
              <a:t>Problém je, že odpadky se dlouho nerozpadnou, zde je příklad:</a:t>
            </a:r>
            <a:endParaRPr lang="cs-CZ" sz="2200" dirty="0"/>
          </a:p>
        </p:txBody>
      </p:sp>
      <p:graphicFrame>
        <p:nvGraphicFramePr>
          <p:cNvPr id="10" name="Tabulka 9"/>
          <p:cNvGraphicFramePr>
            <a:graphicFrameLocks noGrp="1"/>
          </p:cNvGraphicFramePr>
          <p:nvPr/>
        </p:nvGraphicFramePr>
        <p:xfrm>
          <a:off x="1285852" y="142852"/>
          <a:ext cx="6096000" cy="6343704"/>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r>
                        <a:rPr lang="cs-CZ" dirty="0" smtClean="0"/>
                        <a:t>Odpad</a:t>
                      </a:r>
                      <a:endParaRPr lang="cs-CZ"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baseline="0" dirty="0" smtClean="0"/>
                        <a:t>Doba rozkladu</a:t>
                      </a:r>
                      <a:endParaRPr lang="cs-CZ" dirty="0" smtClean="0"/>
                    </a:p>
                  </a:txBody>
                  <a:tcPr anchor="ctr"/>
                </a:tc>
                <a:tc>
                  <a:txBody>
                    <a:bodyPr/>
                    <a:lstStyle/>
                    <a:p>
                      <a:r>
                        <a:rPr lang="cs-CZ" dirty="0" smtClean="0"/>
                        <a:t>Odpad</a:t>
                      </a:r>
                      <a:endParaRPr lang="cs-CZ" dirty="0"/>
                    </a:p>
                  </a:txBody>
                  <a:tcPr/>
                </a:tc>
                <a:tc>
                  <a:txBody>
                    <a:bodyPr/>
                    <a:lstStyle/>
                    <a:p>
                      <a:r>
                        <a:rPr lang="cs-CZ" dirty="0" smtClean="0"/>
                        <a:t>Doba rozkladu</a:t>
                      </a:r>
                      <a:endParaRPr lang="cs-CZ" dirty="0"/>
                    </a:p>
                  </a:txBody>
                  <a:tcPr/>
                </a:tc>
              </a:tr>
              <a:tr h="370840">
                <a:tc>
                  <a:txBody>
                    <a:bodyPr/>
                    <a:lstStyle/>
                    <a:p>
                      <a:r>
                        <a:rPr lang="cs-CZ" dirty="0" smtClean="0"/>
                        <a:t>papír</a:t>
                      </a:r>
                      <a:endParaRPr lang="cs-CZ" dirty="0"/>
                    </a:p>
                  </a:txBody>
                  <a:tcPr anchor="ctr"/>
                </a:tc>
                <a:tc>
                  <a:txBody>
                    <a:bodyPr/>
                    <a:lstStyle/>
                    <a:p>
                      <a:r>
                        <a:rPr lang="cs-CZ" dirty="0"/>
                        <a:t>4 měsíce</a:t>
                      </a:r>
                    </a:p>
                  </a:txBody>
                  <a:tcPr anchor="ctr"/>
                </a:tc>
                <a:tc>
                  <a:txBody>
                    <a:bodyPr/>
                    <a:lstStyle/>
                    <a:p>
                      <a:r>
                        <a:rPr lang="cs-CZ" dirty="0"/>
                        <a:t>žvýkačka</a:t>
                      </a:r>
                    </a:p>
                  </a:txBody>
                  <a:tcPr anchor="ctr"/>
                </a:tc>
                <a:tc>
                  <a:txBody>
                    <a:bodyPr/>
                    <a:lstStyle/>
                    <a:p>
                      <a:r>
                        <a:rPr lang="cs-CZ"/>
                        <a:t>50 let</a:t>
                      </a:r>
                    </a:p>
                  </a:txBody>
                  <a:tcPr anchor="ctr"/>
                </a:tc>
              </a:tr>
              <a:tr h="370840">
                <a:tc>
                  <a:txBody>
                    <a:bodyPr/>
                    <a:lstStyle/>
                    <a:p>
                      <a:r>
                        <a:rPr lang="cs-CZ"/>
                        <a:t>šlupka od banánu</a:t>
                      </a:r>
                    </a:p>
                  </a:txBody>
                  <a:tcPr anchor="ctr"/>
                </a:tc>
                <a:tc>
                  <a:txBody>
                    <a:bodyPr/>
                    <a:lstStyle/>
                    <a:p>
                      <a:r>
                        <a:rPr lang="cs-CZ"/>
                        <a:t>5 měsíců</a:t>
                      </a:r>
                    </a:p>
                  </a:txBody>
                  <a:tcPr anchor="ctr"/>
                </a:tc>
                <a:tc>
                  <a:txBody>
                    <a:bodyPr/>
                    <a:lstStyle/>
                    <a:p>
                      <a:r>
                        <a:rPr lang="cs-CZ" dirty="0"/>
                        <a:t>plastový kelímek</a:t>
                      </a:r>
                    </a:p>
                  </a:txBody>
                  <a:tcPr anchor="ctr"/>
                </a:tc>
                <a:tc>
                  <a:txBody>
                    <a:bodyPr/>
                    <a:lstStyle/>
                    <a:p>
                      <a:r>
                        <a:rPr lang="cs-CZ" dirty="0"/>
                        <a:t>70 let</a:t>
                      </a:r>
                    </a:p>
                  </a:txBody>
                  <a:tcPr anchor="ctr"/>
                </a:tc>
              </a:tr>
              <a:tr h="370840">
                <a:tc>
                  <a:txBody>
                    <a:bodyPr/>
                    <a:lstStyle/>
                    <a:p>
                      <a:r>
                        <a:rPr lang="cs-CZ"/>
                        <a:t>šlupka od pomeranče</a:t>
                      </a:r>
                    </a:p>
                  </a:txBody>
                  <a:tcPr anchor="ctr"/>
                </a:tc>
                <a:tc>
                  <a:txBody>
                    <a:bodyPr/>
                    <a:lstStyle/>
                    <a:p>
                      <a:r>
                        <a:rPr lang="cs-CZ"/>
                        <a:t>1 rok</a:t>
                      </a:r>
                    </a:p>
                  </a:txBody>
                  <a:tcPr anchor="ctr"/>
                </a:tc>
                <a:tc>
                  <a:txBody>
                    <a:bodyPr/>
                    <a:lstStyle/>
                    <a:p>
                      <a:r>
                        <a:rPr lang="cs-CZ" dirty="0"/>
                        <a:t>PET láhev, </a:t>
                      </a:r>
                    </a:p>
                  </a:txBody>
                  <a:tcPr anchor="ctr"/>
                </a:tc>
                <a:tc>
                  <a:txBody>
                    <a:bodyPr/>
                    <a:lstStyle/>
                    <a:p>
                      <a:r>
                        <a:rPr lang="cs-CZ" dirty="0"/>
                        <a:t>100 let</a:t>
                      </a:r>
                    </a:p>
                  </a:txBody>
                  <a:tcPr anchor="ctr"/>
                </a:tc>
              </a:tr>
              <a:tr h="370840">
                <a:tc>
                  <a:txBody>
                    <a:bodyPr/>
                    <a:lstStyle/>
                    <a:p>
                      <a:r>
                        <a:rPr lang="cs-CZ"/>
                        <a:t>vlněná ponožka</a:t>
                      </a:r>
                    </a:p>
                  </a:txBody>
                  <a:tcPr anchor="ctr"/>
                </a:tc>
                <a:tc>
                  <a:txBody>
                    <a:bodyPr/>
                    <a:lstStyle/>
                    <a:p>
                      <a:r>
                        <a:rPr lang="cs-CZ"/>
                        <a:t>1,5 roku</a:t>
                      </a:r>
                    </a:p>
                  </a:txBody>
                  <a:tcPr anchor="ctr"/>
                </a:tc>
                <a:tc>
                  <a:txBody>
                    <a:bodyPr/>
                    <a:lstStyle/>
                    <a:p>
                      <a:r>
                        <a:rPr lang="pt-BR" dirty="0" smtClean="0"/>
                        <a:t>alobal</a:t>
                      </a:r>
                      <a:endParaRPr lang="pt-BR" dirty="0"/>
                    </a:p>
                  </a:txBody>
                  <a:tcPr anchor="ctr"/>
                </a:tc>
                <a:tc>
                  <a:txBody>
                    <a:bodyPr/>
                    <a:lstStyle/>
                    <a:p>
                      <a:r>
                        <a:rPr lang="cs-CZ" dirty="0"/>
                        <a:t>100 let</a:t>
                      </a:r>
                    </a:p>
                  </a:txBody>
                  <a:tcPr anchor="ctr"/>
                </a:tc>
              </a:tr>
              <a:tr h="370840">
                <a:tc>
                  <a:txBody>
                    <a:bodyPr/>
                    <a:lstStyle/>
                    <a:p>
                      <a:r>
                        <a:rPr lang="cs-CZ" dirty="0"/>
                        <a:t>krabice </a:t>
                      </a:r>
                      <a:r>
                        <a:rPr lang="cs-CZ" dirty="0" smtClean="0"/>
                        <a:t>od mléka</a:t>
                      </a:r>
                      <a:endParaRPr lang="cs-CZ" dirty="0"/>
                    </a:p>
                  </a:txBody>
                  <a:tcPr anchor="ctr"/>
                </a:tc>
                <a:tc>
                  <a:txBody>
                    <a:bodyPr/>
                    <a:lstStyle/>
                    <a:p>
                      <a:r>
                        <a:rPr lang="cs-CZ"/>
                        <a:t>7 let</a:t>
                      </a:r>
                    </a:p>
                  </a:txBody>
                  <a:tcPr anchor="ctr"/>
                </a:tc>
                <a:tc>
                  <a:txBody>
                    <a:bodyPr/>
                    <a:lstStyle/>
                    <a:p>
                      <a:r>
                        <a:rPr lang="cs-CZ"/>
                        <a:t>jednorázové pleny</a:t>
                      </a:r>
                    </a:p>
                  </a:txBody>
                  <a:tcPr anchor="ctr"/>
                </a:tc>
                <a:tc>
                  <a:txBody>
                    <a:bodyPr/>
                    <a:lstStyle/>
                    <a:p>
                      <a:r>
                        <a:rPr lang="cs-CZ" dirty="0"/>
                        <a:t>250 let</a:t>
                      </a:r>
                    </a:p>
                  </a:txBody>
                  <a:tcPr anchor="ctr"/>
                </a:tc>
              </a:tr>
              <a:tr h="370840">
                <a:tc>
                  <a:txBody>
                    <a:bodyPr/>
                    <a:lstStyle/>
                    <a:p>
                      <a:r>
                        <a:rPr lang="cs-CZ"/>
                        <a:t>nedopalek cigarety s filtrem</a:t>
                      </a:r>
                    </a:p>
                  </a:txBody>
                  <a:tcPr anchor="ctr"/>
                </a:tc>
                <a:tc>
                  <a:txBody>
                    <a:bodyPr/>
                    <a:lstStyle/>
                    <a:p>
                      <a:r>
                        <a:rPr lang="cs-CZ"/>
                        <a:t>15 let</a:t>
                      </a:r>
                    </a:p>
                  </a:txBody>
                  <a:tcPr anchor="ctr"/>
                </a:tc>
                <a:tc>
                  <a:txBody>
                    <a:bodyPr/>
                    <a:lstStyle/>
                    <a:p>
                      <a:r>
                        <a:rPr lang="cs-CZ"/>
                        <a:t>sklo</a:t>
                      </a:r>
                    </a:p>
                  </a:txBody>
                  <a:tcPr anchor="ctr"/>
                </a:tc>
                <a:tc>
                  <a:txBody>
                    <a:bodyPr/>
                    <a:lstStyle/>
                    <a:p>
                      <a:r>
                        <a:rPr lang="cs-CZ" dirty="0"/>
                        <a:t>tisíce let (ale možná nikdy)</a:t>
                      </a:r>
                    </a:p>
                  </a:txBody>
                  <a:tcPr anchor="ctr"/>
                </a:tc>
              </a:tr>
              <a:tr h="370840">
                <a:tc>
                  <a:txBody>
                    <a:bodyPr/>
                    <a:lstStyle/>
                    <a:p>
                      <a:r>
                        <a:rPr lang="cs-CZ" dirty="0"/>
                        <a:t>plechovka</a:t>
                      </a:r>
                    </a:p>
                  </a:txBody>
                  <a:tcPr anchor="ctr"/>
                </a:tc>
                <a:tc>
                  <a:txBody>
                    <a:bodyPr/>
                    <a:lstStyle/>
                    <a:p>
                      <a:r>
                        <a:rPr lang="cs-CZ"/>
                        <a:t>15 let</a:t>
                      </a:r>
                    </a:p>
                  </a:txBody>
                  <a:tcPr anchor="ctr"/>
                </a:tc>
                <a:tc>
                  <a:txBody>
                    <a:bodyPr/>
                    <a:lstStyle/>
                    <a:p>
                      <a:r>
                        <a:rPr lang="cs-CZ"/>
                        <a:t>polystyren</a:t>
                      </a:r>
                    </a:p>
                  </a:txBody>
                  <a:tcPr anchor="ctr"/>
                </a:tc>
                <a:tc>
                  <a:txBody>
                    <a:bodyPr/>
                    <a:lstStyle/>
                    <a:p>
                      <a:r>
                        <a:rPr lang="cs-CZ"/>
                        <a:t>desetitisíce let (ale možná nikdy)</a:t>
                      </a:r>
                    </a:p>
                  </a:txBody>
                  <a:tcPr anchor="ctr"/>
                </a:tc>
              </a:tr>
              <a:tr h="669344">
                <a:tc>
                  <a:txBody>
                    <a:bodyPr/>
                    <a:lstStyle/>
                    <a:p>
                      <a:r>
                        <a:rPr lang="cs-CZ" dirty="0"/>
                        <a:t>igelitový sáček či taška</a:t>
                      </a:r>
                    </a:p>
                  </a:txBody>
                  <a:tcPr anchor="ctr"/>
                </a:tc>
                <a:tc>
                  <a:txBody>
                    <a:bodyPr/>
                    <a:lstStyle/>
                    <a:p>
                      <a:r>
                        <a:rPr lang="cs-CZ" dirty="0"/>
                        <a:t>25 </a:t>
                      </a:r>
                      <a:r>
                        <a:rPr lang="cs-CZ" dirty="0" smtClean="0"/>
                        <a:t>let</a:t>
                      </a:r>
                      <a:endParaRPr lang="cs-CZ" dirty="0"/>
                    </a:p>
                  </a:txBody>
                  <a:tcPr anchor="ctr"/>
                </a:tc>
                <a:tc>
                  <a:txBody>
                    <a:bodyPr/>
                    <a:lstStyle/>
                    <a:p>
                      <a:r>
                        <a:rPr lang="cs-CZ"/>
                        <a:t>struny do sekačky</a:t>
                      </a:r>
                    </a:p>
                  </a:txBody>
                  <a:tcPr anchor="ctr"/>
                </a:tc>
                <a:tc>
                  <a:txBody>
                    <a:bodyPr/>
                    <a:lstStyle/>
                    <a:p>
                      <a:r>
                        <a:rPr lang="cs-CZ" dirty="0"/>
                        <a:t>pravděpodobně </a:t>
                      </a:r>
                      <a:r>
                        <a:rPr lang="cs-CZ" dirty="0" smtClean="0"/>
                        <a:t>nikdy</a:t>
                      </a:r>
                      <a:endParaRPr lang="cs-CZ" dirty="0"/>
                    </a:p>
                  </a:txBody>
                  <a:tcPr anchor="ct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p:cTn id="7" dur="500" fill="hold"/>
                                        <p:tgtEl>
                                          <p:spTgt spid="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
                                            <p:txEl>
                                              <p:pRg st="0" end="0"/>
                                            </p:txEl>
                                          </p:spTgt>
                                        </p:tgtEl>
                                      </p:cBhvr>
                                    </p:animEffect>
                                  </p:childTnLst>
                                </p:cTn>
                              </p:par>
                            </p:childTnLst>
                          </p:cTn>
                        </p:par>
                        <p:par>
                          <p:cTn id="12" fill="hold">
                            <p:stCondLst>
                              <p:cond delay="3050"/>
                            </p:stCondLst>
                            <p:childTnLst>
                              <p:par>
                                <p:cTn id="13" presetID="31" presetClass="entr" presetSubtype="0" fill="hold" nodeType="afterEffect">
                                  <p:stCondLst>
                                    <p:cond delay="0"/>
                                  </p:stCondLst>
                                  <p:iterate type="lt">
                                    <p:tmPct val="5000"/>
                                  </p:iterate>
                                  <p:childTnLst>
                                    <p:set>
                                      <p:cBhvr>
                                        <p:cTn id="14" dur="1" fill="hold">
                                          <p:stCondLst>
                                            <p:cond delay="0"/>
                                          </p:stCondLst>
                                        </p:cTn>
                                        <p:tgtEl>
                                          <p:spTgt spid="10"/>
                                        </p:tgtEl>
                                        <p:attrNameLst>
                                          <p:attrName>style.visibility</p:attrName>
                                        </p:attrNameLst>
                                      </p:cBhvr>
                                      <p:to>
                                        <p:strVal val="visible"/>
                                      </p:to>
                                    </p:set>
                                    <p:anim calcmode="lin" valueType="num">
                                      <p:cBhvr>
                                        <p:cTn id="15" dur="1000" fill="hold"/>
                                        <p:tgtEl>
                                          <p:spTgt spid="10"/>
                                        </p:tgtEl>
                                        <p:attrNameLst>
                                          <p:attrName>ppt_w</p:attrName>
                                        </p:attrNameLst>
                                      </p:cBhvr>
                                      <p:tavLst>
                                        <p:tav tm="0">
                                          <p:val>
                                            <p:fltVal val="0"/>
                                          </p:val>
                                        </p:tav>
                                        <p:tav tm="100000">
                                          <p:val>
                                            <p:strVal val="#ppt_w"/>
                                          </p:val>
                                        </p:tav>
                                      </p:tavLst>
                                    </p:anim>
                                    <p:anim calcmode="lin" valueType="num">
                                      <p:cBhvr>
                                        <p:cTn id="16" dur="1000" fill="hold"/>
                                        <p:tgtEl>
                                          <p:spTgt spid="10"/>
                                        </p:tgtEl>
                                        <p:attrNameLst>
                                          <p:attrName>ppt_h</p:attrName>
                                        </p:attrNameLst>
                                      </p:cBhvr>
                                      <p:tavLst>
                                        <p:tav tm="0">
                                          <p:val>
                                            <p:fltVal val="0"/>
                                          </p:val>
                                        </p:tav>
                                        <p:tav tm="100000">
                                          <p:val>
                                            <p:strVal val="#ppt_h"/>
                                          </p:val>
                                        </p:tav>
                                      </p:tavLst>
                                    </p:anim>
                                    <p:anim calcmode="lin" valueType="num">
                                      <p:cBhvr>
                                        <p:cTn id="17" dur="1000" fill="hold"/>
                                        <p:tgtEl>
                                          <p:spTgt spid="10"/>
                                        </p:tgtEl>
                                        <p:attrNameLst>
                                          <p:attrName>style.rotation</p:attrName>
                                        </p:attrNameLst>
                                      </p:cBhvr>
                                      <p:tavLst>
                                        <p:tav tm="0">
                                          <p:val>
                                            <p:fltVal val="90"/>
                                          </p:val>
                                        </p:tav>
                                        <p:tav tm="100000">
                                          <p:val>
                                            <p:fltVal val="0"/>
                                          </p:val>
                                        </p:tav>
                                      </p:tavLst>
                                    </p:anim>
                                    <p:animEffect transition="in" filter="fade">
                                      <p:cBhvr>
                                        <p:cTn id="18"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285720" y="1285860"/>
            <a:ext cx="6072230" cy="5429288"/>
          </a:xfrm>
        </p:spPr>
        <p:txBody>
          <a:bodyPr>
            <a:noAutofit/>
          </a:bodyPr>
          <a:lstStyle/>
          <a:p>
            <a:r>
              <a:rPr lang="cs-CZ" sz="2400" dirty="0" smtClean="0"/>
              <a:t>Asi nejhorší možnost, co se děje s odpadky je jejich shromažďování v oceánu, lidé totiž do moře vyhodí </a:t>
            </a:r>
            <a:r>
              <a:rPr lang="cs-CZ" sz="2400" dirty="0" err="1" smtClean="0"/>
              <a:t>tísíce</a:t>
            </a:r>
            <a:r>
              <a:rPr lang="cs-CZ" sz="2400" dirty="0" smtClean="0"/>
              <a:t> tun odpadu ročně, zejména plastů</a:t>
            </a:r>
          </a:p>
          <a:p>
            <a:r>
              <a:rPr lang="cs-CZ" sz="2400" dirty="0" smtClean="0"/>
              <a:t>Odpad se hromadí v místě, kde se setkávají mořské proudy, které se stáčejí pod vlivem rotace Země a vytvářejí obrovský vír nazývaný </a:t>
            </a:r>
            <a:r>
              <a:rPr lang="cs-CZ" sz="2400" dirty="0" err="1" smtClean="0"/>
              <a:t>gyrus</a:t>
            </a:r>
            <a:r>
              <a:rPr lang="cs-CZ" sz="2400" dirty="0" smtClean="0"/>
              <a:t> (lat. kruh). </a:t>
            </a:r>
          </a:p>
          <a:p>
            <a:r>
              <a:rPr lang="cs-CZ" sz="2400" dirty="0" smtClean="0"/>
              <a:t>V největším z pěti velkých </a:t>
            </a:r>
            <a:r>
              <a:rPr lang="cs-CZ" sz="2400" dirty="0" err="1" smtClean="0"/>
              <a:t>gyrů</a:t>
            </a:r>
            <a:r>
              <a:rPr lang="cs-CZ" sz="2400" dirty="0" smtClean="0"/>
              <a:t> vzniklo něco, co vypadá jako kontinent z plastů, akorát se po něm nedá chodit, jeho rozlohu dělá neskutečných 3,4 milionů čtverečních, to je více než čtyřnásobné </a:t>
            </a:r>
            <a:r>
              <a:rPr lang="cs-CZ" sz="2400" dirty="0" err="1" smtClean="0"/>
              <a:t>německo</a:t>
            </a:r>
            <a:r>
              <a:rPr lang="cs-CZ" sz="2400" dirty="0" smtClean="0"/>
              <a:t>!</a:t>
            </a:r>
            <a:endParaRPr lang="cs-CZ" sz="2400" dirty="0"/>
          </a:p>
        </p:txBody>
      </p:sp>
      <p:sp>
        <p:nvSpPr>
          <p:cNvPr id="3" name="Nadpis 2"/>
          <p:cNvSpPr>
            <a:spLocks noGrp="1"/>
          </p:cNvSpPr>
          <p:nvPr>
            <p:ph type="title"/>
          </p:nvPr>
        </p:nvSpPr>
        <p:spPr/>
        <p:txBody>
          <a:bodyPr/>
          <a:lstStyle/>
          <a:p>
            <a:r>
              <a:rPr lang="cs-CZ" dirty="0" smtClean="0"/>
              <a:t> Sedmý kontinent je z odpadků</a:t>
            </a:r>
            <a:endParaRPr lang="cs-CZ" dirty="0"/>
          </a:p>
        </p:txBody>
      </p:sp>
      <p:pic>
        <p:nvPicPr>
          <p:cNvPr id="19458" name="Picture 2" descr="http://img.cas.sk/img/4/galleryBig/1920558_ostrov-maldivy-smetisko-odpadky-thilafushi.jpg?time=1387363198&amp;hash=f633c083904de7d046b0ae275fa9df63"/>
          <p:cNvPicPr>
            <a:picLocks noChangeAspect="1" noChangeArrowheads="1"/>
          </p:cNvPicPr>
          <p:nvPr/>
        </p:nvPicPr>
        <p:blipFill>
          <a:blip r:embed="rId2" cstate="print"/>
          <a:srcRect/>
          <a:stretch>
            <a:fillRect/>
          </a:stretch>
        </p:blipFill>
        <p:spPr bwMode="auto">
          <a:xfrm>
            <a:off x="6289620" y="1285860"/>
            <a:ext cx="2854380" cy="2143140"/>
          </a:xfrm>
          <a:prstGeom prst="rect">
            <a:avLst/>
          </a:prstGeom>
          <a:noFill/>
        </p:spPr>
      </p:pic>
      <p:pic>
        <p:nvPicPr>
          <p:cNvPr id="19460" name="Picture 4" descr="http://g.denik.cz/104/b6/ar_17711_0_ng-list-article-l.jpg"/>
          <p:cNvPicPr>
            <a:picLocks noChangeAspect="1" noChangeArrowheads="1"/>
          </p:cNvPicPr>
          <p:nvPr/>
        </p:nvPicPr>
        <p:blipFill>
          <a:blip r:embed="rId3" cstate="print"/>
          <a:srcRect/>
          <a:stretch>
            <a:fillRect/>
          </a:stretch>
        </p:blipFill>
        <p:spPr bwMode="auto">
          <a:xfrm>
            <a:off x="1142976" y="1643050"/>
            <a:ext cx="6855532" cy="385765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19460"/>
                                        </p:tgtEl>
                                        <p:attrNameLst>
                                          <p:attrName>style.visibility</p:attrName>
                                        </p:attrNameLst>
                                      </p:cBhvr>
                                      <p:to>
                                        <p:strVal val="visible"/>
                                      </p:to>
                                    </p:set>
                                    <p:animEffect transition="in" filter="fade">
                                      <p:cBhvr>
                                        <p:cTn id="7" dur="800" decel="100000"/>
                                        <p:tgtEl>
                                          <p:spTgt spid="19460"/>
                                        </p:tgtEl>
                                      </p:cBhvr>
                                    </p:animEffect>
                                    <p:anim calcmode="lin" valueType="num">
                                      <p:cBhvr>
                                        <p:cTn id="8" dur="800" decel="100000" fill="hold"/>
                                        <p:tgtEl>
                                          <p:spTgt spid="19460"/>
                                        </p:tgtEl>
                                        <p:attrNameLst>
                                          <p:attrName>style.rotation</p:attrName>
                                        </p:attrNameLst>
                                      </p:cBhvr>
                                      <p:tavLst>
                                        <p:tav tm="0">
                                          <p:val>
                                            <p:fltVal val="-90"/>
                                          </p:val>
                                        </p:tav>
                                        <p:tav tm="100000">
                                          <p:val>
                                            <p:fltVal val="0"/>
                                          </p:val>
                                        </p:tav>
                                      </p:tavLst>
                                    </p:anim>
                                    <p:anim calcmode="lin" valueType="num">
                                      <p:cBhvr>
                                        <p:cTn id="9" dur="800" decel="100000" fill="hold"/>
                                        <p:tgtEl>
                                          <p:spTgt spid="19460"/>
                                        </p:tgtEl>
                                        <p:attrNameLst>
                                          <p:attrName>ppt_x</p:attrName>
                                        </p:attrNameLst>
                                      </p:cBhvr>
                                      <p:tavLst>
                                        <p:tav tm="0">
                                          <p:val>
                                            <p:strVal val="#ppt_x+0.4"/>
                                          </p:val>
                                        </p:tav>
                                        <p:tav tm="100000">
                                          <p:val>
                                            <p:strVal val="#ppt_x-0.05"/>
                                          </p:val>
                                        </p:tav>
                                      </p:tavLst>
                                    </p:anim>
                                    <p:anim calcmode="lin" valueType="num">
                                      <p:cBhvr>
                                        <p:cTn id="10" dur="800" decel="100000" fill="hold"/>
                                        <p:tgtEl>
                                          <p:spTgt spid="19460"/>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9460"/>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9460"/>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r>
              <a:rPr lang="cs-CZ" dirty="0" smtClean="0"/>
              <a:t>Největším problémem tohoto „kontinentu“ i jakéhokoli pohazování odpadků je hrozba pro zvířata, například mohou považovat odpadky za potravu, nebo se mohou zachytit v odpadcích…</a:t>
            </a:r>
            <a:endParaRPr lang="cs-CZ" dirty="0"/>
          </a:p>
        </p:txBody>
      </p:sp>
      <p:sp>
        <p:nvSpPr>
          <p:cNvPr id="3" name="Nadpis 2"/>
          <p:cNvSpPr>
            <a:spLocks noGrp="1"/>
          </p:cNvSpPr>
          <p:nvPr>
            <p:ph type="title"/>
          </p:nvPr>
        </p:nvSpPr>
        <p:spPr/>
        <p:txBody>
          <a:bodyPr/>
          <a:lstStyle/>
          <a:p>
            <a:r>
              <a:rPr lang="cs-CZ" dirty="0" smtClean="0"/>
              <a:t>Důsledky pro zvířata</a:t>
            </a:r>
            <a:endParaRPr lang="cs-CZ" dirty="0"/>
          </a:p>
        </p:txBody>
      </p:sp>
      <p:pic>
        <p:nvPicPr>
          <p:cNvPr id="20482" name="Picture 2" descr="http://g.denik.cz/s/ng/2012/04/chrisjordan.jpg"/>
          <p:cNvPicPr>
            <a:picLocks noChangeAspect="1" noChangeArrowheads="1"/>
          </p:cNvPicPr>
          <p:nvPr/>
        </p:nvPicPr>
        <p:blipFill>
          <a:blip r:embed="rId2" cstate="print"/>
          <a:srcRect/>
          <a:stretch>
            <a:fillRect/>
          </a:stretch>
        </p:blipFill>
        <p:spPr bwMode="auto">
          <a:xfrm>
            <a:off x="142844" y="0"/>
            <a:ext cx="4557704" cy="3422039"/>
          </a:xfrm>
          <a:prstGeom prst="rect">
            <a:avLst/>
          </a:prstGeom>
          <a:noFill/>
        </p:spPr>
      </p:pic>
      <p:pic>
        <p:nvPicPr>
          <p:cNvPr id="20488" name="Picture 8" descr="http://i.idnes.cz/11/053/cl5/HIG3b4064_CF000313_18x24.jpg"/>
          <p:cNvPicPr>
            <a:picLocks noChangeAspect="1" noChangeArrowheads="1"/>
          </p:cNvPicPr>
          <p:nvPr/>
        </p:nvPicPr>
        <p:blipFill>
          <a:blip r:embed="rId3" cstate="print"/>
          <a:srcRect/>
          <a:stretch>
            <a:fillRect/>
          </a:stretch>
        </p:blipFill>
        <p:spPr bwMode="auto">
          <a:xfrm>
            <a:off x="5413935" y="0"/>
            <a:ext cx="3730064" cy="2857496"/>
          </a:xfrm>
          <a:prstGeom prst="rect">
            <a:avLst/>
          </a:prstGeom>
          <a:noFill/>
        </p:spPr>
      </p:pic>
      <p:pic>
        <p:nvPicPr>
          <p:cNvPr id="9" name="Picture 4" descr="http://www.filmschoolrejects.com/images/happy-feet-11.jpg"/>
          <p:cNvPicPr>
            <a:picLocks noChangeAspect="1" noChangeArrowheads="1"/>
          </p:cNvPicPr>
          <p:nvPr/>
        </p:nvPicPr>
        <p:blipFill>
          <a:blip r:embed="rId4" cstate="print"/>
          <a:srcRect/>
          <a:stretch>
            <a:fillRect/>
          </a:stretch>
        </p:blipFill>
        <p:spPr bwMode="auto">
          <a:xfrm>
            <a:off x="214282" y="2714620"/>
            <a:ext cx="7727211" cy="3929090"/>
          </a:xfrm>
          <a:prstGeom prst="rect">
            <a:avLst/>
          </a:prstGeom>
          <a:noFill/>
        </p:spPr>
      </p:pic>
      <p:pic>
        <p:nvPicPr>
          <p:cNvPr id="10" name="Picture 6" descr="http://static.tumblr.com/q0orkbg/6BLn753ms/happyfeet100489100934.jpg"/>
          <p:cNvPicPr>
            <a:picLocks noChangeAspect="1" noChangeArrowheads="1"/>
          </p:cNvPicPr>
          <p:nvPr/>
        </p:nvPicPr>
        <p:blipFill>
          <a:blip r:embed="rId5" cstate="print"/>
          <a:srcRect/>
          <a:stretch>
            <a:fillRect/>
          </a:stretch>
        </p:blipFill>
        <p:spPr bwMode="auto">
          <a:xfrm>
            <a:off x="4214778" y="2791392"/>
            <a:ext cx="4929222" cy="406660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p:cTn id="7" dur="500" fill="hold"/>
                                        <p:tgtEl>
                                          <p:spTgt spid="2048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048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048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0482"/>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20488"/>
                                        </p:tgtEl>
                                        <p:attrNameLst>
                                          <p:attrName>style.visibility</p:attrName>
                                        </p:attrNameLst>
                                      </p:cBhvr>
                                      <p:to>
                                        <p:strVal val="visible"/>
                                      </p:to>
                                    </p:set>
                                    <p:animEffect transition="in" filter="wipe(down)">
                                      <p:cBhvr>
                                        <p:cTn id="15" dur="580">
                                          <p:stCondLst>
                                            <p:cond delay="0"/>
                                          </p:stCondLst>
                                        </p:cTn>
                                        <p:tgtEl>
                                          <p:spTgt spid="20488"/>
                                        </p:tgtEl>
                                      </p:cBhvr>
                                    </p:animEffect>
                                    <p:anim calcmode="lin" valueType="num">
                                      <p:cBhvr>
                                        <p:cTn id="16" dur="1822" tmFilter="0,0; 0.14,0.36; 0.43,0.73; 0.71,0.91; 1.0,1.0">
                                          <p:stCondLst>
                                            <p:cond delay="0"/>
                                          </p:stCondLst>
                                        </p:cTn>
                                        <p:tgtEl>
                                          <p:spTgt spid="20488"/>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20488"/>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20488"/>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20488"/>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20488"/>
                                        </p:tgtEl>
                                        <p:attrNameLst>
                                          <p:attrName>ppt_y</p:attrName>
                                        </p:attrNameLst>
                                      </p:cBhvr>
                                      <p:tavLst>
                                        <p:tav tm="0" fmla="#ppt_y-sin(pi*$)/81">
                                          <p:val>
                                            <p:fltVal val="0"/>
                                          </p:val>
                                        </p:tav>
                                        <p:tav tm="100000">
                                          <p:val>
                                            <p:fltVal val="1"/>
                                          </p:val>
                                        </p:tav>
                                      </p:tavLst>
                                    </p:anim>
                                    <p:animScale>
                                      <p:cBhvr>
                                        <p:cTn id="21" dur="26">
                                          <p:stCondLst>
                                            <p:cond delay="650"/>
                                          </p:stCondLst>
                                        </p:cTn>
                                        <p:tgtEl>
                                          <p:spTgt spid="20488"/>
                                        </p:tgtEl>
                                      </p:cBhvr>
                                      <p:to x="100000" y="60000"/>
                                    </p:animScale>
                                    <p:animScale>
                                      <p:cBhvr>
                                        <p:cTn id="22" dur="166" decel="50000">
                                          <p:stCondLst>
                                            <p:cond delay="676"/>
                                          </p:stCondLst>
                                        </p:cTn>
                                        <p:tgtEl>
                                          <p:spTgt spid="20488"/>
                                        </p:tgtEl>
                                      </p:cBhvr>
                                      <p:to x="100000" y="100000"/>
                                    </p:animScale>
                                    <p:animScale>
                                      <p:cBhvr>
                                        <p:cTn id="23" dur="26">
                                          <p:stCondLst>
                                            <p:cond delay="1312"/>
                                          </p:stCondLst>
                                        </p:cTn>
                                        <p:tgtEl>
                                          <p:spTgt spid="20488"/>
                                        </p:tgtEl>
                                      </p:cBhvr>
                                      <p:to x="100000" y="80000"/>
                                    </p:animScale>
                                    <p:animScale>
                                      <p:cBhvr>
                                        <p:cTn id="24" dur="166" decel="50000">
                                          <p:stCondLst>
                                            <p:cond delay="1338"/>
                                          </p:stCondLst>
                                        </p:cTn>
                                        <p:tgtEl>
                                          <p:spTgt spid="20488"/>
                                        </p:tgtEl>
                                      </p:cBhvr>
                                      <p:to x="100000" y="100000"/>
                                    </p:animScale>
                                    <p:animScale>
                                      <p:cBhvr>
                                        <p:cTn id="25" dur="26">
                                          <p:stCondLst>
                                            <p:cond delay="1642"/>
                                          </p:stCondLst>
                                        </p:cTn>
                                        <p:tgtEl>
                                          <p:spTgt spid="20488"/>
                                        </p:tgtEl>
                                      </p:cBhvr>
                                      <p:to x="100000" y="90000"/>
                                    </p:animScale>
                                    <p:animScale>
                                      <p:cBhvr>
                                        <p:cTn id="26" dur="166" decel="50000">
                                          <p:stCondLst>
                                            <p:cond delay="1668"/>
                                          </p:stCondLst>
                                        </p:cTn>
                                        <p:tgtEl>
                                          <p:spTgt spid="20488"/>
                                        </p:tgtEl>
                                      </p:cBhvr>
                                      <p:to x="100000" y="100000"/>
                                    </p:animScale>
                                    <p:animScale>
                                      <p:cBhvr>
                                        <p:cTn id="27" dur="26">
                                          <p:stCondLst>
                                            <p:cond delay="1808"/>
                                          </p:stCondLst>
                                        </p:cTn>
                                        <p:tgtEl>
                                          <p:spTgt spid="20488"/>
                                        </p:tgtEl>
                                      </p:cBhvr>
                                      <p:to x="100000" y="95000"/>
                                    </p:animScale>
                                    <p:animScale>
                                      <p:cBhvr>
                                        <p:cTn id="28" dur="166" decel="50000">
                                          <p:stCondLst>
                                            <p:cond delay="1834"/>
                                          </p:stCondLst>
                                        </p:cTn>
                                        <p:tgtEl>
                                          <p:spTgt spid="20488"/>
                                        </p:tgtEl>
                                      </p:cBhvr>
                                      <p:to x="100000" y="100000"/>
                                    </p:animScale>
                                  </p:childTnLst>
                                </p:cTn>
                              </p:par>
                            </p:childTnLst>
                          </p:cTn>
                        </p:par>
                      </p:childTnLst>
                    </p:cTn>
                  </p:par>
                  <p:par>
                    <p:cTn id="29" fill="hold">
                      <p:stCondLst>
                        <p:cond delay="indefinite"/>
                      </p:stCondLst>
                      <p:childTnLst>
                        <p:par>
                          <p:cTn id="30" fill="hold">
                            <p:stCondLst>
                              <p:cond delay="0"/>
                            </p:stCondLst>
                            <p:childTnLst>
                              <p:par>
                                <p:cTn id="31" presetID="58" presetClass="entr" presetSubtype="0" accel="100000" fill="hold" nodeType="click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strVal val="#ppt_w*2.5"/>
                                          </p:val>
                                        </p:tav>
                                        <p:tav tm="100000">
                                          <p:val>
                                            <p:strVal val="#ppt_w"/>
                                          </p:val>
                                        </p:tav>
                                      </p:tavLst>
                                    </p:anim>
                                    <p:anim calcmode="lin" valueType="num">
                                      <p:cBhvr>
                                        <p:cTn id="34" dur="500" fill="hold"/>
                                        <p:tgtEl>
                                          <p:spTgt spid="9"/>
                                        </p:tgtEl>
                                        <p:attrNameLst>
                                          <p:attrName>ppt_h</p:attrName>
                                        </p:attrNameLst>
                                      </p:cBhvr>
                                      <p:tavLst>
                                        <p:tav tm="0">
                                          <p:val>
                                            <p:strVal val="#ppt_h*0.01"/>
                                          </p:val>
                                        </p:tav>
                                        <p:tav tm="100000">
                                          <p:val>
                                            <p:strVal val="#ppt_h"/>
                                          </p:val>
                                        </p:tav>
                                      </p:tavLst>
                                    </p:anim>
                                    <p:anim calcmode="lin" valueType="num">
                                      <p:cBhvr>
                                        <p:cTn id="35" dur="500" fill="hold"/>
                                        <p:tgtEl>
                                          <p:spTgt spid="9"/>
                                        </p:tgtEl>
                                        <p:attrNameLst>
                                          <p:attrName>ppt_x</p:attrName>
                                        </p:attrNameLst>
                                      </p:cBhvr>
                                      <p:tavLst>
                                        <p:tav tm="0">
                                          <p:val>
                                            <p:strVal val="#ppt_x"/>
                                          </p:val>
                                        </p:tav>
                                        <p:tav tm="100000">
                                          <p:val>
                                            <p:strVal val="#ppt_x"/>
                                          </p:val>
                                        </p:tav>
                                      </p:tavLst>
                                    </p:anim>
                                    <p:anim calcmode="lin" valueType="num">
                                      <p:cBhvr>
                                        <p:cTn id="36" dur="500" fill="hold"/>
                                        <p:tgtEl>
                                          <p:spTgt spid="9"/>
                                        </p:tgtEl>
                                        <p:attrNameLst>
                                          <p:attrName>ppt_y</p:attrName>
                                        </p:attrNameLst>
                                      </p:cBhvr>
                                      <p:tavLst>
                                        <p:tav tm="0">
                                          <p:val>
                                            <p:strVal val="#ppt_h+1"/>
                                          </p:val>
                                        </p:tav>
                                        <p:tav tm="100000">
                                          <p:val>
                                            <p:strVal val="#ppt_y"/>
                                          </p:val>
                                        </p:tav>
                                      </p:tavLst>
                                    </p:anim>
                                    <p:animEffect transition="in" filter="fade">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down)">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0" presetClass="path" presetSubtype="0" accel="50000" decel="50000" fill="hold" nodeType="clickEffect">
                                  <p:stCondLst>
                                    <p:cond delay="0"/>
                                  </p:stCondLst>
                                  <p:childTnLst>
                                    <p:animMotion origin="layout" path="M 6.38889E-6 -1.11111E-6 C -0.0019 0.01019 -0.00538 0.01389 -0.01284 0.01713 C -0.01822 0.02385 -0.02135 0.02523 -0.02864 0.02848 C -0.03003 0.02917 -0.03281 0.03033 -0.03281 0.03033 C -0.04045 0.02963 -0.04826 0.03056 -0.05572 0.02848 C -0.06128 0.02709 -0.06718 0.01135 -0.06718 0.01135 C -0.06666 0.0051 -0.06736 -0.00162 -0.06579 -0.00764 C -0.06458 -0.01227 -0.05138 -0.01574 -0.04722 -0.01713 C -0.03194 -0.02245 -0.02534 -0.02176 -0.00572 -0.02291 C 0.00643 -0.02824 0.00053 -0.025 0.00851 -0.03634 C 0.00764 -0.04699 0.00782 -0.0581 0.00573 -0.06852 C 0.00539 -0.0706 0.00278 -0.06967 0.00139 -0.0706 C -0.0144 -0.07963 -0.01683 -0.07847 -0.03715 -0.08009 C -0.05225 -0.08657 -0.06024 -0.08981 -0.07708 -0.09143 C -0.08558 -0.09514 -0.09479 -0.09814 -0.10295 -0.10301 C -0.1085 -0.10625 -0.11319 -0.11088 -0.11857 -0.11435 C -0.11996 -0.1162 -0.1217 -0.11805 -0.12291 -0.12014 C -0.12499 -0.12361 -0.12864 -0.13148 -0.12864 -0.13148 C -0.12951 -0.13518 -0.13055 -0.13912 -0.13142 -0.14282 C -0.13194 -0.14467 -0.13281 -0.14861 -0.13281 -0.14861 C -0.13229 -0.15301 -0.13281 -0.15787 -0.13142 -0.16203 C -0.13003 -0.1662 -0.12604 -0.16759 -0.12291 -0.16967 C -0.10781 -0.17986 -0.07552 -0.17662 -0.06423 -0.17731 C -0.05885 -0.17916 -0.0552 -0.1824 -0.04999 -0.18472 C -0.04392 -0.19352 -0.05138 -0.18356 -0.04149 -0.19236 C -0.03524 -0.19768 -0.03003 -0.20625 -0.02291 -0.20949 C -0.01753 -0.21666 -0.02187 -0.20972 -0.01857 -0.21921 C -0.01683 -0.2243 -0.01284 -0.23426 -0.01284 -0.23426 C -0.01163 -0.24074 -0.00798 -0.25277 -0.01145 -0.25532 C -0.01492 -0.25787 -0.02291 -0.25902 -0.02291 -0.25902 C -0.02534 -0.25833 -0.02795 -0.25879 -0.03003 -0.25717 C -0.03159 -0.25602 -0.03211 -0.25347 -0.03281 -0.25139 C -0.03576 -0.24375 -0.03854 -0.23634 -0.04149 -0.2287 C -0.04427 -0.21319 -0.05156 -0.21759 -0.06145 -0.21342 C -0.07482 -0.19444 -0.04982 -0.19282 -0.04288 -0.19051 C -0.03992 -0.18958 -0.03715 -0.18796 -0.03437 -0.1868 C -0.03246 -0.18611 -0.03055 -0.18541 -0.02864 -0.18472 C -0.02725 -0.18426 -0.02569 -0.18356 -0.0243 -0.18287 C -0.01961 -0.18078 -0.03385 -0.18541 -0.03854 -0.1868 C -0.04149 -0.1875 -0.04427 -0.18796 -0.04722 -0.18865 C -0.0559 -0.19421 -0.06736 -0.19814 -0.07708 -0.19814 C -0.08038 -0.19814 -0.07048 -0.19699 -0.06718 -0.19629 C -0.05659 -0.19421 -0.04635 -0.19097 -0.03576 -0.18865 C -0.03385 -0.18727 -0.03211 -0.18541 -0.03003 -0.18472 C -0.02673 -0.18356 -0.01649 -0.18287 -0.01996 -0.18287 C -0.03107 -0.18287 -0.03975 -0.18819 -0.04999 -0.19236 C -0.06614 -0.19884 -0.08177 -0.20393 -0.09861 -0.20764 C -0.11267 -0.21458 -0.12673 -0.21944 -0.14149 -0.22291 C -0.14808 -0.22453 -0.16145 -0.22662 -0.16145 -0.22662 C -0.16423 -0.22592 -0.16736 -0.22639 -0.16996 -0.22477 C -0.17413 -0.22199 -0.17621 -0.20926 -0.17708 -0.20393 C -0.17986 -0.18611 -0.18072 -0.16782 -0.18437 -0.15046 C -0.18385 -0.13518 -0.18454 -0.1199 -0.18281 -0.10486 C -0.18263 -0.10254 -0.18003 -0.10231 -0.17864 -0.10092 C -0.171 -0.09259 -0.16284 -0.08842 -0.15295 -0.08588 C -0.14548 -0.07916 -0.13715 -0.07685 -0.12864 -0.0743 C -0.12482 -0.07314 -0.11718 -0.0706 -0.11718 -0.0706 C -0.07656 -0.07222 -0.07378 -0.06018 -0.05711 -0.09143 C -0.05572 -0.09722 -0.05381 -0.10254 -0.05295 -0.10856 C -0.05242 -0.1125 -0.05295 -0.11689 -0.05138 -0.12014 C -0.05052 -0.12199 -0.0434 -0.12477 -0.04149 -0.12569 C -0.03315 -0.1331 -0.04149 -0.12685 -0.03003 -0.13148 C -0.02621 -0.1331 -0.01857 -0.13727 -0.01857 -0.13727 C -0.00052 -0.13426 -0.00937 -0.13819 6.38889E-6 -0.12569 C 0.00504 -0.1081 0.00261 -0.11551 0.00712 -0.10301 C 0.00834 -0.09282 0.00869 -0.08819 0.01285 -0.08009 C 0.01216 -0.06157 0.01407 -0.03773 0.00573 -0.02106 C 0.00383 -0.00578 0.0073 -0.00949 -0.00433 -0.00949 L 6.38889E-6 -1.11111E-6 Z " pathEditMode="relative" ptsTypes="fffffffffffffffffffffffffffffffffffffffffffffffffffffffffffffffffffAf">
                                      <p:cBhvr>
                                        <p:cTn id="46" dur="2000" fill="hold"/>
                                        <p:tgtEl>
                                          <p:spTgt spid="10"/>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57200" y="214290"/>
            <a:ext cx="8229600" cy="2500330"/>
          </a:xfrm>
        </p:spPr>
        <p:txBody>
          <a:bodyPr>
            <a:normAutofit/>
          </a:bodyPr>
          <a:lstStyle/>
          <a:p>
            <a:r>
              <a:rPr lang="cs-CZ" sz="2400" dirty="0" smtClean="0"/>
              <a:t>Takže pokud nechcete, aby ta zvířata takhle dopadla všechna, tak NEZNEČIŠŤUJTE PROSTŘEDÍ a TŘIĎTE ODPAD, protože díky tomu se může užívat nejlepší způsob likvidace odpadů - opětovné využití materiálu</a:t>
            </a:r>
          </a:p>
          <a:p>
            <a:endParaRPr lang="cs-CZ" dirty="0" smtClean="0"/>
          </a:p>
          <a:p>
            <a:r>
              <a:rPr lang="cs-CZ" dirty="0" smtClean="0"/>
              <a:t>Díky němu následná recyklace</a:t>
            </a:r>
          </a:p>
          <a:p>
            <a:endParaRPr lang="cs-CZ" dirty="0" smtClean="0"/>
          </a:p>
          <a:p>
            <a:endParaRPr lang="cs-CZ" dirty="0" smtClean="0"/>
          </a:p>
        </p:txBody>
      </p:sp>
      <p:sp>
        <p:nvSpPr>
          <p:cNvPr id="3" name="Nadpis 2"/>
          <p:cNvSpPr>
            <a:spLocks noGrp="1"/>
          </p:cNvSpPr>
          <p:nvPr>
            <p:ph type="title"/>
          </p:nvPr>
        </p:nvSpPr>
        <p:spPr>
          <a:xfrm>
            <a:off x="714348" y="1643050"/>
            <a:ext cx="8229600" cy="2571768"/>
          </a:xfrm>
        </p:spPr>
        <p:txBody>
          <a:bodyPr>
            <a:normAutofit fontScale="90000"/>
          </a:bodyPr>
          <a:lstStyle/>
          <a:p>
            <a:r>
              <a:rPr lang="cs-CZ" sz="4900" dirty="0" smtClean="0"/>
              <a:t>Třídění odpadu</a:t>
            </a:r>
            <a:r>
              <a:rPr lang="cs-CZ" dirty="0" smtClean="0"/>
              <a:t/>
            </a:r>
            <a:br>
              <a:rPr lang="cs-CZ" dirty="0" smtClean="0"/>
            </a:br>
            <a:r>
              <a:rPr lang="cs-CZ" dirty="0" smtClean="0"/>
              <a:t/>
            </a:r>
            <a:br>
              <a:rPr lang="cs-CZ" dirty="0" smtClean="0"/>
            </a:br>
            <a:r>
              <a:rPr lang="cs-CZ" sz="4900" dirty="0" smtClean="0"/>
              <a:t>Sklo:</a:t>
            </a:r>
            <a:r>
              <a:rPr lang="cs-CZ" dirty="0" smtClean="0"/>
              <a:t/>
            </a:r>
            <a:br>
              <a:rPr lang="cs-CZ" dirty="0" smtClean="0"/>
            </a:br>
            <a:endParaRPr lang="cs-CZ" dirty="0"/>
          </a:p>
        </p:txBody>
      </p:sp>
      <p:pic>
        <p:nvPicPr>
          <p:cNvPr id="21506" name="Picture 2" descr="http://www.zivotnistyl.cz/admin/articlefiles/2563-1026072_53531436.jpg"/>
          <p:cNvPicPr>
            <a:picLocks noChangeAspect="1" noChangeArrowheads="1"/>
          </p:cNvPicPr>
          <p:nvPr/>
        </p:nvPicPr>
        <p:blipFill>
          <a:blip r:embed="rId2" cstate="print"/>
          <a:srcRect/>
          <a:stretch>
            <a:fillRect/>
          </a:stretch>
        </p:blipFill>
        <p:spPr bwMode="auto">
          <a:xfrm>
            <a:off x="5572133" y="1785926"/>
            <a:ext cx="1969798" cy="1785950"/>
          </a:xfrm>
          <a:prstGeom prst="rect">
            <a:avLst/>
          </a:prstGeom>
          <a:noFill/>
        </p:spPr>
      </p:pic>
      <p:sp>
        <p:nvSpPr>
          <p:cNvPr id="6" name="TextovéPole 5"/>
          <p:cNvSpPr txBox="1"/>
          <p:nvPr/>
        </p:nvSpPr>
        <p:spPr>
          <a:xfrm>
            <a:off x="714348" y="3571876"/>
            <a:ext cx="7643866" cy="1477328"/>
          </a:xfrm>
          <a:prstGeom prst="rect">
            <a:avLst/>
          </a:prstGeom>
          <a:solidFill>
            <a:srgbClr val="00B050"/>
          </a:solidFill>
        </p:spPr>
        <p:txBody>
          <a:bodyPr wrap="square" rtlCol="0">
            <a:spAutoFit/>
          </a:bodyPr>
          <a:lstStyle/>
          <a:p>
            <a:r>
              <a:rPr lang="cs-CZ" dirty="0" smtClean="0"/>
              <a:t>Do zeleného kontejneru můžeme vhazovat barevné sklo, například lahve od vína, alkoholických i nealkoholických nápojů. Vhodit do zeleného kontejneru můžete také tabulové sklo z oken a ze dveří.</a:t>
            </a:r>
          </a:p>
          <a:p>
            <a:r>
              <a:rPr lang="cs-CZ" dirty="0" smtClean="0"/>
              <a:t>Do bílého kontejneru vhazujte sklo čiré, tedy sklenice od kečupů, marmelád či zavařenin a rozbité skleničky.</a:t>
            </a:r>
          </a:p>
        </p:txBody>
      </p:sp>
      <p:sp>
        <p:nvSpPr>
          <p:cNvPr id="7" name="TextovéPole 6"/>
          <p:cNvSpPr txBox="1"/>
          <p:nvPr/>
        </p:nvSpPr>
        <p:spPr>
          <a:xfrm>
            <a:off x="714348" y="5143512"/>
            <a:ext cx="7643866" cy="923330"/>
          </a:xfrm>
          <a:prstGeom prst="rect">
            <a:avLst/>
          </a:prstGeom>
          <a:solidFill>
            <a:srgbClr val="FF0000"/>
          </a:solidFill>
        </p:spPr>
        <p:txBody>
          <a:bodyPr wrap="square" rtlCol="0">
            <a:spAutoFit/>
          </a:bodyPr>
          <a:lstStyle/>
          <a:p>
            <a:r>
              <a:rPr lang="cs-CZ" dirty="0" smtClean="0"/>
              <a:t>Do těchto nádob nepatří keramika a porcelán. Nepatří sem ani autosklo, zrcadla nebo třeba drátované sklo, zlacená a pokovená skla. Vratné zálohované sklo vracejte zpět do obchodu.</a:t>
            </a:r>
            <a:endParaRPr lang="cs-CZ" dirty="0"/>
          </a:p>
        </p:txBody>
      </p:sp>
      <p:pic>
        <p:nvPicPr>
          <p:cNvPr id="21508" name="Picture 4" descr="http://www.jaso.cz/pic_zbozi/40132.jpg"/>
          <p:cNvPicPr>
            <a:picLocks noChangeAspect="1" noChangeArrowheads="1"/>
          </p:cNvPicPr>
          <p:nvPr/>
        </p:nvPicPr>
        <p:blipFill>
          <a:blip r:embed="rId3" cstate="print"/>
          <a:srcRect/>
          <a:stretch>
            <a:fillRect/>
          </a:stretch>
        </p:blipFill>
        <p:spPr bwMode="auto">
          <a:xfrm>
            <a:off x="0" y="3214686"/>
            <a:ext cx="740980" cy="2000264"/>
          </a:xfrm>
          <a:prstGeom prst="rect">
            <a:avLst/>
          </a:prstGeom>
          <a:noFill/>
        </p:spPr>
      </p:pic>
      <p:pic>
        <p:nvPicPr>
          <p:cNvPr id="21510" name="Picture 6" descr="http://www.prirodaaodpad.estranky.cz/img/mid/5/sklo_barevne_hranate.jpg"/>
          <p:cNvPicPr>
            <a:picLocks noChangeAspect="1" noChangeArrowheads="1"/>
          </p:cNvPicPr>
          <p:nvPr/>
        </p:nvPicPr>
        <p:blipFill>
          <a:blip r:embed="rId4" cstate="print"/>
          <a:srcRect/>
          <a:stretch>
            <a:fillRect/>
          </a:stretch>
        </p:blipFill>
        <p:spPr bwMode="auto">
          <a:xfrm>
            <a:off x="2000232" y="2643182"/>
            <a:ext cx="810975" cy="1000131"/>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a:xfrm>
            <a:off x="500034" y="214290"/>
            <a:ext cx="8229600" cy="3786214"/>
          </a:xfrm>
        </p:spPr>
        <p:txBody>
          <a:bodyPr>
            <a:normAutofit fontScale="90000"/>
          </a:bodyPr>
          <a:lstStyle/>
          <a:p>
            <a:r>
              <a:rPr lang="cs-CZ" sz="4900" dirty="0" smtClean="0"/>
              <a:t>Plast</a:t>
            </a:r>
            <a:r>
              <a:rPr lang="cs-CZ" dirty="0" smtClean="0"/>
              <a:t/>
            </a:r>
            <a:br>
              <a:rPr lang="cs-CZ" dirty="0" smtClean="0"/>
            </a:br>
            <a:r>
              <a:rPr lang="cs-CZ" dirty="0" smtClean="0"/>
              <a:t/>
            </a:r>
            <a:br>
              <a:rPr lang="cs-CZ" dirty="0" smtClean="0"/>
            </a:br>
            <a:r>
              <a:rPr lang="cs-CZ" dirty="0" smtClean="0"/>
              <a:t/>
            </a:r>
            <a:br>
              <a:rPr lang="cs-CZ" dirty="0" smtClean="0"/>
            </a:br>
            <a:r>
              <a:rPr lang="cs-CZ" dirty="0" smtClean="0"/>
              <a:t/>
            </a:r>
            <a:br>
              <a:rPr lang="cs-CZ" dirty="0" smtClean="0"/>
            </a:br>
            <a:r>
              <a:rPr lang="cs-CZ" dirty="0" smtClean="0"/>
              <a:t/>
            </a:r>
            <a:br>
              <a:rPr lang="cs-CZ" dirty="0" smtClean="0"/>
            </a:br>
            <a:r>
              <a:rPr lang="cs-CZ" dirty="0" smtClean="0"/>
              <a:t>   </a:t>
            </a:r>
            <a:r>
              <a:rPr lang="cs-CZ" sz="4900" dirty="0" smtClean="0"/>
              <a:t>Papír</a:t>
            </a:r>
            <a:endParaRPr lang="cs-CZ" sz="4900" dirty="0"/>
          </a:p>
        </p:txBody>
      </p:sp>
      <p:sp>
        <p:nvSpPr>
          <p:cNvPr id="5" name="TextovéPole 4"/>
          <p:cNvSpPr txBox="1"/>
          <p:nvPr/>
        </p:nvSpPr>
        <p:spPr>
          <a:xfrm>
            <a:off x="714348" y="928670"/>
            <a:ext cx="8001056" cy="1477328"/>
          </a:xfrm>
          <a:prstGeom prst="rect">
            <a:avLst/>
          </a:prstGeom>
          <a:solidFill>
            <a:srgbClr val="00B050"/>
          </a:solidFill>
        </p:spPr>
        <p:txBody>
          <a:bodyPr wrap="square" rtlCol="0">
            <a:spAutoFit/>
          </a:bodyPr>
          <a:lstStyle/>
          <a:p>
            <a:r>
              <a:rPr lang="cs-CZ" dirty="0" smtClean="0"/>
              <a:t>Do kontejnerů na plasty patří fólie, sáčky, plastové tašky, sešlápnuté PET láhve, obaly od pracích, čistících a kosmetických přípravků, kelímky od jogurtů, mléčných výrobků, balící fólie od spotřebního zboží, obaly od CD disků a další výrobky z plastů.</a:t>
            </a:r>
          </a:p>
          <a:p>
            <a:r>
              <a:rPr lang="cs-CZ" dirty="0" smtClean="0"/>
              <a:t>Pěnový polystyren sem vhazujeme v menších kusech.</a:t>
            </a:r>
          </a:p>
        </p:txBody>
      </p:sp>
      <p:pic>
        <p:nvPicPr>
          <p:cNvPr id="22532" name="Picture 4" descr="http://www.logicky.cz/out/pictures/0/coca-cola-05_th.jpg"/>
          <p:cNvPicPr>
            <a:picLocks noChangeAspect="1" noChangeArrowheads="1"/>
          </p:cNvPicPr>
          <p:nvPr/>
        </p:nvPicPr>
        <p:blipFill>
          <a:blip r:embed="rId2" cstate="print"/>
          <a:srcRect/>
          <a:stretch>
            <a:fillRect/>
          </a:stretch>
        </p:blipFill>
        <p:spPr bwMode="auto">
          <a:xfrm>
            <a:off x="0" y="1000108"/>
            <a:ext cx="754386" cy="2357453"/>
          </a:xfrm>
          <a:prstGeom prst="rect">
            <a:avLst/>
          </a:prstGeom>
          <a:noFill/>
        </p:spPr>
      </p:pic>
      <p:sp>
        <p:nvSpPr>
          <p:cNvPr id="8" name="TextovéPole 7"/>
          <p:cNvSpPr txBox="1"/>
          <p:nvPr/>
        </p:nvSpPr>
        <p:spPr>
          <a:xfrm>
            <a:off x="785786" y="2428868"/>
            <a:ext cx="7929618" cy="923330"/>
          </a:xfrm>
          <a:prstGeom prst="rect">
            <a:avLst/>
          </a:prstGeom>
          <a:solidFill>
            <a:srgbClr val="FF0000"/>
          </a:solidFill>
        </p:spPr>
        <p:txBody>
          <a:bodyPr wrap="square" rtlCol="0">
            <a:spAutoFit/>
          </a:bodyPr>
          <a:lstStyle/>
          <a:p>
            <a:r>
              <a:rPr lang="cs-CZ" dirty="0" smtClean="0"/>
              <a:t>Naopak sem nepatří mastné obaly se zbytky potravin nebo čistících přípravků, obaly od žíravin, barev a jiných nebezpečných látek, podlahové krytiny či novodurové trubky.</a:t>
            </a:r>
            <a:endParaRPr lang="cs-CZ" dirty="0"/>
          </a:p>
        </p:txBody>
      </p:sp>
      <p:pic>
        <p:nvPicPr>
          <p:cNvPr id="22534" name="Picture 6" descr="http://nd04.jxs.cz/508/288/a7280f8204_68287666_o2.jpg"/>
          <p:cNvPicPr>
            <a:picLocks noChangeAspect="1" noChangeArrowheads="1"/>
          </p:cNvPicPr>
          <p:nvPr/>
        </p:nvPicPr>
        <p:blipFill>
          <a:blip r:embed="rId3" cstate="print"/>
          <a:srcRect/>
          <a:stretch>
            <a:fillRect/>
          </a:stretch>
        </p:blipFill>
        <p:spPr bwMode="auto">
          <a:xfrm>
            <a:off x="0" y="3643314"/>
            <a:ext cx="872337" cy="1000132"/>
          </a:xfrm>
          <a:prstGeom prst="rect">
            <a:avLst/>
          </a:prstGeom>
          <a:noFill/>
        </p:spPr>
      </p:pic>
      <p:sp>
        <p:nvSpPr>
          <p:cNvPr id="10" name="TextovéPole 9"/>
          <p:cNvSpPr txBox="1"/>
          <p:nvPr/>
        </p:nvSpPr>
        <p:spPr>
          <a:xfrm>
            <a:off x="1000100" y="3929066"/>
            <a:ext cx="7715304" cy="1477328"/>
          </a:xfrm>
          <a:prstGeom prst="rect">
            <a:avLst/>
          </a:prstGeom>
          <a:solidFill>
            <a:srgbClr val="00B050"/>
          </a:solidFill>
        </p:spPr>
        <p:txBody>
          <a:bodyPr wrap="square" rtlCol="0">
            <a:spAutoFit/>
          </a:bodyPr>
          <a:lstStyle/>
          <a:p>
            <a:r>
              <a:rPr lang="cs-CZ" dirty="0" smtClean="0"/>
              <a:t>Vhodit sem můžeme například časopisy, noviny, sešity, krabice, papírové obaly, cokoliv z lepenky, nebo knihy. Obálky s fóliovými okénky sem můžete také vhazovat, Nevadí ani papír s kancelářskými sponkami. Zpracovatelé si s nimi umí poradit. Bublinkové obálky vhazujeme pouze bez plastového vnitřku!</a:t>
            </a:r>
            <a:endParaRPr lang="cs-CZ" dirty="0"/>
          </a:p>
        </p:txBody>
      </p:sp>
      <p:sp>
        <p:nvSpPr>
          <p:cNvPr id="11" name="TextovéPole 10"/>
          <p:cNvSpPr txBox="1"/>
          <p:nvPr/>
        </p:nvSpPr>
        <p:spPr>
          <a:xfrm>
            <a:off x="1000100" y="5357826"/>
            <a:ext cx="7715304" cy="1200329"/>
          </a:xfrm>
          <a:prstGeom prst="rect">
            <a:avLst/>
          </a:prstGeom>
          <a:solidFill>
            <a:srgbClr val="FF0000"/>
          </a:solidFill>
        </p:spPr>
        <p:txBody>
          <a:bodyPr wrap="square" rtlCol="0">
            <a:spAutoFit/>
          </a:bodyPr>
          <a:lstStyle/>
          <a:p>
            <a:r>
              <a:rPr lang="cs-CZ" dirty="0" smtClean="0"/>
              <a:t>Do modrého kontejneru nepatří celé svazky knih (vhazovat pouze bez vazby, ve větším počtu patří na sběrný dvůr), uhlový, mastný nebo jakkoliv znečištěný papír. Tyto materiály nelze už nadále recyklovat. Pozor, použité dětské pleny opravdu nepatří do kontejneru na papír, ale do popelnice!</a:t>
            </a:r>
            <a:endParaRPr lang="cs-CZ" dirty="0"/>
          </a:p>
        </p:txBody>
      </p:sp>
      <p:pic>
        <p:nvPicPr>
          <p:cNvPr id="22536" name="Picture 8" descr="http://www.jaktridit.cz/uploads/images/Gallery/fotogalerie/papir/kontejnery/Kontejner-papir.jpg"/>
          <p:cNvPicPr>
            <a:picLocks noChangeAspect="1" noChangeArrowheads="1"/>
          </p:cNvPicPr>
          <p:nvPr/>
        </p:nvPicPr>
        <p:blipFill>
          <a:blip r:embed="rId4" cstate="print"/>
          <a:srcRect/>
          <a:stretch>
            <a:fillRect/>
          </a:stretch>
        </p:blipFill>
        <p:spPr bwMode="auto">
          <a:xfrm>
            <a:off x="1" y="4714885"/>
            <a:ext cx="1060600" cy="1214446"/>
          </a:xfrm>
          <a:prstGeom prst="rect">
            <a:avLst/>
          </a:prstGeom>
          <a:noFill/>
        </p:spPr>
      </p:pic>
      <p:pic>
        <p:nvPicPr>
          <p:cNvPr id="22538" name="Picture 10" descr="http://cistadvojka.cz/pages/img/zluty_kontejner.jpg"/>
          <p:cNvPicPr>
            <a:picLocks noChangeAspect="1" noChangeArrowheads="1"/>
          </p:cNvPicPr>
          <p:nvPr/>
        </p:nvPicPr>
        <p:blipFill>
          <a:blip r:embed="rId5" cstate="print"/>
          <a:srcRect/>
          <a:stretch>
            <a:fillRect/>
          </a:stretch>
        </p:blipFill>
        <p:spPr bwMode="auto">
          <a:xfrm>
            <a:off x="1714480" y="0"/>
            <a:ext cx="881173" cy="1000132"/>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ír">
  <a:themeElements>
    <a:clrScheme name="Papí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í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í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316</TotalTime>
  <Words>656</Words>
  <Application>Microsoft Office PowerPoint</Application>
  <PresentationFormat>Předvádění na obrazovce (4:3)</PresentationFormat>
  <Paragraphs>103</Paragraphs>
  <Slides>11</Slides>
  <Notes>0</Notes>
  <HiddenSlides>0</HiddenSlides>
  <MMClips>0</MMClips>
  <ScaleCrop>false</ScaleCrop>
  <HeadingPairs>
    <vt:vector size="4" baseType="variant">
      <vt:variant>
        <vt:lpstr>Motiv</vt:lpstr>
      </vt:variant>
      <vt:variant>
        <vt:i4>1</vt:i4>
      </vt:variant>
      <vt:variant>
        <vt:lpstr>Nadpisy snímků</vt:lpstr>
      </vt:variant>
      <vt:variant>
        <vt:i4>11</vt:i4>
      </vt:variant>
    </vt:vector>
  </HeadingPairs>
  <TitlesOfParts>
    <vt:vector size="12" baseType="lpstr">
      <vt:lpstr>Papír</vt:lpstr>
      <vt:lpstr>Odpad, problémy s jeho přebytkem a jeho třídění</vt:lpstr>
      <vt:lpstr>Odpadky nekončí v koši…</vt:lpstr>
      <vt:lpstr>Energetické využití odpadu</vt:lpstr>
      <vt:lpstr>Problémy s přebytkem odpadků</vt:lpstr>
      <vt:lpstr>Snímek 5</vt:lpstr>
      <vt:lpstr> Sedmý kontinent je z odpadků</vt:lpstr>
      <vt:lpstr>Důsledky pro zvířata</vt:lpstr>
      <vt:lpstr>Třídění odpadu  Sklo: </vt:lpstr>
      <vt:lpstr>Plast        Papír</vt:lpstr>
      <vt:lpstr>Nápojový karton        Zbytek</vt:lpstr>
      <vt:lpstr>Zdroje: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dc:creator>Honza</dc:creator>
  <cp:lastModifiedBy>Jarmila Ichová</cp:lastModifiedBy>
  <cp:revision>36</cp:revision>
  <dcterms:created xsi:type="dcterms:W3CDTF">2015-04-07T15:24:31Z</dcterms:created>
  <dcterms:modified xsi:type="dcterms:W3CDTF">2015-04-12T20:42:15Z</dcterms:modified>
</cp:coreProperties>
</file>