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0" r:id="rId3"/>
    <p:sldId id="257" r:id="rId4"/>
    <p:sldId id="267" r:id="rId5"/>
    <p:sldId id="259" r:id="rId6"/>
    <p:sldId id="268" r:id="rId7"/>
    <p:sldId id="269" r:id="rId8"/>
    <p:sldId id="261" r:id="rId9"/>
    <p:sldId id="264" r:id="rId10"/>
    <p:sldId id="262" r:id="rId11"/>
    <p:sldId id="271" r:id="rId12"/>
    <p:sldId id="273" r:id="rId13"/>
    <p:sldId id="272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FB17E-63A4-4BBC-A1D1-C540A608C7DE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F2206-836C-417F-9622-21697768A4F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31248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F2206-836C-417F-9622-21697768A4FF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637584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6B80FD-1CD5-42B3-B197-EE28576278AA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901A97-1449-4C24-85BC-4B92FC4AF3E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Hav%C3%A1rie_elektr%C3%A1rny_Fuku%C5%A1ima_I" TargetMode="External"/><Relationship Id="rId2" Type="http://schemas.openxmlformats.org/officeDocument/2006/relationships/hyperlink" Target="http://cs.wikipedia.org/wiki/Jadern%C3%A1_hav%C3%A1ri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ernobyl-havarie.cz/" TargetMode="External"/><Relationship Id="rId4" Type="http://schemas.openxmlformats.org/officeDocument/2006/relationships/hyperlink" Target="http://zoom.iprima.cz/clanky/windscale-britsky-cernobyl-ve-kterem-se-vyrabely-jaderne-zbran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JADERNÉ HAVÁRIE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23191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3038472"/>
            <a:ext cx="3810000" cy="348615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10319"/>
            <a:ext cx="44577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634876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 smtClean="0">
                <a:solidFill>
                  <a:srgbClr val="00B0F0"/>
                </a:solidFill>
              </a:rPr>
              <a:t>Ekologické následky havárie</a:t>
            </a:r>
            <a:endParaRPr lang="cs-CZ" sz="3600" dirty="0">
              <a:solidFill>
                <a:srgbClr val="00B0F0"/>
              </a:solidFill>
            </a:endParaRPr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1516913"/>
            <a:ext cx="7067128" cy="759959"/>
          </a:xfrm>
        </p:spPr>
        <p:txBody>
          <a:bodyPr/>
          <a:lstStyle/>
          <a:p>
            <a:r>
              <a:rPr lang="cs-CZ" dirty="0" smtClean="0"/>
              <a:t>Vznik rakovinových onemocnění</a:t>
            </a:r>
            <a:endParaRPr lang="cs-CZ" dirty="0"/>
          </a:p>
        </p:txBody>
      </p:sp>
      <p:sp>
        <p:nvSpPr>
          <p:cNvPr id="17" name="Nadpis 6"/>
          <p:cNvSpPr txBox="1">
            <a:spLocks/>
          </p:cNvSpPr>
          <p:nvPr/>
        </p:nvSpPr>
        <p:spPr>
          <a:xfrm>
            <a:off x="609600" y="425450"/>
            <a:ext cx="8229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600" dirty="0" smtClean="0">
                <a:solidFill>
                  <a:srgbClr val="00B0F0"/>
                </a:solidFill>
              </a:rPr>
              <a:t>Trvalé zdravotní následky havárie</a:t>
            </a:r>
            <a:endParaRPr lang="cs-CZ" sz="3600" dirty="0">
              <a:solidFill>
                <a:srgbClr val="00B0F0"/>
              </a:solidFill>
            </a:endParaRPr>
          </a:p>
        </p:txBody>
      </p:sp>
      <p:sp>
        <p:nvSpPr>
          <p:cNvPr id="19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251520" y="3501008"/>
            <a:ext cx="7067128" cy="759959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Zamořené území (poločasy rozpadu radioaktivních izotopů jsou desítky let- např. cesium 30 let)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445389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dirty="0" smtClean="0">
                <a:solidFill>
                  <a:srgbClr val="00B0F0"/>
                </a:solidFill>
              </a:rPr>
              <a:t>otázky</a:t>
            </a:r>
            <a:endParaRPr lang="cs-CZ" sz="3600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1.Jaká je </a:t>
            </a:r>
            <a:r>
              <a:rPr lang="cs-CZ" dirty="0" smtClean="0"/>
              <a:t>nejhorší </a:t>
            </a:r>
            <a:r>
              <a:rPr lang="cs-CZ" dirty="0"/>
              <a:t>známá jaderná </a:t>
            </a:r>
            <a:r>
              <a:rPr lang="cs-CZ" dirty="0" smtClean="0"/>
              <a:t>havárie?</a:t>
            </a:r>
          </a:p>
          <a:p>
            <a:r>
              <a:rPr lang="cs-CZ" dirty="0" smtClean="0"/>
              <a:t>2.Jaký </a:t>
            </a:r>
            <a:r>
              <a:rPr lang="cs-CZ" dirty="0"/>
              <a:t>byl stupeň havárie v </a:t>
            </a:r>
            <a:r>
              <a:rPr lang="cs-CZ" dirty="0" smtClean="0"/>
              <a:t>Černobylu?</a:t>
            </a:r>
          </a:p>
          <a:p>
            <a:r>
              <a:rPr lang="cs-CZ" dirty="0" smtClean="0"/>
              <a:t>3.V </a:t>
            </a:r>
            <a:r>
              <a:rPr lang="cs-CZ" dirty="0"/>
              <a:t>jakém státě leží elektrárna </a:t>
            </a:r>
            <a:r>
              <a:rPr lang="cs-CZ" dirty="0" err="1"/>
              <a:t>Three</a:t>
            </a:r>
            <a:r>
              <a:rPr lang="cs-CZ" dirty="0"/>
              <a:t> </a:t>
            </a:r>
            <a:r>
              <a:rPr lang="cs-CZ" dirty="0" smtClean="0"/>
              <a:t>Mile Island? </a:t>
            </a:r>
          </a:p>
          <a:p>
            <a:r>
              <a:rPr lang="cs-CZ" dirty="0" smtClean="0"/>
              <a:t>4.Jaké 2 jaderné </a:t>
            </a:r>
            <a:r>
              <a:rPr lang="cs-CZ" dirty="0"/>
              <a:t>elektrárny existují v ČR</a:t>
            </a:r>
            <a:r>
              <a:rPr lang="cs-CZ" dirty="0" smtClean="0"/>
              <a:t>? </a:t>
            </a:r>
          </a:p>
          <a:p>
            <a:r>
              <a:rPr lang="cs-CZ" dirty="0" smtClean="0"/>
              <a:t>5.Co </a:t>
            </a:r>
            <a:r>
              <a:rPr lang="cs-CZ" dirty="0"/>
              <a:t>jsou jaderné havárie? </a:t>
            </a:r>
            <a:endParaRPr lang="cs-CZ" dirty="0" smtClean="0"/>
          </a:p>
          <a:p>
            <a:r>
              <a:rPr lang="cs-CZ" dirty="0" smtClean="0"/>
              <a:t>6.Přiřaď </a:t>
            </a:r>
            <a:r>
              <a:rPr lang="cs-CZ" dirty="0"/>
              <a:t>obrázek </a:t>
            </a:r>
            <a:r>
              <a:rPr lang="cs-CZ" dirty="0" err="1"/>
              <a:t>jader.elektrárny</a:t>
            </a:r>
            <a:r>
              <a:rPr lang="cs-CZ" dirty="0"/>
              <a:t> k </a:t>
            </a:r>
            <a:r>
              <a:rPr lang="cs-CZ" dirty="0" smtClean="0"/>
              <a:t>jejímu názvu.</a:t>
            </a:r>
          </a:p>
          <a:p>
            <a:r>
              <a:rPr lang="cs-CZ" dirty="0" smtClean="0"/>
              <a:t>7.V jakém roce proběhla </a:t>
            </a:r>
            <a:r>
              <a:rPr lang="cs-CZ" dirty="0" err="1"/>
              <a:t>jader.havárie</a:t>
            </a:r>
            <a:r>
              <a:rPr lang="cs-CZ" dirty="0"/>
              <a:t> ve </a:t>
            </a:r>
            <a:r>
              <a:rPr lang="cs-CZ" dirty="0" err="1"/>
              <a:t>Fukušimě</a:t>
            </a:r>
            <a:r>
              <a:rPr lang="cs-CZ" dirty="0" smtClean="0"/>
              <a:t>?</a:t>
            </a:r>
          </a:p>
          <a:p>
            <a:r>
              <a:rPr lang="cs-CZ" sz="3200" dirty="0" smtClean="0"/>
              <a:t>8. Jak se jmenovalo vojenské </a:t>
            </a:r>
            <a:r>
              <a:rPr lang="cs-CZ" sz="3200" dirty="0"/>
              <a:t>zařízení, kde se vyráběly jaderné </a:t>
            </a:r>
            <a:r>
              <a:rPr lang="cs-CZ" sz="3200" dirty="0" smtClean="0"/>
              <a:t>zbraně a stala se tam jaderná havárie 1957?</a:t>
            </a:r>
          </a:p>
          <a:p>
            <a:r>
              <a:rPr lang="cs-CZ" sz="3200" dirty="0" smtClean="0"/>
              <a:t>9. Kde se nachází Černobyl?</a:t>
            </a:r>
          </a:p>
          <a:p>
            <a:r>
              <a:rPr lang="cs-CZ" dirty="0"/>
              <a:t>10.Jaké jsou následky </a:t>
            </a:r>
            <a:r>
              <a:rPr lang="cs-CZ" dirty="0" err="1" smtClean="0"/>
              <a:t>jader.havárií</a:t>
            </a:r>
            <a:r>
              <a:rPr lang="cs-CZ" smtClean="0"/>
              <a:t>?</a:t>
            </a:r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099613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Zdroje: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7467600" cy="4525963"/>
          </a:xfrm>
        </p:spPr>
        <p:txBody>
          <a:bodyPr/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cs.wikipedia.org/wiki/Jadern%C3%A1_hav%C3%A1rie</a:t>
            </a:r>
            <a:endParaRPr lang="cs-CZ" dirty="0" smtClean="0"/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cs.wikipedia.org/wiki/Hav%C3%A1rie_elektr%C3%A1rny_Fuku%C5%A1ima_I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zoom.iprima.cz/clanky/windscale-britsky-cernobyl-ve-kterem-se-vyrabely-jaderne-zbrane</a:t>
            </a:r>
            <a:endParaRPr lang="cs-CZ" dirty="0" smtClean="0"/>
          </a:p>
          <a:p>
            <a:r>
              <a:rPr lang="cs-CZ" dirty="0">
                <a:hlinkClick r:id="rId5"/>
              </a:rPr>
              <a:t>http://www.cernobyl-havarie.cz</a:t>
            </a:r>
            <a:r>
              <a:rPr lang="cs-CZ" dirty="0" smtClean="0">
                <a:hlinkClick r:id="rId5"/>
              </a:rPr>
              <a:t>/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45126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600" dirty="0" smtClean="0">
                <a:solidFill>
                  <a:srgbClr val="00B0F0"/>
                </a:solidFill>
              </a:rPr>
              <a:t>Schéma jaderné elektrárny</a:t>
            </a:r>
            <a:endParaRPr lang="cs-CZ" sz="3600" dirty="0">
              <a:solidFill>
                <a:srgbClr val="00B0F0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8183" y="1700808"/>
            <a:ext cx="6640201" cy="360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801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499176" cy="1877070"/>
          </a:xfrm>
        </p:spPr>
        <p:txBody>
          <a:bodyPr>
            <a:normAutofit/>
          </a:bodyPr>
          <a:lstStyle/>
          <a:p>
            <a:pPr algn="ctr"/>
            <a:r>
              <a:rPr lang="cs-CZ" sz="3200" dirty="0">
                <a:solidFill>
                  <a:srgbClr val="00B0F0"/>
                </a:solidFill>
              </a:rPr>
              <a:t>Jaderná havárie v jaderné elektrárně je havárie, při které dojde k :</a:t>
            </a:r>
            <a:r>
              <a:rPr lang="cs-CZ" sz="3200" dirty="0"/>
              <a:t/>
            </a:r>
            <a:br>
              <a:rPr lang="cs-CZ" sz="3200" dirty="0"/>
            </a:br>
            <a:endParaRPr lang="cs-CZ" sz="3200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porušení </a:t>
            </a:r>
            <a:r>
              <a:rPr lang="cs-CZ" dirty="0"/>
              <a:t>těsnosti obalu jaderného paliva v aktivní zóně jaderného reaktoru</a:t>
            </a:r>
          </a:p>
          <a:p>
            <a:r>
              <a:rPr lang="cs-CZ" dirty="0" smtClean="0"/>
              <a:t>úniku </a:t>
            </a:r>
            <a:r>
              <a:rPr lang="cs-CZ" dirty="0"/>
              <a:t>radioaktivních látek do chladiva či moderátoru</a:t>
            </a:r>
          </a:p>
          <a:p>
            <a:r>
              <a:rPr lang="cs-CZ" dirty="0" smtClean="0"/>
              <a:t>úniku </a:t>
            </a:r>
            <a:r>
              <a:rPr lang="cs-CZ" dirty="0"/>
              <a:t> radioaktivní směsi netěsnostmi z primárního okruhu do prostoru reaktorového bloku -  z reaktorového bloku do okolí elektrárny - dochází ke znečišťování  životního </a:t>
            </a:r>
            <a:r>
              <a:rPr lang="cs-CZ" dirty="0" smtClean="0"/>
              <a:t>prostředí</a:t>
            </a:r>
          </a:p>
          <a:p>
            <a:endParaRPr lang="cs-CZ" dirty="0"/>
          </a:p>
          <a:p>
            <a:pPr marL="36576" indent="0">
              <a:buNone/>
            </a:pPr>
            <a:r>
              <a:rPr lang="cs-CZ" dirty="0"/>
              <a:t>Většina havárií souvisí s únikem nebezpečných látek. </a:t>
            </a:r>
            <a:endParaRPr lang="cs-CZ" dirty="0" smtClean="0"/>
          </a:p>
          <a:p>
            <a:endParaRPr lang="cs-CZ" dirty="0"/>
          </a:p>
          <a:p>
            <a:pPr marL="36576" indent="0">
              <a:buNone/>
            </a:pPr>
            <a:r>
              <a:rPr lang="cs-CZ" dirty="0"/>
              <a:t>Z důvodů různých utajení je těžké určit rozsah nebo někdy, zda se opravdu </a:t>
            </a:r>
            <a:r>
              <a:rPr lang="cs-CZ" dirty="0" smtClean="0"/>
              <a:t>staly.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67833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628018"/>
            <a:ext cx="7467600" cy="994122"/>
          </a:xfrm>
        </p:spPr>
        <p:txBody>
          <a:bodyPr>
            <a:normAutofit/>
          </a:bodyPr>
          <a:lstStyle/>
          <a:p>
            <a:pPr algn="ctr"/>
            <a:r>
              <a:rPr lang="cs-CZ" sz="3600" dirty="0" err="1" smtClean="0">
                <a:solidFill>
                  <a:srgbClr val="00B0F0"/>
                </a:solidFill>
              </a:rPr>
              <a:t>Windscale</a:t>
            </a:r>
            <a:endParaRPr lang="cs-CZ" sz="3600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2060848"/>
            <a:ext cx="7467600" cy="4248472"/>
          </a:xfrm>
        </p:spPr>
        <p:txBody>
          <a:bodyPr>
            <a:normAutofit/>
          </a:bodyPr>
          <a:lstStyle/>
          <a:p>
            <a:r>
              <a:rPr lang="cs-CZ" sz="2800" dirty="0" smtClean="0"/>
              <a:t>Havárie ve Velké Británii, 1957</a:t>
            </a:r>
          </a:p>
          <a:p>
            <a:r>
              <a:rPr lang="cs-CZ" sz="2800" dirty="0" smtClean="0"/>
              <a:t>Stupeň 5</a:t>
            </a:r>
          </a:p>
          <a:p>
            <a:r>
              <a:rPr lang="cs-CZ" sz="2800" dirty="0" smtClean="0"/>
              <a:t>Vojenské </a:t>
            </a:r>
            <a:r>
              <a:rPr lang="cs-CZ" sz="2800" dirty="0"/>
              <a:t>zařízení, kde se vyráběly jaderné </a:t>
            </a:r>
            <a:r>
              <a:rPr lang="cs-CZ" sz="2800" dirty="0" smtClean="0"/>
              <a:t>zbraně</a:t>
            </a:r>
          </a:p>
          <a:p>
            <a:r>
              <a:rPr lang="cs-CZ" sz="2800" dirty="0" smtClean="0"/>
              <a:t>Došlo k přehřátí palivových článků a vznikl požár</a:t>
            </a:r>
          </a:p>
          <a:p>
            <a:r>
              <a:rPr lang="cs-CZ" sz="2800" dirty="0"/>
              <a:t>Do ovzduší během požáru uniklo značné množství radioaktivních látek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152856"/>
            <a:ext cx="2867000" cy="28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0728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dirty="0" err="1" smtClean="0">
                <a:solidFill>
                  <a:srgbClr val="00B0F0"/>
                </a:solidFill>
              </a:rPr>
              <a:t>Three</a:t>
            </a:r>
            <a:r>
              <a:rPr lang="cs-CZ" sz="4000" dirty="0" smtClean="0">
                <a:solidFill>
                  <a:srgbClr val="00B0F0"/>
                </a:solidFill>
              </a:rPr>
              <a:t> </a:t>
            </a:r>
            <a:r>
              <a:rPr lang="cs-CZ" sz="4000" dirty="0">
                <a:solidFill>
                  <a:srgbClr val="00B0F0"/>
                </a:solidFill>
              </a:rPr>
              <a:t>Mile Island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0"/>
            <a:ext cx="8496944" cy="4525963"/>
          </a:xfrm>
        </p:spPr>
        <p:txBody>
          <a:bodyPr>
            <a:normAutofit/>
          </a:bodyPr>
          <a:lstStyle/>
          <a:p>
            <a:r>
              <a:rPr lang="cs-CZ" sz="2800" dirty="0" smtClean="0"/>
              <a:t>Havárie v USA, 1979</a:t>
            </a:r>
          </a:p>
          <a:p>
            <a:r>
              <a:rPr lang="cs-CZ" sz="2800" dirty="0" smtClean="0"/>
              <a:t>Stupeň 5</a:t>
            </a:r>
            <a:endParaRPr lang="cs-CZ" sz="2800" dirty="0"/>
          </a:p>
          <a:p>
            <a:r>
              <a:rPr lang="cs-CZ" sz="2800" dirty="0"/>
              <a:t>Č</a:t>
            </a:r>
            <a:r>
              <a:rPr lang="cs-CZ" sz="2800" dirty="0" smtClean="0"/>
              <a:t>ástečně </a:t>
            </a:r>
            <a:r>
              <a:rPr lang="cs-CZ" sz="2800" dirty="0"/>
              <a:t>se roztavil druhý jaderný </a:t>
            </a:r>
            <a:r>
              <a:rPr lang="cs-CZ" sz="2800" dirty="0" smtClean="0"/>
              <a:t>reaktor</a:t>
            </a:r>
          </a:p>
          <a:p>
            <a:r>
              <a:rPr lang="cs-CZ" sz="2800" dirty="0"/>
              <a:t>Z</a:t>
            </a:r>
            <a:r>
              <a:rPr lang="cs-CZ" sz="2800" dirty="0" smtClean="0"/>
              <a:t>amořena </a:t>
            </a:r>
            <a:r>
              <a:rPr lang="cs-CZ" sz="2800" dirty="0"/>
              <a:t>provozní budova a její blízké okolí</a:t>
            </a:r>
          </a:p>
          <a:p>
            <a:r>
              <a:rPr lang="cs-CZ" sz="2800" dirty="0"/>
              <a:t>P</a:t>
            </a:r>
            <a:r>
              <a:rPr lang="cs-CZ" sz="2800" dirty="0" smtClean="0"/>
              <a:t>říčina havárie- závada na </a:t>
            </a:r>
            <a:r>
              <a:rPr lang="cs-CZ" sz="2800" dirty="0"/>
              <a:t>bezpečnostním ventilu</a:t>
            </a:r>
          </a:p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99977" y="3645024"/>
            <a:ext cx="4032447" cy="312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3118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936104"/>
          </a:xfrm>
        </p:spPr>
        <p:txBody>
          <a:bodyPr>
            <a:normAutofit/>
          </a:bodyPr>
          <a:lstStyle/>
          <a:p>
            <a:pPr algn="ctr"/>
            <a:r>
              <a:rPr lang="cs-CZ" sz="3600" dirty="0" err="1" smtClean="0">
                <a:solidFill>
                  <a:srgbClr val="00B0F0"/>
                </a:solidFill>
              </a:rPr>
              <a:t>Fukušima</a:t>
            </a:r>
            <a:endParaRPr lang="cs-CZ" sz="3600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08720"/>
            <a:ext cx="7467600" cy="4525963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Havárie v Japonsku, 2011</a:t>
            </a:r>
          </a:p>
          <a:p>
            <a:r>
              <a:rPr lang="cs-CZ" dirty="0" smtClean="0"/>
              <a:t>Stupeň 7</a:t>
            </a:r>
          </a:p>
          <a:p>
            <a:r>
              <a:rPr lang="cs-CZ" dirty="0" smtClean="0"/>
              <a:t>Následkem silného zemětřesení, které vyvolalo vlnu Tsunami, přestala jít elektřina a nefungovala čerpadla-nechladila primární okruh</a:t>
            </a:r>
          </a:p>
          <a:p>
            <a:r>
              <a:rPr lang="cs-CZ" dirty="0" smtClean="0"/>
              <a:t>Došlo k přehřátí reaktorů,</a:t>
            </a:r>
          </a:p>
          <a:p>
            <a:pPr marL="36576" indent="0">
              <a:buNone/>
            </a:pPr>
            <a:r>
              <a:rPr lang="cs-CZ" dirty="0" smtClean="0"/>
              <a:t>    úniku radioaktivní páry </a:t>
            </a:r>
          </a:p>
          <a:p>
            <a:pPr marL="36576" indent="0">
              <a:buNone/>
            </a:pPr>
            <a:r>
              <a:rPr lang="cs-CZ" dirty="0" smtClean="0"/>
              <a:t>    a výbuchu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179912"/>
            <a:ext cx="411721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43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1340768"/>
            <a:ext cx="6684818" cy="4063753"/>
          </a:xfrm>
        </p:spPr>
      </p:pic>
    </p:spTree>
    <p:extLst>
      <p:ext uri="{BB962C8B-B14F-4D97-AF65-F5344CB8AC3E}">
        <p14:creationId xmlns:p14="http://schemas.microsoft.com/office/powerpoint/2010/main" xmlns="" val="1142905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000" dirty="0">
                <a:solidFill>
                  <a:srgbClr val="00B0F0"/>
                </a:solidFill>
              </a:rPr>
              <a:t>Černobylská havárie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smtClean="0"/>
              <a:t>Havárie v </a:t>
            </a:r>
            <a:r>
              <a:rPr lang="cs-CZ" dirty="0"/>
              <a:t>ukrajinském Černobylu (tehdy část Sovětského svazu), 1986 </a:t>
            </a:r>
          </a:p>
          <a:p>
            <a:r>
              <a:rPr lang="cs-CZ" dirty="0" smtClean="0"/>
              <a:t>nejhorší </a:t>
            </a:r>
            <a:r>
              <a:rPr lang="cs-CZ" dirty="0"/>
              <a:t>jaderná havárie v historii jaderné </a:t>
            </a:r>
            <a:r>
              <a:rPr lang="cs-CZ" dirty="0" smtClean="0"/>
              <a:t>energetiky</a:t>
            </a:r>
          </a:p>
          <a:p>
            <a:r>
              <a:rPr lang="cs-CZ" dirty="0" smtClean="0"/>
              <a:t>Stupeň 7</a:t>
            </a:r>
          </a:p>
          <a:p>
            <a:r>
              <a:rPr lang="cs-CZ" dirty="0"/>
              <a:t>Jaderná havárie vznikla v </a:t>
            </a:r>
            <a:r>
              <a:rPr lang="cs-CZ" dirty="0" smtClean="0"/>
              <a:t>důsledku neodborného řešení simulované poruchy v primární části reaktoru</a:t>
            </a:r>
          </a:p>
          <a:p>
            <a:r>
              <a:rPr lang="cs-CZ" dirty="0" smtClean="0"/>
              <a:t>Došlo k přehřátí a výbuchu přehřáté páry, který rozmetal jaderný materiál do okolí</a:t>
            </a:r>
          </a:p>
          <a:p>
            <a:r>
              <a:rPr lang="cs-CZ" sz="3200" dirty="0"/>
              <a:t>do vzduchu se uvolnil radioaktivní mrak, který postupoval západní částí Sovětského svazu, Východní Evropou a Skandinávií</a:t>
            </a:r>
          </a:p>
          <a:p>
            <a:endParaRPr lang="cs-CZ" dirty="0" smtClean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2818508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548680"/>
            <a:ext cx="8280920" cy="5688632"/>
          </a:xfrm>
        </p:spPr>
        <p:txBody>
          <a:bodyPr>
            <a:normAutofit/>
          </a:bodyPr>
          <a:lstStyle/>
          <a:p>
            <a:r>
              <a:rPr lang="cs-CZ" sz="2400" dirty="0" smtClean="0"/>
              <a:t>byly </a:t>
            </a:r>
            <a:r>
              <a:rPr lang="cs-CZ" sz="2400" dirty="0"/>
              <a:t>kontaminovány rozsáhlé oblasti </a:t>
            </a:r>
            <a:r>
              <a:rPr lang="cs-CZ" sz="2400" dirty="0" smtClean="0"/>
              <a:t>Ukrajiny</a:t>
            </a:r>
          </a:p>
          <a:p>
            <a:r>
              <a:rPr lang="cs-CZ" sz="2400" dirty="0" smtClean="0"/>
              <a:t>je </a:t>
            </a:r>
            <a:r>
              <a:rPr lang="cs-CZ" sz="2400" dirty="0"/>
              <a:t>obtížné přesně zaznamenat počet úmrtí </a:t>
            </a:r>
            <a:r>
              <a:rPr lang="cs-CZ" sz="2400" dirty="0" smtClean="0"/>
              <a:t>přímo zemřelých a následně-odhady </a:t>
            </a:r>
            <a:r>
              <a:rPr lang="cs-CZ" sz="2400" dirty="0"/>
              <a:t>se pohybují od desítek </a:t>
            </a:r>
            <a:r>
              <a:rPr lang="cs-CZ" sz="2400" dirty="0" smtClean="0"/>
              <a:t>tisíc</a:t>
            </a:r>
            <a:r>
              <a:rPr lang="cs-CZ" sz="2400" dirty="0"/>
              <a:t>.</a:t>
            </a:r>
          </a:p>
          <a:p>
            <a:r>
              <a:rPr lang="cs-CZ" sz="2400" dirty="0" smtClean="0"/>
              <a:t>Na </a:t>
            </a:r>
            <a:r>
              <a:rPr lang="cs-CZ" sz="2400" dirty="0"/>
              <a:t>počátku byl Černobyl utajovanou </a:t>
            </a:r>
            <a:r>
              <a:rPr lang="cs-CZ" sz="2400" dirty="0" smtClean="0"/>
              <a:t>katastrofou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996952"/>
            <a:ext cx="5715000" cy="32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4018868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174</TotalTime>
  <Words>314</Words>
  <Application>Microsoft Office PowerPoint</Application>
  <PresentationFormat>Předvádění na obrazovce (4:3)</PresentationFormat>
  <Paragraphs>60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Technický</vt:lpstr>
      <vt:lpstr>JADERNÉ HAVÁRIE</vt:lpstr>
      <vt:lpstr>Schéma jaderné elektrárny</vt:lpstr>
      <vt:lpstr>Jaderná havárie v jaderné elektrárně je havárie, při které dojde k : </vt:lpstr>
      <vt:lpstr>Windscale</vt:lpstr>
      <vt:lpstr>Three Mile Island </vt:lpstr>
      <vt:lpstr>Fukušima</vt:lpstr>
      <vt:lpstr>Snímek 7</vt:lpstr>
      <vt:lpstr>Černobylská havárie </vt:lpstr>
      <vt:lpstr>Snímek 9</vt:lpstr>
      <vt:lpstr>Snímek 10</vt:lpstr>
      <vt:lpstr>Ekologické následky havárie</vt:lpstr>
      <vt:lpstr>otázky</vt:lpstr>
      <vt:lpstr>Zdroje: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JADERNÉ HAVÁRIE</dc:title>
  <dc:creator>Vlastník</dc:creator>
  <cp:lastModifiedBy>Jarmila Ichová</cp:lastModifiedBy>
  <cp:revision>23</cp:revision>
  <dcterms:created xsi:type="dcterms:W3CDTF">2015-04-05T19:25:22Z</dcterms:created>
  <dcterms:modified xsi:type="dcterms:W3CDTF">2015-04-12T20:43:30Z</dcterms:modified>
</cp:coreProperties>
</file>