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60" r:id="rId2"/>
    <p:sldId id="259" r:id="rId3"/>
    <p:sldId id="261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-1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21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266" y="-6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EBFA6-6C55-4114-BD6D-2260F823E5F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0C794-7E8C-476C-A0C5-3BB630695AD6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BEB3A-24A4-4B06-BC45-6E8FB222E36C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0C877-143A-4BBE-B70C-4F58C0B1B739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B8DC0-CE47-4FB9-B751-CFF7BD652FF8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A5956-9D74-4F35-9CAA-64867A3835F4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7113B-76E4-4AFC-A1FC-821DED244B5E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50837-CD88-43E0-A891-1786264B4545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46ED9-2345-4E45-A8EE-5F2FB551527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91C22-DBD0-458A-87A1-1A05B7BC9BDF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4B30D-B80B-412F-B87F-1A8140935902}" type="slidenum">
              <a:rPr lang="en-CA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 předlohy nadpisu.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Klepnutím upravíte styly předlohy textu.</a:t>
            </a:r>
          </a:p>
          <a:p>
            <a:pPr lvl="1"/>
            <a:r>
              <a:rPr lang="en-CA" smtClean="0"/>
              <a:t>Druhá úroveň</a:t>
            </a:r>
          </a:p>
          <a:p>
            <a:pPr lvl="2"/>
            <a:r>
              <a:rPr lang="en-CA" smtClean="0"/>
              <a:t>Třetí úroveň</a:t>
            </a:r>
          </a:p>
          <a:p>
            <a:pPr lvl="3"/>
            <a:r>
              <a:rPr lang="en-CA" smtClean="0"/>
              <a:t>Čtvrtá úroveň</a:t>
            </a:r>
          </a:p>
          <a:p>
            <a:pPr lvl="4"/>
            <a:r>
              <a:rPr lang="en-CA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BD20F3DB-721A-4D1F-885F-29A031429D35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1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PŘELIDNĚNÍ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Tom Hulmák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022725" y="4610100"/>
            <a:ext cx="1447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Jakub Pinkr</a:t>
            </a:r>
          </a:p>
          <a:p>
            <a:r>
              <a:rPr lang="cs-CZ" sz="1800"/>
              <a:t>Jakub Ponížil</a:t>
            </a:r>
          </a:p>
          <a:p>
            <a:r>
              <a:rPr lang="cs-CZ" sz="1800"/>
              <a:t>Matěj Emmer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14400" y="457200"/>
            <a:ext cx="2882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zelená - rozvinuté státy</a:t>
            </a:r>
          </a:p>
          <a:p>
            <a:r>
              <a:rPr lang="cs-CZ" sz="1800"/>
              <a:t>červená - rozvojové státy</a:t>
            </a:r>
          </a:p>
          <a:p>
            <a:r>
              <a:rPr lang="cs-CZ" sz="1800"/>
              <a:t>žlutá - něco mezi oběma typy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241925" y="419100"/>
            <a:ext cx="33591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/>
              <a:t>Největší příbytek je v rozvojových</a:t>
            </a:r>
          </a:p>
          <a:p>
            <a:r>
              <a:rPr lang="cs-CZ" sz="1800"/>
              <a:t> státech, převážně v </a:t>
            </a:r>
            <a:r>
              <a:rPr lang="cs-CZ" sz="1800">
                <a:solidFill>
                  <a:srgbClr val="FFCC00"/>
                </a:solidFill>
              </a:rPr>
              <a:t>Africe</a:t>
            </a:r>
            <a:r>
              <a:rPr lang="cs-CZ" sz="1800"/>
              <a:t>, avšak </a:t>
            </a:r>
          </a:p>
          <a:p>
            <a:r>
              <a:rPr lang="cs-CZ" sz="1800"/>
              <a:t>nejobydlenějším kontinentem je</a:t>
            </a:r>
          </a:p>
          <a:p>
            <a:r>
              <a:rPr lang="cs-CZ" sz="1800">
                <a:solidFill>
                  <a:srgbClr val="FFCC00"/>
                </a:solidFill>
              </a:rPr>
              <a:t>Asie</a:t>
            </a:r>
            <a:endParaRPr lang="cs-CZ"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Čím je to způsobeno?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mnohonásobně se zlepšilo zdravotnictví</a:t>
            </a:r>
          </a:p>
          <a:p>
            <a:r>
              <a:rPr lang="cs-CZ">
                <a:solidFill>
                  <a:schemeClr val="bg1"/>
                </a:solidFill>
              </a:rPr>
              <a:t>díky investicím do výzkumu se život celkově zlepšil ve všech částech světa tzn. lidé si mohou dovolit mít děti</a:t>
            </a:r>
          </a:p>
          <a:p>
            <a:r>
              <a:rPr lang="cs-CZ">
                <a:solidFill>
                  <a:schemeClr val="bg1"/>
                </a:solidFill>
              </a:rPr>
              <a:t>celkové bezpečí způsobené změnami ve společnosti - zákony, pořádkové jednotky...</a:t>
            </a:r>
          </a:p>
          <a:p>
            <a:r>
              <a:rPr lang="cs-CZ">
                <a:solidFill>
                  <a:schemeClr val="bg1"/>
                </a:solidFill>
              </a:rPr>
              <a:t>zlepšila se zemědělská produkce</a:t>
            </a:r>
          </a:p>
          <a:p>
            <a:endParaRPr lang="cs-CZ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Řešení</a:t>
            </a:r>
            <a:endParaRPr lang="cs-CZ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omezení počtu dětí (Čína - politika 1 dítěte)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oddálení prvního porodu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rozšiřování informovanosti o problematice přelidnění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oddálení  věku svateb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podpora rozšiřování antikoncepce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odměny za sterilizaci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pokuty za vysoký počet dětí</a:t>
            </a:r>
            <a:endParaRPr lang="cs-CZ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Migrace?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byl to jedním z řešení lidských problémů		např. migrace do Ameriky, Austrálie</a:t>
            </a:r>
          </a:p>
          <a:p>
            <a:endParaRPr lang="cs-CZ">
              <a:solidFill>
                <a:schemeClr val="bg1"/>
              </a:solidFill>
            </a:endParaRP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dnes již není na Zemi místo, kam by bylo možné emigrovat!</a:t>
            </a:r>
            <a:endParaRPr lang="cs-CZ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62000"/>
            <a:ext cx="7772400" cy="4114800"/>
          </a:xfrm>
        </p:spPr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uvažuje se o obydlení jiných planet, mořského dna, vesmírných stanic..., ale nelze předpokládat že se tam přesune 80 milionů lidí kteří ročně přibývají</a:t>
            </a: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TOTO NENÍ ŘEŠENÍM PROBLÉMU 				PŘELIDNĚNÍ!!!</a:t>
            </a:r>
          </a:p>
          <a:p>
            <a:r>
              <a:rPr lang="cs-CZ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Minulost a budoucnost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000">
                <a:solidFill>
                  <a:schemeClr val="bg1"/>
                </a:solidFill>
              </a:rPr>
              <a:t>rok 1500 		0.5 milionů lidí</a:t>
            </a:r>
          </a:p>
          <a:p>
            <a:r>
              <a:rPr lang="cs-CZ" sz="2000">
                <a:solidFill>
                  <a:schemeClr val="bg1"/>
                </a:solidFill>
              </a:rPr>
              <a:t>rok 1800		1 miliarda lidí</a:t>
            </a:r>
          </a:p>
          <a:p>
            <a:r>
              <a:rPr lang="cs-CZ" sz="2000">
                <a:solidFill>
                  <a:schemeClr val="bg1"/>
                </a:solidFill>
              </a:rPr>
              <a:t>rok 1925		2 miliardy lidí</a:t>
            </a:r>
          </a:p>
          <a:p>
            <a:r>
              <a:rPr lang="cs-CZ" sz="2000">
                <a:solidFill>
                  <a:schemeClr val="bg1"/>
                </a:solidFill>
              </a:rPr>
              <a:t>rok 1960		3 miliardy lidí</a:t>
            </a:r>
          </a:p>
          <a:p>
            <a:r>
              <a:rPr lang="cs-CZ" sz="2000">
                <a:solidFill>
                  <a:schemeClr val="bg1"/>
                </a:solidFill>
              </a:rPr>
              <a:t>rok 1975		4 miliardy lidí</a:t>
            </a:r>
          </a:p>
          <a:p>
            <a:r>
              <a:rPr lang="cs-CZ" sz="2000">
                <a:solidFill>
                  <a:schemeClr val="bg1"/>
                </a:solidFill>
              </a:rPr>
              <a:t>rok 1989		5 miliard lidí</a:t>
            </a:r>
          </a:p>
          <a:p>
            <a:r>
              <a:rPr lang="cs-CZ" sz="2000">
                <a:solidFill>
                  <a:schemeClr val="bg1"/>
                </a:solidFill>
              </a:rPr>
              <a:t>rok 2000		6 miliard lidí</a:t>
            </a:r>
          </a:p>
          <a:p>
            <a:r>
              <a:rPr lang="cs-CZ" sz="2000">
                <a:solidFill>
                  <a:schemeClr val="bg1"/>
                </a:solidFill>
              </a:rPr>
              <a:t>rok 2013		7 miliard lidí</a:t>
            </a:r>
          </a:p>
          <a:p>
            <a:endParaRPr lang="cs-CZ" sz="2000">
              <a:solidFill>
                <a:schemeClr val="bg1"/>
              </a:solidFill>
            </a:endParaRPr>
          </a:p>
          <a:p>
            <a:r>
              <a:rPr lang="cs-CZ" sz="2000">
                <a:solidFill>
                  <a:schemeClr val="bg1"/>
                </a:solidFill>
              </a:rPr>
              <a:t>Podle předpokládaného vývoje bude v roce 2050 již						</a:t>
            </a:r>
            <a:r>
              <a:rPr lang="cs-CZ" b="1">
                <a:solidFill>
                  <a:schemeClr val="bg1"/>
                </a:solidFill>
              </a:rPr>
              <a:t>9 400 000 000 LIDÍ</a:t>
            </a:r>
            <a:endParaRPr lang="cs-CZ" sz="2000">
              <a:solidFill>
                <a:schemeClr val="bg1"/>
              </a:solidFill>
            </a:endParaRPr>
          </a:p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Jak to definujeme?</a:t>
            </a:r>
            <a:endParaRPr lang="cs-CZ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>
              <a:solidFill>
                <a:schemeClr val="bg1"/>
              </a:solidFill>
            </a:endParaRPr>
          </a:p>
          <a:p>
            <a:endParaRPr lang="cs-CZ">
              <a:solidFill>
                <a:schemeClr val="bg1"/>
              </a:solidFill>
            </a:endParaRPr>
          </a:p>
          <a:p>
            <a:endParaRPr lang="cs-CZ">
              <a:solidFill>
                <a:schemeClr val="bg1"/>
              </a:solidFill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2971800"/>
            <a:ext cx="8382000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Přelidnění je stav, kdy prostředí neposkytuje dostatek zdrojů pro		             obživu populace</a:t>
            </a:r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endParaRPr lang="cs-CZ"/>
          </a:p>
          <a:p>
            <a:r>
              <a:rPr lang="cs-CZ" sz="1800"/>
              <a:t>	        !!!    ( DNES JE TO GLOBÁLNÍ PROBLÉM ČÍSLO 1 ) !!!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Rozdíl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Příbytek - počítá se kolik lidí se narodí a zemře tzn. </a:t>
            </a:r>
            <a:r>
              <a:rPr lang="cs-CZ" u="sng">
                <a:solidFill>
                  <a:schemeClr val="bg1"/>
                </a:solidFill>
              </a:rPr>
              <a:t>o kolik se zvýší bilance obyvatel</a:t>
            </a:r>
            <a:endParaRPr lang="cs-CZ">
              <a:solidFill>
                <a:schemeClr val="bg1"/>
              </a:solidFill>
            </a:endParaRPr>
          </a:p>
          <a:p>
            <a:endParaRPr lang="cs-CZ">
              <a:solidFill>
                <a:schemeClr val="bg1"/>
              </a:solidFill>
            </a:endParaRPr>
          </a:p>
          <a:p>
            <a:r>
              <a:rPr lang="cs-CZ">
                <a:solidFill>
                  <a:schemeClr val="bg1"/>
                </a:solidFill>
              </a:rPr>
              <a:t>Narození - počítá se kolik lidí se narodí		(natalita)</a:t>
            </a:r>
          </a:p>
          <a:p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Aktuální stav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každou sekundu na Zemi přibudou 3 lidé </a:t>
            </a:r>
          </a:p>
        </p:txBody>
      </p:sp>
      <p:pic>
        <p:nvPicPr>
          <p:cNvPr id="6149" name="Picture 5" descr="C:\Documents and Settings\Hulmákovi\Plocha\stcm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001963"/>
            <a:ext cx="2819400" cy="2205037"/>
          </a:xfrm>
          <a:prstGeom prst="rect">
            <a:avLst/>
          </a:prstGeom>
          <a:noFill/>
        </p:spPr>
      </p:pic>
      <p:pic>
        <p:nvPicPr>
          <p:cNvPr id="6150" name="Picture 6" descr="C:\Documents and Settings\Hulmákovi\Plocha\stcm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429000"/>
            <a:ext cx="2514600" cy="1966913"/>
          </a:xfrm>
          <a:prstGeom prst="rect">
            <a:avLst/>
          </a:prstGeom>
          <a:noFill/>
        </p:spPr>
      </p:pic>
      <p:pic>
        <p:nvPicPr>
          <p:cNvPr id="6151" name="Picture 7" descr="C:\Documents and Settings\Hulmákovi\Plocha\stcma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352800"/>
            <a:ext cx="2438400" cy="190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každou hodinou to je 10 800 lidí</a:t>
            </a:r>
            <a:endParaRPr lang="cs-CZ"/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0" y="2819400"/>
          <a:ext cx="9144000" cy="2124075"/>
        </p:xfrm>
        <a:graphic>
          <a:graphicData uri="http://schemas.openxmlformats.org/presentationml/2006/ole">
            <p:oleObj spid="_x0000_s10244" name="Rastrový obrázek" r:id="rId3" imgW="14304762" imgH="3323810" progId="Paint.Picture">
              <p:embed/>
            </p:oleObj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0" y="4876800"/>
          <a:ext cx="9144000" cy="2124075"/>
        </p:xfrm>
        <a:graphic>
          <a:graphicData uri="http://schemas.openxmlformats.org/presentationml/2006/ole">
            <p:oleObj spid="_x0000_s10245" name="Rastrový obrázek" r:id="rId4" imgW="14304762" imgH="3323810" progId="Paint.Picture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za den to je zhruba 259 200 lidí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0" y="2438400"/>
          <a:ext cx="4191000" cy="2074863"/>
        </p:xfrm>
        <a:graphic>
          <a:graphicData uri="http://schemas.openxmlformats.org/presentationml/2006/ole">
            <p:oleObj spid="_x0000_s11268" name="Rastrový obrázek" r:id="rId3" imgW="17471289" imgH="8647619" progId="Paint.Picture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4191000" y="2514600"/>
          <a:ext cx="4953000" cy="2000250"/>
        </p:xfrm>
        <a:graphic>
          <a:graphicData uri="http://schemas.openxmlformats.org/presentationml/2006/ole">
            <p:oleObj spid="_x0000_s11269" name="Rastrový obrázek" r:id="rId4" imgW="17471289" imgH="8647619" progId="Paint.Picture">
              <p:embed/>
            </p:oleObj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0" y="4572000"/>
          <a:ext cx="4267200" cy="2286000"/>
        </p:xfrm>
        <a:graphic>
          <a:graphicData uri="http://schemas.openxmlformats.org/presentationml/2006/ole">
            <p:oleObj spid="_x0000_s11270" name="Rastrový obrázek" r:id="rId5" imgW="17471289" imgH="8647619" progId="Paint.Picture">
              <p:embed/>
            </p:oleObj>
          </a:graphicData>
        </a:graphic>
      </p:graphicFrame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3810000" y="4419600"/>
          <a:ext cx="5334000" cy="2640013"/>
        </p:xfrm>
        <a:graphic>
          <a:graphicData uri="http://schemas.openxmlformats.org/presentationml/2006/ole">
            <p:oleObj spid="_x0000_s11271" name="Rastrový obrázek" r:id="rId6" imgW="17471289" imgH="8647619" progId="Paint.Picture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Graf růstu obyvatel</a:t>
            </a:r>
            <a:endParaRPr lang="cs-CZ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860925" y="2628900"/>
            <a:ext cx="161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>
                <a:solidFill>
                  <a:schemeClr val="tx1"/>
                </a:solidFill>
              </a:rPr>
              <a:t>aktuální situace</a:t>
            </a:r>
            <a:endParaRPr lang="cs-CZ" sz="1800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898525" y="3009900"/>
            <a:ext cx="163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800">
                <a:solidFill>
                  <a:schemeClr val="tx1"/>
                </a:solidFill>
              </a:rPr>
              <a:t>lidí v milionech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Rozvojové vs. Rozvinuté</a:t>
            </a:r>
            <a:endParaRPr lang="cs-CZ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mezi rozvojovými a rozvinutými státy je velký rozdíl jak v kultuře, politice i v ekonomických možnostech státu</a:t>
            </a:r>
          </a:p>
          <a:p>
            <a:r>
              <a:rPr lang="cs-CZ">
                <a:solidFill>
                  <a:schemeClr val="bg1"/>
                </a:solidFill>
              </a:rPr>
              <a:t>zaostalejší - rozvojové - hlavní problém přelidnění</a:t>
            </a:r>
          </a:p>
          <a:p>
            <a:r>
              <a:rPr lang="cs-CZ">
                <a:solidFill>
                  <a:schemeClr val="bg1"/>
                </a:solidFill>
              </a:rPr>
              <a:t>bohatší - rozvinuté -</a:t>
            </a:r>
            <a:r>
              <a:rPr lang="cs-CZ"/>
              <a:t> </a:t>
            </a:r>
            <a:r>
              <a:rPr lang="cs-CZ">
                <a:solidFill>
                  <a:schemeClr val="bg1"/>
                </a:solidFill>
              </a:rPr>
              <a:t>větší vliv, lepší finanční možnosti (EU, USA, Japonsko)</a:t>
            </a:r>
            <a:endParaRPr lang="cs-CZ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1"/>
                </a:solidFill>
              </a:rPr>
              <a:t>Narození/Úmrtnost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53000" y="3276600"/>
            <a:ext cx="3352800" cy="2819400"/>
          </a:xfrm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76600"/>
            <a:ext cx="33623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27125" y="2555875"/>
            <a:ext cx="1503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Rozvojové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791200" y="2590800"/>
            <a:ext cx="143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Rozvinuté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ázdná prezentace">
  <a:themeElements>
    <a:clrScheme name="Prázdná prezenta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ázdná prezenta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-1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-18"/>
          </a:defRPr>
        </a:defPPr>
      </a:lstStyle>
    </a:lnDef>
  </a:objectDefaults>
  <a:extraClrSchemeLst>
    <a:extraClrScheme>
      <a:clrScheme name="Prázdná prezenta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ázdná prezenta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ázdná prezenta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ázdná prezenta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ázdná prezenta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ázdná prezenta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ázdná prezenta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Office\Sablony\Prázdná prezentace.pot</Template>
  <TotalTime>224</TotalTime>
  <Words>284</Words>
  <Application>Microsoft Office PowerPoint</Application>
  <PresentationFormat>Předvádění na obrazovce (4:3)</PresentationFormat>
  <Paragraphs>78</Paragraphs>
  <Slides>16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0" baseType="lpstr">
      <vt:lpstr>Times New Roman</vt:lpstr>
      <vt:lpstr>Comic Sans MS</vt:lpstr>
      <vt:lpstr>Prázdná prezentace</vt:lpstr>
      <vt:lpstr>Rastrový obrázek</vt:lpstr>
      <vt:lpstr>PŘELIDNĚNÍ</vt:lpstr>
      <vt:lpstr>Jak to definujeme?</vt:lpstr>
      <vt:lpstr>Rozdíl</vt:lpstr>
      <vt:lpstr>Aktuální stav</vt:lpstr>
      <vt:lpstr>Snímek 5</vt:lpstr>
      <vt:lpstr>Snímek 6</vt:lpstr>
      <vt:lpstr>Graf růstu obyvatel</vt:lpstr>
      <vt:lpstr>Rozvojové vs. Rozvinuté</vt:lpstr>
      <vt:lpstr>Narození/Úmrtnost</vt:lpstr>
      <vt:lpstr>Snímek 10</vt:lpstr>
      <vt:lpstr>Čím je to způsobeno?</vt:lpstr>
      <vt:lpstr>Řešení</vt:lpstr>
      <vt:lpstr>Snímek 13</vt:lpstr>
      <vt:lpstr>Migrace?</vt:lpstr>
      <vt:lpstr>Snímek 15</vt:lpstr>
      <vt:lpstr>Minulost a budoucnost</vt:lpstr>
    </vt:vector>
  </TitlesOfParts>
  <Company>SPT TELECOM, a.s.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PŘELIDNĚNÍ</dc:title>
  <dc:creator>Hulmákovi</dc:creator>
  <cp:lastModifiedBy>Jarmila Ichová</cp:lastModifiedBy>
  <cp:revision>15</cp:revision>
  <dcterms:created xsi:type="dcterms:W3CDTF">2015-04-04T20:04:20Z</dcterms:created>
  <dcterms:modified xsi:type="dcterms:W3CDTF">2015-04-12T20:49:02Z</dcterms:modified>
</cp:coreProperties>
</file>