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0" r:id="rId3"/>
    <p:sldId id="261" r:id="rId4"/>
    <p:sldId id="259" r:id="rId5"/>
    <p:sldId id="267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6" autoAdjust="0"/>
    <p:restoredTop sz="94671" autoAdjust="0"/>
  </p:normalViewPr>
  <p:slideViewPr>
    <p:cSldViewPr>
      <p:cViewPr>
        <p:scale>
          <a:sx n="77" d="100"/>
          <a:sy n="77" d="100"/>
        </p:scale>
        <p:origin x="-117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FE965DD2-6DA1-4DE4-ADB4-98DC76BA30DD}" type="datetimeFigureOut">
              <a:rPr lang="es-UY"/>
              <a:pPr>
                <a:defRPr/>
              </a:pPr>
              <a:t>07/04/2015</a:t>
            </a:fld>
            <a:endParaRPr lang="es-U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UY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UY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31A5AE04-2E7D-41FF-A877-897DCD5F9979}" type="slidenum">
              <a:rPr lang="es-UY" altLang="cs-CZ"/>
              <a:pPr>
                <a:defRPr/>
              </a:pPr>
              <a:t>‹#›</a:t>
            </a:fld>
            <a:endParaRPr lang="es-UY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cs-CZ" smtClean="0"/>
          </a:p>
        </p:txBody>
      </p:sp>
      <p:sp>
        <p:nvSpPr>
          <p:cNvPr id="133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9AEA34F-E18D-409F-97B3-4322B9911313}" type="slidenum">
              <a:rPr lang="es-UY" altLang="cs-CZ"/>
              <a:pPr/>
              <a:t>1</a:t>
            </a:fld>
            <a:endParaRPr lang="es-UY" alt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altLang="cs-CZ" smtClean="0"/>
          </a:p>
        </p:txBody>
      </p:sp>
      <p:sp>
        <p:nvSpPr>
          <p:cNvPr id="1434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CC588F3-DBBC-4D9C-885E-EF0980BFBF2C}" type="slidenum">
              <a:rPr lang="es-UY" altLang="cs-CZ"/>
              <a:pPr/>
              <a:t>4</a:t>
            </a:fld>
            <a:endParaRPr lang="es-UY" alt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A8C1E-B69F-4CC7-A996-C12885933719}" type="slidenum">
              <a:rPr lang="es-ES" altLang="cs-CZ"/>
              <a:pPr>
                <a:defRPr/>
              </a:pPr>
              <a:t>‹#›</a:t>
            </a:fld>
            <a:endParaRPr lang="es-ES" alt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7C72C8-9672-423D-BAB1-0FCC901B7A15}" type="slidenum">
              <a:rPr lang="es-ES" altLang="cs-CZ"/>
              <a:pPr>
                <a:defRPr/>
              </a:pPr>
              <a:t>‹#›</a:t>
            </a:fld>
            <a:endParaRPr lang="es-ES" alt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340B87-08B5-4456-9D4C-8412D226E77B}" type="slidenum">
              <a:rPr lang="es-ES" altLang="cs-CZ"/>
              <a:pPr>
                <a:defRPr/>
              </a:pPr>
              <a:t>‹#›</a:t>
            </a:fld>
            <a:endParaRPr lang="es-ES" alt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61ED7-A834-4FC2-A6AB-4C6A1B25AD79}" type="slidenum">
              <a:rPr lang="es-ES" altLang="cs-CZ"/>
              <a:pPr>
                <a:defRPr/>
              </a:pPr>
              <a:t>‹#›</a:t>
            </a:fld>
            <a:endParaRPr lang="es-ES" alt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744F2-4EC8-4302-AF76-965C64786382}" type="slidenum">
              <a:rPr lang="es-ES" altLang="cs-CZ"/>
              <a:pPr>
                <a:defRPr/>
              </a:pPr>
              <a:t>‹#›</a:t>
            </a:fld>
            <a:endParaRPr lang="es-ES" alt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E1899-D28B-4355-94DC-59DF3FD6D512}" type="slidenum">
              <a:rPr lang="es-ES" altLang="cs-CZ"/>
              <a:pPr>
                <a:defRPr/>
              </a:pPr>
              <a:t>‹#›</a:t>
            </a:fld>
            <a:endParaRPr lang="es-ES" alt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3C2B3-C4E5-43B9-AEFC-A51A89627D66}" type="slidenum">
              <a:rPr lang="es-ES" altLang="cs-CZ"/>
              <a:pPr>
                <a:defRPr/>
              </a:pPr>
              <a:t>‹#›</a:t>
            </a:fld>
            <a:endParaRPr lang="es-ES" alt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1DAE2E-C019-4B86-BEBF-FBDE13D27081}" type="slidenum">
              <a:rPr lang="es-ES" altLang="cs-CZ"/>
              <a:pPr>
                <a:defRPr/>
              </a:pPr>
              <a:t>‹#›</a:t>
            </a:fld>
            <a:endParaRPr lang="es-ES" alt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52A04-8CE5-4CBC-A4A0-2FFC5F2C6D1F}" type="slidenum">
              <a:rPr lang="es-ES" altLang="cs-CZ"/>
              <a:pPr>
                <a:defRPr/>
              </a:pPr>
              <a:t>‹#›</a:t>
            </a:fld>
            <a:endParaRPr lang="es-ES" alt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52957-4430-4ECC-A65A-ED4ECA4F290D}" type="slidenum">
              <a:rPr lang="es-ES" altLang="cs-CZ"/>
              <a:pPr>
                <a:defRPr/>
              </a:pPr>
              <a:t>‹#›</a:t>
            </a:fld>
            <a:endParaRPr lang="es-ES" alt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A76F53-AAB0-41FB-A30F-96869A01661E}" type="slidenum">
              <a:rPr lang="es-ES" altLang="cs-CZ"/>
              <a:pPr>
                <a:defRPr/>
              </a:pPr>
              <a:t>‹#›</a:t>
            </a:fld>
            <a:endParaRPr lang="es-ES" alt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cs-CZ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cs-CZ" smtClean="0"/>
              <a:t>Haga clic para modificar el estilo de texto del patrón</a:t>
            </a:r>
          </a:p>
          <a:p>
            <a:pPr lvl="1"/>
            <a:r>
              <a:rPr lang="es-ES" altLang="cs-CZ" smtClean="0"/>
              <a:t>Segundo nivel</a:t>
            </a:r>
          </a:p>
          <a:p>
            <a:pPr lvl="2"/>
            <a:r>
              <a:rPr lang="es-ES" altLang="cs-CZ" smtClean="0"/>
              <a:t>Tercer nivel</a:t>
            </a:r>
          </a:p>
          <a:p>
            <a:pPr lvl="3"/>
            <a:r>
              <a:rPr lang="es-ES" altLang="cs-CZ" smtClean="0"/>
              <a:t>Cuarto nivel</a:t>
            </a:r>
          </a:p>
          <a:p>
            <a:pPr lvl="4"/>
            <a:r>
              <a:rPr lang="es-ES" altLang="cs-CZ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7770A19B-64B9-42C2-BDD9-0590D5B472F0}" type="slidenum">
              <a:rPr lang="es-ES" altLang="cs-CZ"/>
              <a:pPr>
                <a:defRPr/>
              </a:pPr>
              <a:t>‹#›</a:t>
            </a:fld>
            <a:endParaRPr lang="es-ES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3/3a/View_of_Nauru_airport.jpg" TargetMode="External"/><Relationship Id="rId13" Type="http://schemas.openxmlformats.org/officeDocument/2006/relationships/hyperlink" Target="http://en.wikipedia.org/wiki/Nauru" TargetMode="External"/><Relationship Id="rId3" Type="http://schemas.openxmlformats.org/officeDocument/2006/relationships/hyperlink" Target="http://www.djspooky.com/nauruelegies/nauru_stamp.jpg" TargetMode="External"/><Relationship Id="rId7" Type="http://schemas.openxmlformats.org/officeDocument/2006/relationships/hyperlink" Target="http://upload.wikimedia.org/wikipedia/commons/thumb/2/25/Nauru_on_the_globe_(Polynesia_centered).svg/1024px-Nauru_on_the_globe_(Polynesia_centered).svg.png" TargetMode="External"/><Relationship Id="rId12" Type="http://schemas.openxmlformats.org/officeDocument/2006/relationships/hyperlink" Target="http://en.wikipedia.org/wiki/File:Nauruan-warrior-1880ers.jpg" TargetMode="External"/><Relationship Id="rId2" Type="http://schemas.openxmlformats.org/officeDocument/2006/relationships/hyperlink" Target="http://www.nationalanthems.info/nr~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pload.wikimedia.org/wikipedia/commons/thumb/1/1a/Nauru-Hauptkarte.png/251px-Nauru-Hauptkarte.png" TargetMode="External"/><Relationship Id="rId11" Type="http://schemas.openxmlformats.org/officeDocument/2006/relationships/hyperlink" Target="http://en.wikipedia.org/wiki/History_of_Nauru" TargetMode="External"/><Relationship Id="rId5" Type="http://schemas.openxmlformats.org/officeDocument/2006/relationships/hyperlink" Target="http://cdn26.us1.fansshare.com/photo/nauru/island-nauru-wallpaper-800062771.jpg" TargetMode="External"/><Relationship Id="rId10" Type="http://schemas.openxmlformats.org/officeDocument/2006/relationships/hyperlink" Target="http://www.redorbit.com/media/uploads/2013/04/800px-Karst_following_phosphate_mining_on_Nauru.jpg" TargetMode="External"/><Relationship Id="rId4" Type="http://schemas.openxmlformats.org/officeDocument/2006/relationships/hyperlink" Target="https://en.wiki2.org/wiki/Phosphate_mining_in_Nauru" TargetMode="External"/><Relationship Id="rId9" Type="http://schemas.openxmlformats.org/officeDocument/2006/relationships/hyperlink" Target="https://upload.wikimedia.org/wikipedia/commons/4/47/Phosphate_mining_in_Nauru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CGdpIk7mn8" TargetMode="External"/><Relationship Id="rId2" Type="http://schemas.openxmlformats.org/officeDocument/2006/relationships/hyperlink" Target="https://www.youtube.com/watch?v=x-7rf9hz-Ko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Standard\Documents\&#352;kola\nr.mp3" TargetMode="Externa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s-ES" altLang="cs-CZ" smtClean="0">
                <a:solidFill>
                  <a:schemeClr val="tx1"/>
                </a:solidFill>
              </a:rPr>
              <a:t>TITLE</a:t>
            </a:r>
          </a:p>
        </p:txBody>
      </p:sp>
      <p:sp>
        <p:nvSpPr>
          <p:cNvPr id="2051" name="Rectangle 10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cs-CZ" altLang="cs-CZ" sz="4800" b="1" u="sng" smtClean="0"/>
              <a:t>NAURU</a:t>
            </a:r>
          </a:p>
        </p:txBody>
      </p:sp>
      <p:pic>
        <p:nvPicPr>
          <p:cNvPr id="2052" name="Picture 4" descr="http://hdwallpaper.freehdw.com/0005/3d-abstract_hdwallpaper_nauru-flag_429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3525" y="314325"/>
            <a:ext cx="6467475" cy="363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Přímá spojnice se šipkou 9"/>
          <p:cNvCxnSpPr/>
          <p:nvPr/>
        </p:nvCxnSpPr>
        <p:spPr>
          <a:xfrm flipV="1">
            <a:off x="641350" y="4292600"/>
            <a:ext cx="0" cy="7207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2" name="Přímá spojnice 21"/>
          <p:cNvCxnSpPr>
            <a:endCxn id="2055" idx="1"/>
          </p:cNvCxnSpPr>
          <p:nvPr/>
        </p:nvCxnSpPr>
        <p:spPr>
          <a:xfrm>
            <a:off x="641350" y="5006975"/>
            <a:ext cx="215900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055" name="TextovéPole 22"/>
          <p:cNvSpPr txBox="1">
            <a:spLocks noChangeArrowheads="1"/>
          </p:cNvSpPr>
          <p:nvPr/>
        </p:nvSpPr>
        <p:spPr bwMode="auto">
          <a:xfrm>
            <a:off x="857250" y="4845050"/>
            <a:ext cx="15843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cs-CZ" altLang="cs-CZ" sz="1500" i="1"/>
              <a:t>Jejich vlajka</a:t>
            </a:r>
          </a:p>
        </p:txBody>
      </p:sp>
      <p:sp>
        <p:nvSpPr>
          <p:cNvPr id="2056" name="TextovéPole 25"/>
          <p:cNvSpPr txBox="1">
            <a:spLocks noChangeArrowheads="1"/>
          </p:cNvSpPr>
          <p:nvPr/>
        </p:nvSpPr>
        <p:spPr bwMode="auto">
          <a:xfrm>
            <a:off x="5327650" y="6581775"/>
            <a:ext cx="38163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cs-CZ" altLang="cs-CZ" sz="1200" i="1"/>
              <a:t>(Dolejší, Doležal, Nuc, Raus)</a:t>
            </a:r>
          </a:p>
        </p:txBody>
      </p:sp>
      <p:sp>
        <p:nvSpPr>
          <p:cNvPr id="27" name="TextovéPole 26"/>
          <p:cNvSpPr txBox="1"/>
          <p:nvPr/>
        </p:nvSpPr>
        <p:spPr>
          <a:xfrm>
            <a:off x="8686800" y="6518275"/>
            <a:ext cx="5397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</a:rPr>
              <a:t>1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altLang="cs-CZ" i="1" smtClean="0">
                <a:solidFill>
                  <a:srgbClr val="C00000"/>
                </a:solidFill>
              </a:rPr>
              <a:t>Odkazy: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cs-CZ" sz="1500" dirty="0" smtClean="0">
                <a:hlinkClick r:id="rId2"/>
              </a:rPr>
              <a:t>http://www.nationalanthems.info/nr~.jpg</a:t>
            </a:r>
            <a:endParaRPr lang="cs-CZ" sz="1500" dirty="0" smtClean="0"/>
          </a:p>
          <a:p>
            <a:pPr>
              <a:defRPr/>
            </a:pPr>
            <a:r>
              <a:rPr lang="cs-CZ" sz="1500" dirty="0" smtClean="0">
                <a:hlinkClick r:id="rId3"/>
              </a:rPr>
              <a:t>http://www.djspooky.com/nauruelegies/nauru_stamp.jpg</a:t>
            </a:r>
            <a:endParaRPr lang="cs-CZ" sz="1500" dirty="0" smtClean="0"/>
          </a:p>
          <a:p>
            <a:pPr>
              <a:defRPr/>
            </a:pPr>
            <a:r>
              <a:rPr lang="cs-CZ" sz="1500" dirty="0" smtClean="0">
                <a:solidFill>
                  <a:schemeClr val="accent1">
                    <a:lumMod val="50000"/>
                  </a:schemeClr>
                </a:solidFill>
                <a:hlinkClick r:id="rId4"/>
              </a:rPr>
              <a:t>https://en.wiki2.org/wiki/Phosphate_mining_in_Nauru</a:t>
            </a:r>
            <a:endParaRPr lang="cs-CZ" sz="1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defRPr/>
            </a:pPr>
            <a:r>
              <a:rPr lang="cs-CZ" sz="1500" dirty="0" smtClean="0">
                <a:solidFill>
                  <a:schemeClr val="accent1">
                    <a:lumMod val="50000"/>
                  </a:schemeClr>
                </a:solidFill>
                <a:hlinkClick r:id="rId5"/>
              </a:rPr>
              <a:t>http://cdn26.us1.fansshare.com/photo/nauru/island-nauru-wallpaper-800062771.jpg</a:t>
            </a:r>
            <a:endParaRPr lang="cs-CZ" sz="1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defRPr/>
            </a:pPr>
            <a:r>
              <a:rPr lang="cs-CZ" sz="1500" dirty="0" smtClean="0">
                <a:solidFill>
                  <a:schemeClr val="accent1">
                    <a:lumMod val="50000"/>
                  </a:schemeClr>
                </a:solidFill>
                <a:hlinkClick r:id="rId6"/>
              </a:rPr>
              <a:t>http://upload.wikimedia.org/wikipedia/commons/thumb/1/1a/Nauru-Hauptkarte.png/251px-Nauru-Hauptkarte.png</a:t>
            </a:r>
            <a:endParaRPr lang="cs-CZ" sz="1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defRPr/>
            </a:pPr>
            <a:r>
              <a:rPr lang="cs-CZ" sz="1500" dirty="0" smtClean="0">
                <a:solidFill>
                  <a:schemeClr val="accent1">
                    <a:lumMod val="50000"/>
                  </a:schemeClr>
                </a:solidFill>
                <a:hlinkClick r:id="rId7"/>
              </a:rPr>
              <a:t>http://upload.wikimedia.org/wikipedia/commons/thumb/2/25/Nauru_on_the_globe_(Polynesia_centered).svg/1024px-Nauru_on_the_globe_(Polynesia_centered).svg.png</a:t>
            </a:r>
            <a:endParaRPr lang="cs-CZ" sz="1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defRPr/>
            </a:pPr>
            <a:r>
              <a:rPr lang="cs-CZ" sz="1500" dirty="0" smtClean="0">
                <a:solidFill>
                  <a:schemeClr val="accent1">
                    <a:lumMod val="50000"/>
                  </a:schemeClr>
                </a:solidFill>
                <a:hlinkClick r:id="rId8"/>
              </a:rPr>
              <a:t>http://upload.wikimedia.org/wikipedia/commons/3/3a/View_of_Nauru_airport.jpg</a:t>
            </a:r>
            <a:endParaRPr lang="cs-CZ" sz="1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defRPr/>
            </a:pPr>
            <a:r>
              <a:rPr lang="cs-CZ" sz="1500" dirty="0" smtClean="0">
                <a:solidFill>
                  <a:schemeClr val="accent1">
                    <a:lumMod val="50000"/>
                  </a:schemeClr>
                </a:solidFill>
                <a:hlinkClick r:id="rId9"/>
              </a:rPr>
              <a:t>https://upload.wikimedia.org/wikipedia/commons/4/47/Phosphate_mining_in_Nauru.jpg</a:t>
            </a:r>
            <a:endParaRPr lang="cs-CZ" sz="1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defRPr/>
            </a:pPr>
            <a:r>
              <a:rPr lang="cs-CZ" sz="1500" dirty="0" smtClean="0">
                <a:solidFill>
                  <a:schemeClr val="accent1">
                    <a:lumMod val="50000"/>
                  </a:schemeClr>
                </a:solidFill>
                <a:hlinkClick r:id="rId10"/>
              </a:rPr>
              <a:t>http://www.redorbit.com/media/uploads/2013/04/800px-Karst_following_phosphate_mining_on_Nauru.jpg</a:t>
            </a:r>
            <a:endParaRPr lang="cs-CZ" sz="1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defRPr/>
            </a:pPr>
            <a:r>
              <a:rPr lang="cs-CZ" sz="1500" dirty="0" smtClean="0">
                <a:solidFill>
                  <a:schemeClr val="accent1">
                    <a:lumMod val="50000"/>
                  </a:schemeClr>
                </a:solidFill>
                <a:hlinkClick r:id="rId11"/>
              </a:rPr>
              <a:t>http://en.wikipedia.org/wiki/History_of_Nauru</a:t>
            </a:r>
            <a:endParaRPr lang="cs-CZ" sz="1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defRPr/>
            </a:pPr>
            <a:r>
              <a:rPr lang="cs-CZ" sz="1500" dirty="0" smtClean="0">
                <a:hlinkClick r:id="rId12"/>
              </a:rPr>
              <a:t>http://en.wikipedia.org/wiki/File:Nauruan-warrior-1880ers.jpg</a:t>
            </a:r>
            <a:endParaRPr lang="cs-CZ" sz="1500" dirty="0" smtClean="0"/>
          </a:p>
          <a:p>
            <a:pPr>
              <a:defRPr/>
            </a:pPr>
            <a:r>
              <a:rPr lang="cs-CZ" sz="1500" dirty="0" smtClean="0">
                <a:hlinkClick r:id="rId13"/>
              </a:rPr>
              <a:t>http://en.wikipedia.org/wiki/Nauru#/media/File:Nauru_Island_under_attack_by_Liberator_bombers_of_the_Seventh_Air_Force..jpg</a:t>
            </a:r>
            <a:endParaRPr lang="cs-CZ" sz="1500" dirty="0" smtClean="0"/>
          </a:p>
          <a:p>
            <a:pPr>
              <a:defRPr/>
            </a:pPr>
            <a:endParaRPr lang="cs-CZ" sz="15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538" cy="346075"/>
          </a:xfrm>
        </p:spPr>
        <p:txBody>
          <a:bodyPr/>
          <a:lstStyle/>
          <a:p>
            <a:r>
              <a:rPr lang="cs-CZ" altLang="cs-CZ" u="sng" smtClean="0"/>
              <a:t>Obecné věci</a:t>
            </a:r>
          </a:p>
        </p:txBody>
      </p:sp>
      <p:sp>
        <p:nvSpPr>
          <p:cNvPr id="3075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836613"/>
            <a:ext cx="4038600" cy="5289550"/>
          </a:xfrm>
        </p:spPr>
        <p:txBody>
          <a:bodyPr/>
          <a:lstStyle/>
          <a:p>
            <a:r>
              <a:rPr lang="cs-CZ" altLang="cs-CZ" sz="2000" smtClean="0"/>
              <a:t>Státní zřízení: Republika</a:t>
            </a:r>
          </a:p>
          <a:p>
            <a:r>
              <a:rPr lang="cs-CZ" altLang="cs-CZ" sz="2000" smtClean="0"/>
              <a:t>Rozloha: 21km</a:t>
            </a:r>
            <a:r>
              <a:rPr lang="cs-CZ" altLang="cs-CZ" sz="2000" baseline="30000" smtClean="0"/>
              <a:t>2</a:t>
            </a:r>
            <a:endParaRPr lang="cs-CZ" altLang="cs-CZ" sz="2000" smtClean="0"/>
          </a:p>
          <a:p>
            <a:endParaRPr lang="cs-CZ" altLang="cs-CZ" sz="2000" smtClean="0"/>
          </a:p>
          <a:p>
            <a:r>
              <a:rPr lang="cs-CZ" altLang="cs-CZ" sz="2000" smtClean="0"/>
              <a:t>Můžete v autě objet celý ostrov za 17 minut.</a:t>
            </a:r>
          </a:p>
          <a:p>
            <a:r>
              <a:rPr lang="cs-CZ" altLang="cs-CZ" sz="2000" smtClean="0"/>
              <a:t>Nachází v Tichém oceánu v oblasti Mikronésie a žije tu okolo 9 500 obyvatel.</a:t>
            </a:r>
          </a:p>
          <a:p>
            <a:r>
              <a:rPr lang="cs-CZ" altLang="cs-CZ" sz="2000" smtClean="0"/>
              <a:t>To z Nauru dělá 2. stát s nejmenším počtem obyvatel.</a:t>
            </a:r>
          </a:p>
          <a:p>
            <a:endParaRPr lang="cs-CZ" altLang="cs-CZ" sz="2000" smtClean="0"/>
          </a:p>
          <a:p>
            <a:r>
              <a:rPr lang="cs-CZ" altLang="cs-CZ" sz="2000" smtClean="0"/>
              <a:t>Prezident: Baron Waqa</a:t>
            </a:r>
          </a:p>
        </p:txBody>
      </p:sp>
      <p:pic>
        <p:nvPicPr>
          <p:cNvPr id="3076" name="Picture 4" descr="http://upload.wikimedia.org/wikipedia/commons/thumb/1/1a/Nauru-Hauptkarte.png/251px-Nauru-Hauptkart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4149725"/>
            <a:ext cx="2693987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6" descr="http://upload.wikimedia.org/wikipedia/commons/thumb/2/25/Nauru_on_the_globe_(Polynesia_centered).svg/1024px-Nauru_on_the_globe_(Polynesia_centered)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785813"/>
            <a:ext cx="2673350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Přímá spojnice se šipkou 7"/>
          <p:cNvCxnSpPr/>
          <p:nvPr/>
        </p:nvCxnSpPr>
        <p:spPr>
          <a:xfrm>
            <a:off x="1763713" y="1733550"/>
            <a:ext cx="28733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079" name="TextovéPole 10"/>
          <p:cNvSpPr txBox="1">
            <a:spLocks noChangeArrowheads="1"/>
          </p:cNvSpPr>
          <p:nvPr/>
        </p:nvSpPr>
        <p:spPr bwMode="auto">
          <a:xfrm>
            <a:off x="2051050" y="1557338"/>
            <a:ext cx="273685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cs-CZ" altLang="cs-CZ" sz="1700"/>
              <a:t>Nejmenší republika světa</a:t>
            </a:r>
          </a:p>
        </p:txBody>
      </p:sp>
      <p:cxnSp>
        <p:nvCxnSpPr>
          <p:cNvPr id="13" name="Přímá spojnice se šipkou 12"/>
          <p:cNvCxnSpPr/>
          <p:nvPr/>
        </p:nvCxnSpPr>
        <p:spPr>
          <a:xfrm flipH="1">
            <a:off x="7440613" y="1735138"/>
            <a:ext cx="288925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081" name="TextovéPole 15"/>
          <p:cNvSpPr txBox="1">
            <a:spLocks noChangeArrowheads="1"/>
          </p:cNvSpPr>
          <p:nvPr/>
        </p:nvSpPr>
        <p:spPr bwMode="auto">
          <a:xfrm>
            <a:off x="7729538" y="1557338"/>
            <a:ext cx="10191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cs-CZ" altLang="cs-CZ"/>
              <a:t>Tady je</a:t>
            </a:r>
          </a:p>
        </p:txBody>
      </p:sp>
      <p:sp>
        <p:nvSpPr>
          <p:cNvPr id="17" name="TextovéPole 16"/>
          <p:cNvSpPr txBox="1"/>
          <p:nvPr/>
        </p:nvSpPr>
        <p:spPr>
          <a:xfrm>
            <a:off x="8686800" y="6518275"/>
            <a:ext cx="5397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</a:rPr>
              <a:t>2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u="sng" smtClean="0"/>
              <a:t>Dějepisná vsuvka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cs-CZ" sz="2000" dirty="0" smtClean="0"/>
              <a:t>-1798 -</a:t>
            </a:r>
            <a:r>
              <a:rPr lang="cs-CZ" dirty="0" smtClean="0"/>
              <a:t> </a:t>
            </a:r>
            <a:r>
              <a:rPr lang="cs-CZ" sz="2000" dirty="0" smtClean="0"/>
              <a:t>Bylo Nauru objeveno Angličanem Johnem </a:t>
            </a:r>
            <a:r>
              <a:rPr lang="cs-CZ" sz="2000" dirty="0" err="1" smtClean="0"/>
              <a:t>Fearnem</a:t>
            </a:r>
            <a:endParaRPr lang="cs-CZ" sz="2000" dirty="0" smtClean="0"/>
          </a:p>
          <a:p>
            <a:pPr>
              <a:buFontTx/>
              <a:buChar char="-"/>
              <a:defRPr/>
            </a:pPr>
            <a:r>
              <a:rPr lang="cs-CZ" sz="2000" dirty="0" smtClean="0"/>
              <a:t>Po té ke konci 19.st. zde vládli Němci</a:t>
            </a:r>
          </a:p>
          <a:p>
            <a:pPr>
              <a:buFontTx/>
              <a:buChar char="-"/>
              <a:defRPr/>
            </a:pPr>
            <a:r>
              <a:rPr lang="cs-CZ" sz="2000" dirty="0" smtClean="0"/>
              <a:t>Po 1. Světové válce padl ostrov do rukou Austrálie</a:t>
            </a:r>
          </a:p>
          <a:p>
            <a:pPr>
              <a:buFontTx/>
              <a:buChar char="-"/>
              <a:defRPr/>
            </a:pPr>
            <a:r>
              <a:rPr lang="cs-CZ" sz="2000" dirty="0" smtClean="0"/>
              <a:t>Ve 2. Světové válce ho obsadili Japonci</a:t>
            </a:r>
          </a:p>
          <a:p>
            <a:pPr marL="0" indent="0">
              <a:buFontTx/>
              <a:buNone/>
              <a:defRPr/>
            </a:pPr>
            <a:r>
              <a:rPr lang="cs-CZ" sz="2000" dirty="0" smtClean="0"/>
              <a:t>-31.1.1968 - Nauru vyhlásilo nezávislost</a:t>
            </a:r>
            <a:endParaRPr lang="cs-CZ" sz="2000" dirty="0"/>
          </a:p>
        </p:txBody>
      </p:sp>
      <p:pic>
        <p:nvPicPr>
          <p:cNvPr id="4100" name="Picture 2" descr="http://upload.wikimedia.org/wikipedia/commons/9/95/Nauruan-warrior-1880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513" y="468313"/>
            <a:ext cx="1905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4" descr="http://upload.wikimedia.org/wikipedia/commons/thumb/8/87/Nauru_Island_under_attack_by_Liberator_bombers_of_the_Seventh_Air_Force..jpg/300px-Nauru_Island_under_attack_by_Liberator_bombers_of_the_Seventh_Air_Force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1588" y="3849688"/>
            <a:ext cx="28575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ovéPole 4"/>
          <p:cNvSpPr txBox="1">
            <a:spLocks noChangeArrowheads="1"/>
          </p:cNvSpPr>
          <p:nvPr/>
        </p:nvSpPr>
        <p:spPr bwMode="auto">
          <a:xfrm>
            <a:off x="323850" y="3448050"/>
            <a:ext cx="158432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cs-CZ" altLang="cs-CZ" sz="1200" i="1"/>
              <a:t>Domorodý válečník</a:t>
            </a:r>
          </a:p>
        </p:txBody>
      </p:sp>
      <p:sp>
        <p:nvSpPr>
          <p:cNvPr id="4103" name="TextovéPole 5"/>
          <p:cNvSpPr txBox="1">
            <a:spLocks noChangeArrowheads="1"/>
          </p:cNvSpPr>
          <p:nvPr/>
        </p:nvSpPr>
        <p:spPr bwMode="auto">
          <a:xfrm>
            <a:off x="1116013" y="5876925"/>
            <a:ext cx="38163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cs-CZ" altLang="cs-CZ" sz="1200"/>
              <a:t>Bombardování Nauru za 2. sv. války vojsky USA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8686800" y="6518275"/>
            <a:ext cx="5397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</a:rPr>
              <a:t>3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630238"/>
            <a:ext cx="8229600" cy="1143000"/>
          </a:xfrm>
        </p:spPr>
        <p:txBody>
          <a:bodyPr/>
          <a:lstStyle/>
          <a:p>
            <a:r>
              <a:rPr lang="cs-CZ" altLang="cs-CZ" u="sng" smtClean="0">
                <a:solidFill>
                  <a:schemeClr val="tx1"/>
                </a:solidFill>
              </a:rPr>
              <a:t>Problémy</a:t>
            </a:r>
            <a:r>
              <a:rPr lang="cs-CZ" altLang="cs-CZ" b="1" u="sng" smtClean="0">
                <a:solidFill>
                  <a:schemeClr val="tx1"/>
                </a:solidFill>
              </a:rPr>
              <a:t> </a:t>
            </a:r>
            <a:r>
              <a:rPr lang="cs-CZ" altLang="cs-CZ" u="sng" smtClean="0">
                <a:solidFill>
                  <a:schemeClr val="tx1"/>
                </a:solidFill>
              </a:rPr>
              <a:t>v</a:t>
            </a:r>
            <a:r>
              <a:rPr lang="cs-CZ" altLang="cs-CZ" b="1" u="sng" smtClean="0">
                <a:solidFill>
                  <a:schemeClr val="tx1"/>
                </a:solidFill>
              </a:rPr>
              <a:t> </a:t>
            </a:r>
            <a:r>
              <a:rPr lang="cs-CZ" altLang="cs-CZ" u="sng" smtClean="0">
                <a:solidFill>
                  <a:schemeClr val="tx1"/>
                </a:solidFill>
              </a:rPr>
              <a:t>Nauru</a:t>
            </a:r>
          </a:p>
        </p:txBody>
      </p:sp>
      <p:cxnSp>
        <p:nvCxnSpPr>
          <p:cNvPr id="3" name="Přímá spojnice 2"/>
          <p:cNvCxnSpPr/>
          <p:nvPr/>
        </p:nvCxnSpPr>
        <p:spPr>
          <a:xfrm flipH="1">
            <a:off x="2082800" y="1628775"/>
            <a:ext cx="1223963" cy="1223963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" name="Přímá spojnice 5"/>
          <p:cNvCxnSpPr/>
          <p:nvPr/>
        </p:nvCxnSpPr>
        <p:spPr>
          <a:xfrm>
            <a:off x="4500563" y="1628775"/>
            <a:ext cx="0" cy="1512888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6035675" y="1628775"/>
            <a:ext cx="1150938" cy="1420813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126" name="TextovéPole 9"/>
          <p:cNvSpPr txBox="1">
            <a:spLocks noChangeArrowheads="1"/>
          </p:cNvSpPr>
          <p:nvPr/>
        </p:nvSpPr>
        <p:spPr bwMode="auto">
          <a:xfrm>
            <a:off x="539750" y="3141663"/>
            <a:ext cx="3024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cs-CZ" altLang="cs-CZ" b="1"/>
              <a:t>1. Těžba Fosfátů</a:t>
            </a:r>
          </a:p>
        </p:txBody>
      </p:sp>
      <p:sp>
        <p:nvSpPr>
          <p:cNvPr id="5127" name="TextovéPole 13"/>
          <p:cNvSpPr txBox="1">
            <a:spLocks noChangeArrowheads="1"/>
          </p:cNvSpPr>
          <p:nvPr/>
        </p:nvSpPr>
        <p:spPr bwMode="auto">
          <a:xfrm>
            <a:off x="3851275" y="3325813"/>
            <a:ext cx="3024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cs-CZ" altLang="cs-CZ" b="1"/>
              <a:t>2. Finance</a:t>
            </a:r>
          </a:p>
        </p:txBody>
      </p:sp>
      <p:sp>
        <p:nvSpPr>
          <p:cNvPr id="5128" name="TextovéPole 14"/>
          <p:cNvSpPr txBox="1">
            <a:spLocks noChangeArrowheads="1"/>
          </p:cNvSpPr>
          <p:nvPr/>
        </p:nvSpPr>
        <p:spPr bwMode="auto">
          <a:xfrm>
            <a:off x="6732588" y="3141663"/>
            <a:ext cx="3024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cs-CZ" altLang="cs-CZ" b="1"/>
              <a:t>3. Obezita</a:t>
            </a:r>
          </a:p>
        </p:txBody>
      </p:sp>
      <p:pic>
        <p:nvPicPr>
          <p:cNvPr id="3083" name="Picture 11" descr="http://upload.wikimedia.org/wikipedia/commons/thumb/3/36/The_site_of_secondary_mining_of_Phosphate_rock_in_Nauru%2C_2007._Photo-_Lorrie_Graham_%2810729889683%29.jpg/1024px-The_site_of_secondary_mining_of_Phosphate_rock_in_Nauru%2C_2007._Photo-_Lorrie_Graham_%2810729889683%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8925" y="3933825"/>
            <a:ext cx="3017838" cy="200342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C:\Users\Standard\AppData\Local\Microsoft\Windows\Temporary Internet Files\Content.IE5\2J213Z61\dolar_cae[1].jpg"/>
          <p:cNvPicPr>
            <a:picLocks noChangeAspect="1" noChangeArrowheads="1"/>
          </p:cNvPicPr>
          <p:nvPr/>
        </p:nvPicPr>
        <p:blipFill rotWithShape="1">
          <a:blip r:embed="rId4" cstate="print"/>
          <a:srcRect l="7720" r="7502"/>
          <a:stretch/>
        </p:blipFill>
        <p:spPr bwMode="auto">
          <a:xfrm>
            <a:off x="4037013" y="3930650"/>
            <a:ext cx="1579562" cy="1998663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2" descr="Výsledek obrázku pro naur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02350" y="3930650"/>
            <a:ext cx="30416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ovéPole 18"/>
          <p:cNvSpPr txBox="1"/>
          <p:nvPr/>
        </p:nvSpPr>
        <p:spPr>
          <a:xfrm>
            <a:off x="8686800" y="6518275"/>
            <a:ext cx="5397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</a:rPr>
              <a:t>4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r>
              <a:rPr lang="cs-CZ" altLang="cs-CZ" u="sng" smtClean="0"/>
              <a:t>1. Fosfáty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cs-CZ" sz="2000" dirty="0" smtClean="0"/>
              <a:t>Použití :               hnojiva </a:t>
            </a:r>
          </a:p>
          <a:p>
            <a:pPr marL="0" indent="0">
              <a:buFontTx/>
              <a:buNone/>
              <a:defRPr/>
            </a:pPr>
            <a:r>
              <a:rPr lang="cs-CZ" sz="2000" dirty="0"/>
              <a:t> </a:t>
            </a:r>
            <a:r>
              <a:rPr lang="cs-CZ" sz="2000" dirty="0" smtClean="0"/>
              <a:t>                                kypřící prostředky </a:t>
            </a:r>
          </a:p>
          <a:p>
            <a:pPr marL="0" indent="0">
              <a:buFontTx/>
              <a:buNone/>
              <a:defRPr/>
            </a:pPr>
            <a:r>
              <a:rPr lang="cs-CZ" sz="2000" dirty="0" smtClean="0"/>
              <a:t>                                 regulátory kyselosti</a:t>
            </a:r>
          </a:p>
          <a:p>
            <a:pPr marL="0" indent="0">
              <a:buFontTx/>
              <a:buNone/>
              <a:defRPr/>
            </a:pPr>
            <a:r>
              <a:rPr lang="cs-CZ" sz="2000" dirty="0" smtClean="0"/>
              <a:t>                                 zdroje minerálních látek</a:t>
            </a:r>
          </a:p>
          <a:p>
            <a:pPr marL="0" indent="0">
              <a:buFontTx/>
              <a:buNone/>
              <a:defRPr/>
            </a:pPr>
            <a:endParaRPr lang="cs-CZ" sz="2000" dirty="0" smtClean="0"/>
          </a:p>
          <a:p>
            <a:pPr>
              <a:defRPr/>
            </a:pPr>
            <a:r>
              <a:rPr lang="cs-CZ" sz="2000" dirty="0" smtClean="0"/>
              <a:t>Na Nauru se těží guáno = usazený ptačí trus bohatý na fosfor a                                		                     amoniak. </a:t>
            </a:r>
          </a:p>
          <a:p>
            <a:pPr>
              <a:defRPr/>
            </a:pPr>
            <a:endParaRPr lang="cs-CZ" sz="2000" dirty="0" smtClean="0"/>
          </a:p>
          <a:p>
            <a:pPr>
              <a:defRPr/>
            </a:pPr>
            <a:r>
              <a:rPr lang="cs-CZ" sz="2000" dirty="0" smtClean="0"/>
              <a:t>Těžba zničila původní krajinu Nauru.</a:t>
            </a:r>
          </a:p>
          <a:p>
            <a:pPr>
              <a:defRPr/>
            </a:pPr>
            <a:endParaRPr lang="cs-CZ" sz="2000" dirty="0"/>
          </a:p>
          <a:p>
            <a:pPr>
              <a:defRPr/>
            </a:pPr>
            <a:endParaRPr lang="cs-CZ" sz="2000" dirty="0" smtClean="0"/>
          </a:p>
          <a:p>
            <a:pPr>
              <a:defRPr/>
            </a:pPr>
            <a:endParaRPr lang="cs-CZ" sz="2000" dirty="0"/>
          </a:p>
          <a:p>
            <a:pPr>
              <a:defRPr/>
            </a:pPr>
            <a:endParaRPr lang="cs-CZ" sz="2000" dirty="0" smtClean="0"/>
          </a:p>
          <a:p>
            <a:pPr>
              <a:defRPr/>
            </a:pPr>
            <a:endParaRPr lang="cs-CZ" sz="2000" dirty="0"/>
          </a:p>
          <a:p>
            <a:pPr>
              <a:defRPr/>
            </a:pPr>
            <a:endParaRPr lang="cs-CZ" sz="2000" dirty="0" smtClean="0"/>
          </a:p>
          <a:p>
            <a:pPr marL="0" indent="0">
              <a:buFontTx/>
              <a:buNone/>
              <a:defRPr/>
            </a:pPr>
            <a:endParaRPr lang="cs-CZ" sz="2000" dirty="0" smtClean="0"/>
          </a:p>
          <a:p>
            <a:pPr marL="0" indent="0">
              <a:buFontTx/>
              <a:buNone/>
              <a:defRPr/>
            </a:pPr>
            <a:endParaRPr lang="cs-CZ" sz="2000" dirty="0"/>
          </a:p>
          <a:p>
            <a:pPr marL="0" indent="0">
              <a:buFontTx/>
              <a:buNone/>
              <a:defRPr/>
            </a:pPr>
            <a:endParaRPr lang="cs-CZ" sz="2000" dirty="0" smtClean="0"/>
          </a:p>
        </p:txBody>
      </p:sp>
      <p:pic>
        <p:nvPicPr>
          <p:cNvPr id="6148" name="Picture 2" descr="http://www.janeresture.com/nauru_focus/min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855663"/>
            <a:ext cx="3046413" cy="244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ovéPole 4"/>
          <p:cNvSpPr txBox="1"/>
          <p:nvPr/>
        </p:nvSpPr>
        <p:spPr>
          <a:xfrm>
            <a:off x="8758238" y="6500813"/>
            <a:ext cx="53975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</a:rPr>
              <a:t>5</a:t>
            </a:r>
          </a:p>
        </p:txBody>
      </p:sp>
      <p:pic>
        <p:nvPicPr>
          <p:cNvPr id="6150" name="Picture 4" descr="http://www.arcticphoto.co.uk/Pix/NAU/84/NAU0024-15_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6513" y="4192588"/>
            <a:ext cx="37973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>
          <a:xfrm>
            <a:off x="528638" y="-30163"/>
            <a:ext cx="8229600" cy="1143001"/>
          </a:xfrm>
        </p:spPr>
        <p:txBody>
          <a:bodyPr/>
          <a:lstStyle/>
          <a:p>
            <a:r>
              <a:rPr lang="cs-CZ" altLang="cs-CZ" u="sng" smtClean="0"/>
              <a:t>2. Finance</a:t>
            </a:r>
          </a:p>
        </p:txBody>
      </p:sp>
      <p:sp>
        <p:nvSpPr>
          <p:cNvPr id="7171" name="Zástupný symbol pro obsah 2"/>
          <p:cNvSpPr>
            <a:spLocks noGrp="1"/>
          </p:cNvSpPr>
          <p:nvPr>
            <p:ph idx="1"/>
          </p:nvPr>
        </p:nvSpPr>
        <p:spPr>
          <a:xfrm>
            <a:off x="323850" y="908050"/>
            <a:ext cx="8229600" cy="4525963"/>
          </a:xfrm>
        </p:spPr>
        <p:txBody>
          <a:bodyPr/>
          <a:lstStyle/>
          <a:p>
            <a:r>
              <a:rPr lang="cs-CZ" altLang="cs-CZ" sz="2000" smtClean="0"/>
              <a:t>Nauru se blíží k bankrotu</a:t>
            </a:r>
          </a:p>
          <a:p>
            <a:r>
              <a:rPr lang="cs-CZ" altLang="cs-CZ" sz="2000" smtClean="0"/>
              <a:t>Proč?</a:t>
            </a:r>
          </a:p>
          <a:p>
            <a:r>
              <a:rPr lang="cs-CZ" altLang="cs-CZ" sz="2000" smtClean="0"/>
              <a:t>Těžba guana sice vynáší, ale jen firmám, které ho těží, což byli v našem případě zahraniční společnosti (podobný problém v Africe), takže Nauru nakonec dostávalo jen 1% z celkového výdělku z těžby</a:t>
            </a:r>
          </a:p>
          <a:p>
            <a:r>
              <a:rPr lang="cs-CZ" altLang="cs-CZ" sz="2000" smtClean="0"/>
              <a:t> V 70. a 80. letech 19.st. budoucí prezident Hammer DeRoburt znárodnil těžební firmy</a:t>
            </a:r>
          </a:p>
          <a:p>
            <a:endParaRPr lang="cs-CZ" altLang="cs-CZ" sz="2000" smtClean="0"/>
          </a:p>
          <a:p>
            <a:r>
              <a:rPr lang="cs-CZ" altLang="cs-CZ" sz="2000" smtClean="0"/>
              <a:t>Sice vydělávali dost, ale nezkušení politici rozhazovali peníze(bezplatná zdravotní péče, bezplatné školství, vlastní aerolinky…), a když začali zásoby guána docházet, začali docházet i peníze</a:t>
            </a:r>
          </a:p>
        </p:txBody>
      </p:sp>
      <p:cxnSp>
        <p:nvCxnSpPr>
          <p:cNvPr id="5" name="Přímá spojnice se šipkou 4"/>
          <p:cNvCxnSpPr/>
          <p:nvPr/>
        </p:nvCxnSpPr>
        <p:spPr>
          <a:xfrm>
            <a:off x="3203575" y="3484563"/>
            <a:ext cx="36036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173" name="TextovéPole 5"/>
          <p:cNvSpPr txBox="1">
            <a:spLocks noChangeArrowheads="1"/>
          </p:cNvSpPr>
          <p:nvPr/>
        </p:nvSpPr>
        <p:spPr bwMode="auto">
          <a:xfrm>
            <a:off x="3563938" y="3284538"/>
            <a:ext cx="3024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cs-CZ" altLang="cs-CZ" sz="2000"/>
              <a:t>Nauru začalo vydělávat</a:t>
            </a:r>
          </a:p>
        </p:txBody>
      </p:sp>
      <p:pic>
        <p:nvPicPr>
          <p:cNvPr id="7174" name="Picture 2" descr="https://encrypted-tbn2.gstatic.com/images?q=tbn:ANd9GcQT_QLX43YqdEAkCG5gQEq2YwdTny0zif9QOxhJn11L7nj546b0p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0450" y="4652963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TextovéPole 6"/>
          <p:cNvSpPr txBox="1">
            <a:spLocks noChangeArrowheads="1"/>
          </p:cNvSpPr>
          <p:nvPr/>
        </p:nvSpPr>
        <p:spPr bwMode="auto">
          <a:xfrm>
            <a:off x="3563938" y="6500813"/>
            <a:ext cx="19431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cs-CZ" altLang="cs-CZ" sz="1200" i="1"/>
              <a:t>Letiště v Nauru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8758238" y="6500813"/>
            <a:ext cx="53975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</a:rPr>
              <a:t>6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1"/>
          <p:cNvSpPr>
            <a:spLocks noGrp="1"/>
          </p:cNvSpPr>
          <p:nvPr>
            <p:ph type="title"/>
          </p:nvPr>
        </p:nvSpPr>
        <p:spPr>
          <a:xfrm>
            <a:off x="468313" y="-15875"/>
            <a:ext cx="8229600" cy="1143000"/>
          </a:xfrm>
        </p:spPr>
        <p:txBody>
          <a:bodyPr/>
          <a:lstStyle/>
          <a:p>
            <a:r>
              <a:rPr lang="cs-CZ" altLang="cs-CZ" u="sng" smtClean="0"/>
              <a:t>3. Obezita</a:t>
            </a:r>
          </a:p>
        </p:txBody>
      </p:sp>
      <p:sp>
        <p:nvSpPr>
          <p:cNvPr id="8195" name="Zástupný symbol pro obsah 2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4525962"/>
          </a:xfrm>
        </p:spPr>
        <p:txBody>
          <a:bodyPr/>
          <a:lstStyle/>
          <a:p>
            <a:r>
              <a:rPr lang="cs-CZ" altLang="cs-CZ" sz="2000" dirty="0" smtClean="0"/>
              <a:t>Nauru je </a:t>
            </a:r>
            <a:r>
              <a:rPr lang="cs-CZ" altLang="cs-CZ" sz="2000" dirty="0" smtClean="0"/>
              <a:t>nejtlustší </a:t>
            </a:r>
            <a:r>
              <a:rPr lang="cs-CZ" altLang="cs-CZ" sz="2000" dirty="0" smtClean="0"/>
              <a:t>místo na světě</a:t>
            </a:r>
          </a:p>
          <a:p>
            <a:r>
              <a:rPr lang="cs-CZ" altLang="cs-CZ" sz="2000" dirty="0" smtClean="0"/>
              <a:t>95% dospělých má nadváhu</a:t>
            </a:r>
          </a:p>
          <a:p>
            <a:r>
              <a:rPr lang="cs-CZ" altLang="cs-CZ" sz="2000" dirty="0" smtClean="0"/>
              <a:t>85% mužů je obézní</a:t>
            </a:r>
          </a:p>
          <a:p>
            <a:r>
              <a:rPr lang="cs-CZ" altLang="cs-CZ" sz="2000" dirty="0" smtClean="0"/>
              <a:t>Důvod: Kvůli fosfátům sem přijeli zahraniční společnosti, které sem přivezli evropské a americké jídlo, které si obyvatelé Nauru oblíbili.</a:t>
            </a:r>
          </a:p>
        </p:txBody>
      </p:sp>
      <p:pic>
        <p:nvPicPr>
          <p:cNvPr id="8196" name="Picture 2" descr="C:\Users\Standard\AppData\Local\Microsoft\Windows\Temporary Internet Files\Content.IE5\KUDSNZAK\burger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933825"/>
            <a:ext cx="2971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4" descr="Výsledek obrázku pro nau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5" y="3275013"/>
            <a:ext cx="2767013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ovéPole 5"/>
          <p:cNvSpPr txBox="1"/>
          <p:nvPr/>
        </p:nvSpPr>
        <p:spPr>
          <a:xfrm>
            <a:off x="8686800" y="6518275"/>
            <a:ext cx="5397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</a:rPr>
              <a:t>7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mtClean="0"/>
              <a:t>Pokud máte čas</a:t>
            </a:r>
          </a:p>
        </p:txBody>
      </p:sp>
      <p:sp>
        <p:nvSpPr>
          <p:cNvPr id="921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altLang="cs-CZ" sz="2500" dirty="0" smtClean="0"/>
              <a:t>A nedělá vám angličtina problém, můžete se podívat na </a:t>
            </a:r>
            <a:r>
              <a:rPr lang="cs-CZ" altLang="cs-CZ" sz="2500" dirty="0" smtClean="0"/>
              <a:t>tato </a:t>
            </a:r>
            <a:r>
              <a:rPr lang="cs-CZ" altLang="cs-CZ" sz="2500" dirty="0" smtClean="0"/>
              <a:t>videa, které vám mohou pomoct pochopit situaci na Nauru (nám to pomohlo).</a:t>
            </a:r>
          </a:p>
          <a:p>
            <a:r>
              <a:rPr lang="cs-CZ" altLang="cs-CZ" dirty="0" smtClean="0">
                <a:hlinkClick r:id="rId2"/>
              </a:rPr>
              <a:t>https://www.youtube.com/watch?v=x-7rf9hz-Ko</a:t>
            </a:r>
            <a:endParaRPr lang="cs-CZ" altLang="cs-CZ" dirty="0" smtClean="0"/>
          </a:p>
          <a:p>
            <a:r>
              <a:rPr lang="cs-CZ" altLang="cs-CZ" dirty="0" smtClean="0">
                <a:hlinkClick r:id="rId3"/>
              </a:rPr>
              <a:t>https://www.youtube.com/watch?v=VCGdpIk7mn8</a:t>
            </a:r>
            <a:endParaRPr lang="cs-CZ" altLang="cs-CZ" dirty="0" smtClean="0"/>
          </a:p>
          <a:p>
            <a:endParaRPr lang="cs-CZ" altLang="cs-CZ" dirty="0" smtClean="0"/>
          </a:p>
        </p:txBody>
      </p:sp>
      <p:sp>
        <p:nvSpPr>
          <p:cNvPr id="4" name="TextovéPole 3"/>
          <p:cNvSpPr txBox="1"/>
          <p:nvPr/>
        </p:nvSpPr>
        <p:spPr>
          <a:xfrm>
            <a:off x="8686800" y="6518275"/>
            <a:ext cx="5397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</a:rPr>
              <a:t>8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n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" descr="http://www.nationalanthems.info/nr~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1700213"/>
            <a:ext cx="4319587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u="sng" smtClean="0"/>
              <a:t>Konec</a:t>
            </a:r>
          </a:p>
        </p:txBody>
      </p:sp>
      <p:pic>
        <p:nvPicPr>
          <p:cNvPr id="10245" name="Picture 6" descr="http://www.djspooky.com/nauruelegies/nauru_stamp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37300" y="1341438"/>
            <a:ext cx="2325688" cy="248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ovéPole 3"/>
          <p:cNvSpPr txBox="1">
            <a:spLocks noChangeArrowheads="1"/>
          </p:cNvSpPr>
          <p:nvPr/>
        </p:nvSpPr>
        <p:spPr bwMode="auto">
          <a:xfrm>
            <a:off x="6337300" y="3829050"/>
            <a:ext cx="232568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cs-CZ" altLang="cs-CZ" sz="1200" i="1"/>
              <a:t>Poštovní známka z Nauru</a:t>
            </a:r>
          </a:p>
        </p:txBody>
      </p:sp>
      <p:sp>
        <p:nvSpPr>
          <p:cNvPr id="10247" name="TextovéPole 4"/>
          <p:cNvSpPr txBox="1">
            <a:spLocks noChangeArrowheads="1"/>
          </p:cNvSpPr>
          <p:nvPr/>
        </p:nvSpPr>
        <p:spPr bwMode="auto">
          <a:xfrm>
            <a:off x="611188" y="5732463"/>
            <a:ext cx="4265612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cs-CZ" altLang="cs-CZ" sz="1200" i="1"/>
              <a:t>Národní hymna Nauru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8686800" y="6518275"/>
            <a:ext cx="5397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</a:rPr>
              <a:t>9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18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3086</TotalTime>
  <Words>414</Words>
  <Application>Microsoft Office PowerPoint</Application>
  <PresentationFormat>Předvádění na obrazovce (4:3)</PresentationFormat>
  <Paragraphs>88</Paragraphs>
  <Slides>10</Slides>
  <Notes>2</Notes>
  <HiddenSlides>0</HiddenSlides>
  <MMClips>1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4" baseType="lpstr">
      <vt:lpstr>Arial</vt:lpstr>
      <vt:lpstr>Calibri</vt:lpstr>
      <vt:lpstr>Britannic Bold</vt:lpstr>
      <vt:lpstr>Diseño predeterminado</vt:lpstr>
      <vt:lpstr>TITLE</vt:lpstr>
      <vt:lpstr>Obecné věci</vt:lpstr>
      <vt:lpstr>Dějepisná vsuvka</vt:lpstr>
      <vt:lpstr>Problémy v Nauru</vt:lpstr>
      <vt:lpstr>1. Fosfáty</vt:lpstr>
      <vt:lpstr>2. Finance</vt:lpstr>
      <vt:lpstr>3. Obezita</vt:lpstr>
      <vt:lpstr>Pokud máte čas</vt:lpstr>
      <vt:lpstr>Konec</vt:lpstr>
      <vt:lpstr>Odkazy:</vt:lpstr>
    </vt:vector>
  </TitlesOfParts>
  <Company>Siracusa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Jarmila Ichová</cp:lastModifiedBy>
  <cp:revision>92</cp:revision>
  <dcterms:created xsi:type="dcterms:W3CDTF">2009-03-26T20:51:52Z</dcterms:created>
  <dcterms:modified xsi:type="dcterms:W3CDTF">2015-04-07T20:32:52Z</dcterms:modified>
</cp:coreProperties>
</file>