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28"/>
  </p:notesMasterIdLst>
  <p:sldIdLst>
    <p:sldId id="282" r:id="rId2"/>
    <p:sldId id="264" r:id="rId3"/>
    <p:sldId id="278" r:id="rId4"/>
    <p:sldId id="279" r:id="rId5"/>
    <p:sldId id="265" r:id="rId6"/>
    <p:sldId id="266" r:id="rId7"/>
    <p:sldId id="267" r:id="rId8"/>
    <p:sldId id="256" r:id="rId9"/>
    <p:sldId id="257" r:id="rId10"/>
    <p:sldId id="258" r:id="rId11"/>
    <p:sldId id="259" r:id="rId12"/>
    <p:sldId id="276" r:id="rId13"/>
    <p:sldId id="260" r:id="rId14"/>
    <p:sldId id="261" r:id="rId15"/>
    <p:sldId id="262" r:id="rId16"/>
    <p:sldId id="263" r:id="rId17"/>
    <p:sldId id="268" r:id="rId18"/>
    <p:sldId id="277" r:id="rId19"/>
    <p:sldId id="280" r:id="rId20"/>
    <p:sldId id="281" r:id="rId21"/>
    <p:sldId id="269" r:id="rId22"/>
    <p:sldId id="272" r:id="rId23"/>
    <p:sldId id="271" r:id="rId24"/>
    <p:sldId id="273" r:id="rId25"/>
    <p:sldId id="270" r:id="rId26"/>
    <p:sldId id="274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94660"/>
  </p:normalViewPr>
  <p:slideViewPr>
    <p:cSldViewPr>
      <p:cViewPr varScale="1">
        <p:scale>
          <a:sx n="107" d="100"/>
          <a:sy n="107" d="100"/>
        </p:scale>
        <p:origin x="21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0BF385E-EA3C-4BEB-B6AA-A81861EBD8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41126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27BD80B-44DB-418B-9FB6-E0EDAF2A9B52}" type="slidenum">
              <a:rPr lang="cs-CZ" altLang="cs-CZ" smtClean="0"/>
              <a:pPr eaLnBrk="1" hangingPunct="1">
                <a:spcBef>
                  <a:spcPct val="0"/>
                </a:spcBef>
              </a:pPr>
              <a:t>2</a:t>
            </a:fld>
            <a:endParaRPr lang="cs-CZ" altLang="cs-CZ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558454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B17901-BC7D-4E36-BAED-9FFC679B7627}" type="slidenum">
              <a:rPr lang="cs-CZ" altLang="cs-CZ" smtClean="0"/>
              <a:pPr eaLnBrk="1" hangingPunct="1">
                <a:spcBef>
                  <a:spcPct val="0"/>
                </a:spcBef>
              </a:pPr>
              <a:t>5</a:t>
            </a:fld>
            <a:endParaRPr lang="cs-CZ" altLang="cs-CZ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841837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ED36C0-4E09-4034-8136-79A933070275}" type="slidenum">
              <a:rPr lang="cs-CZ" altLang="cs-CZ" smtClean="0"/>
              <a:pPr eaLnBrk="1" hangingPunct="1">
                <a:spcBef>
                  <a:spcPct val="0"/>
                </a:spcBef>
              </a:pPr>
              <a:t>6</a:t>
            </a:fld>
            <a:endParaRPr lang="cs-CZ" altLang="cs-CZ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335696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0B40336-D9FD-49D9-88AF-ED11ABBCB703}" type="slidenum">
              <a:rPr lang="cs-CZ" altLang="cs-CZ" smtClean="0"/>
              <a:pPr eaLnBrk="1" hangingPunct="1">
                <a:spcBef>
                  <a:spcPct val="0"/>
                </a:spcBef>
              </a:pPr>
              <a:t>7</a:t>
            </a:fld>
            <a:endParaRPr lang="cs-CZ" altLang="cs-CZ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1738044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cxnSp>
        <p:nvCxnSpPr>
          <p:cNvPr id="8" name="Přímá spojnice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á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pro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825DB6-35EC-434A-9F0C-A6B82A3362D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BAA1AF-EDEF-4DCD-A13F-5F415F4F5C50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688C4-08F9-4ABC-A408-2412F35588F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9890C0A-0E1D-4AF6-8D50-1FCFC4265E4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6" name="Zástupný symbol pro zápatí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14942-4A00-4C7C-A14E-37D4DFB7134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cxnSp>
        <p:nvCxnSpPr>
          <p:cNvPr id="7" name="Přímá spojnice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2D7E05-5723-481D-A6E8-C57DD2AD98B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889113-BEFD-44BE-AA07-3C4FF03D8FF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32" name="Zástupný symbol pro obsah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4" name="Zástupný symbol pro obsah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cxnSp>
        <p:nvCxnSpPr>
          <p:cNvPr id="10" name="Přímá spojnice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E91FA-7A65-4EC5-81E6-1A6907C0075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51B75-B23F-4879-B06E-C404F4063A9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pro obsah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37B0A0D-6069-44A3-9A28-3E596713476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C4F7DC5-0F46-4B26-A5BA-DB35827929A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03B0A4F-AAF3-4B5E-8611-C1F9A960609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hyperlink" Target="http://bcache.jxs.cz/~nd01/jxs/cz~/874/056/3a8687cbb6_17252391_o2.jpg?1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imonak.eu/images/obrazky_ostatni_strany/h_k/7_28.jpg" TargetMode="External"/><Relationship Id="rId5" Type="http://schemas.openxmlformats.org/officeDocument/2006/relationships/hyperlink" Target="http://www.tanks-encyclopedia.com/ww1/gb/Tank_Mark_I.jpg" TargetMode="Externa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ttlefrontmodels.com/PG%20T34%2076.jpg" TargetMode="External"/><Relationship Id="rId7" Type="http://schemas.openxmlformats.org/officeDocument/2006/relationships/hyperlink" Target="http://upload.wikimedia.org/wikipedia/commons/thumb/3/30/Yamato_during_Trial_Service.jpg/300px-Yamato_during_Trial_Service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hyperlink" Target="http://www.thefirearmblog.com/blog/wp-content/uploads/2009/09/ptr_44_enlargement_01_1-tfb.jpg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://www.aberjonapress.com/catalog/sh/images/kingtiger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cache.jxs.cz/~nd03/jxs/cz~/136/495/29ff1739c1_65452379_o2.jpg?1" TargetMode="External"/><Relationship Id="rId5" Type="http://schemas.openxmlformats.org/officeDocument/2006/relationships/hyperlink" Target="http://upload.wikimedia.org/wikipedia/commons/a/a2/Me_262_flight_show_at_ILA_2006_(cropped).jpg" TargetMode="Externa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s-history.com/wp-content/uploads/2012/03/us-history-vietnam-war.jpg" TargetMode="External"/><Relationship Id="rId5" Type="http://schemas.openxmlformats.org/officeDocument/2006/relationships/hyperlink" Target="http://upload.wikimedia.org/wikipedia/commons/7/74/B-52D(061127-F-1234S-017).jpg" TargetMode="Externa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strolife.cz/wp-content/uploads/2011/06/teror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.nps.gov/maritime/nhl/ariz3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V%C3%A1lka_v_Ir%C3%A1ku" TargetMode="External"/><Relationship Id="rId13" Type="http://schemas.openxmlformats.org/officeDocument/2006/relationships/hyperlink" Target="http://www.zemepis.com/kntafriky.php" TargetMode="External"/><Relationship Id="rId3" Type="http://schemas.openxmlformats.org/officeDocument/2006/relationships/hyperlink" Target="http://cs.wikipedia.org/wiki/Prvn%C3%AD_sv%C4%9Btov%C3%A1_v%C3%A1lka" TargetMode="External"/><Relationship Id="rId7" Type="http://schemas.openxmlformats.org/officeDocument/2006/relationships/hyperlink" Target="http://cs.wikipedia.org/wiki/V%C3%A1lka_v_Z%C3%A1livu" TargetMode="External"/><Relationship Id="rId12" Type="http://schemas.openxmlformats.org/officeDocument/2006/relationships/hyperlink" Target="http://www.google.cz/imghp?hl=cs&amp;tab=wi" TargetMode="External"/><Relationship Id="rId17" Type="http://schemas.openxmlformats.org/officeDocument/2006/relationships/hyperlink" Target="http://ekonom.ihned.cz/c1-61504330-teroristicke-utoky-v-rusku" TargetMode="External"/><Relationship Id="rId2" Type="http://schemas.openxmlformats.org/officeDocument/2006/relationships/hyperlink" Target="http://cs.wikipedia.org/wiki/V%C3%A1lka" TargetMode="External"/><Relationship Id="rId16" Type="http://schemas.openxmlformats.org/officeDocument/2006/relationships/hyperlink" Target="http://cs.wikipedia.org/wiki/Teroristick%C3%A9_%C3%BAtoky_11._z%C3%A1%C5%99%C3%AD_20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V%C3%A1lka_v_Korei" TargetMode="External"/><Relationship Id="rId11" Type="http://schemas.openxmlformats.org/officeDocument/2006/relationships/hyperlink" Target="http://druha.svetova.cz/" TargetMode="External"/><Relationship Id="rId5" Type="http://schemas.openxmlformats.org/officeDocument/2006/relationships/hyperlink" Target="http://cs.wikipedia.org/wiki/V%C3%A1lka_ve_Vietnamu" TargetMode="External"/><Relationship Id="rId15" Type="http://schemas.openxmlformats.org/officeDocument/2006/relationships/hyperlink" Target="http://cs.wikipedia.org/wiki/V%C3%A1lka_proti_terorismu" TargetMode="External"/><Relationship Id="rId10" Type="http://schemas.openxmlformats.org/officeDocument/2006/relationships/hyperlink" Target="http://www.valka.cz/" TargetMode="External"/><Relationship Id="rId4" Type="http://schemas.openxmlformats.org/officeDocument/2006/relationships/hyperlink" Target="http://cs.wikipedia.org/wiki/Druh%C3%A1_sv%C4%9Btov%C3%A1_v%C3%A1lka" TargetMode="External"/><Relationship Id="rId9" Type="http://schemas.openxmlformats.org/officeDocument/2006/relationships/hyperlink" Target="http://cs.wikipedia.org/wiki/V%C3%A1lka_v_Afgh%C3%A1nist%C3%A1nu" TargetMode="External"/><Relationship Id="rId14" Type="http://schemas.openxmlformats.org/officeDocument/2006/relationships/hyperlink" Target="http://citaty.net/citaty-o-valce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jbibr.com/images/kennedy&amp;chruscov.jp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292" y="188640"/>
            <a:ext cx="5760720" cy="1258824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070597" y="1662767"/>
            <a:ext cx="735411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</a:rPr>
              <a:t>Projekt CZ.1.07/1.1.10/03.0008</a:t>
            </a:r>
          </a:p>
          <a:p>
            <a:pPr algn="ctr"/>
            <a:endParaRPr lang="cs-CZ" sz="4000" b="1" dirty="0">
              <a:solidFill>
                <a:schemeClr val="bg1"/>
              </a:solidFill>
            </a:endParaRPr>
          </a:p>
          <a:p>
            <a:pPr algn="ctr"/>
            <a:r>
              <a:rPr lang="cs-CZ" sz="4000" b="1" dirty="0" smtClean="0">
                <a:solidFill>
                  <a:schemeClr val="bg1"/>
                </a:solidFill>
              </a:rPr>
              <a:t>Environmentální výchova ve školních úlohách, experimentech a exkurzích</a:t>
            </a:r>
            <a:endParaRPr lang="cs-CZ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243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Soubor:Europe 1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4163" cy="36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AutoShape 7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sp>
        <p:nvSpPr>
          <p:cNvPr id="9220" name="AutoShape 9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pic>
        <p:nvPicPr>
          <p:cNvPr id="9221" name="Picture 11" descr="FS-R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3690938"/>
            <a:ext cx="547211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AutoShape 13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sp>
        <p:nvSpPr>
          <p:cNvPr id="9223" name="AutoShape 15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pic>
        <p:nvPicPr>
          <p:cNvPr id="9224" name="Picture 17" descr="zak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105025"/>
            <a:ext cx="38100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5292725" y="1889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arenR"/>
              <a:defRPr/>
            </a:pPr>
            <a:r>
              <a:rPr lang="cs-CZ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Rozdělení stran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arenR"/>
              <a:defRPr/>
            </a:pPr>
            <a:r>
              <a:rPr lang="cs-CZ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Britský tank Mark I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arenR"/>
              <a:defRPr/>
            </a:pPr>
            <a:r>
              <a:rPr lang="cs-CZ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Francouzští vojáci v zákopu</a:t>
            </a:r>
          </a:p>
        </p:txBody>
      </p:sp>
      <p:sp>
        <p:nvSpPr>
          <p:cNvPr id="9226" name="Rectangle 19"/>
          <p:cNvSpPr>
            <a:spLocks noChangeArrowheads="1"/>
          </p:cNvSpPr>
          <p:nvPr/>
        </p:nvSpPr>
        <p:spPr bwMode="auto">
          <a:xfrm>
            <a:off x="0" y="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1)</a:t>
            </a:r>
          </a:p>
        </p:txBody>
      </p:sp>
      <p:sp>
        <p:nvSpPr>
          <p:cNvPr id="9227" name="Rectangle 20"/>
          <p:cNvSpPr>
            <a:spLocks noChangeArrowheads="1"/>
          </p:cNvSpPr>
          <p:nvPr/>
        </p:nvSpPr>
        <p:spPr bwMode="auto">
          <a:xfrm>
            <a:off x="179388" y="3789363"/>
            <a:ext cx="38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2)</a:t>
            </a:r>
          </a:p>
        </p:txBody>
      </p:sp>
      <p:sp>
        <p:nvSpPr>
          <p:cNvPr id="9228" name="Rectangle 21"/>
          <p:cNvSpPr>
            <a:spLocks noChangeArrowheads="1"/>
          </p:cNvSpPr>
          <p:nvPr/>
        </p:nvSpPr>
        <p:spPr bwMode="auto">
          <a:xfrm>
            <a:off x="5508625" y="23495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3)</a:t>
            </a:r>
          </a:p>
        </p:txBody>
      </p:sp>
      <p:sp>
        <p:nvSpPr>
          <p:cNvPr id="9229" name="Obdélník 1"/>
          <p:cNvSpPr>
            <a:spLocks noChangeArrowheads="1"/>
          </p:cNvSpPr>
          <p:nvPr/>
        </p:nvSpPr>
        <p:spPr bwMode="auto">
          <a:xfrm>
            <a:off x="-161925" y="6711950"/>
            <a:ext cx="457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5"/>
              </a:rPr>
              <a:t>http://www.tanks-encyclopedia.com/ww1/gb/Tank_Mark_I.jpg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sp>
        <p:nvSpPr>
          <p:cNvPr id="9230" name="Obdélník 2"/>
          <p:cNvSpPr>
            <a:spLocks noChangeArrowheads="1"/>
          </p:cNvSpPr>
          <p:nvPr/>
        </p:nvSpPr>
        <p:spPr bwMode="auto">
          <a:xfrm>
            <a:off x="5300663" y="6611938"/>
            <a:ext cx="457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6"/>
              </a:rPr>
              <a:t>http://simonak.eu/images/obrazky_ostatni_strany/h_k/7_28.jpg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sp>
        <p:nvSpPr>
          <p:cNvPr id="9231" name="Obdélník 3"/>
          <p:cNvSpPr>
            <a:spLocks noChangeArrowheads="1"/>
          </p:cNvSpPr>
          <p:nvPr/>
        </p:nvSpPr>
        <p:spPr bwMode="auto">
          <a:xfrm>
            <a:off x="223838" y="3409950"/>
            <a:ext cx="457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7"/>
              </a:rPr>
              <a:t>http://bcache.jxs.cz/~nd01/jxs/cz~/874/056/3a8687cbb6_17252391_o2.jpg?1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Strany: </a:t>
            </a:r>
            <a:r>
              <a:rPr lang="cs-CZ" sz="1600" dirty="0" smtClean="0"/>
              <a:t>Osa x Spojenci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Trvání:</a:t>
            </a:r>
            <a:r>
              <a:rPr lang="cs-CZ" sz="1600" dirty="0" smtClean="0"/>
              <a:t> 1. září 1939 – 2. září 1945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Bojiště:</a:t>
            </a:r>
            <a:r>
              <a:rPr lang="cs-CZ" sz="1600" dirty="0" smtClean="0"/>
              <a:t> Evropa, Středomoří, Afrika, Tichomoří, Jihovýchodní Asie, Čína, </a:t>
            </a:r>
            <a:r>
              <a:rPr lang="cs-CZ" sz="1600" u="sng" dirty="0" smtClean="0"/>
              <a:t>Střední východ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Výsledek:</a:t>
            </a:r>
            <a:r>
              <a:rPr lang="cs-CZ" sz="1600" dirty="0" smtClean="0"/>
              <a:t> Vítězství Spojenců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Ztráty:</a:t>
            </a:r>
            <a:r>
              <a:rPr lang="cs-CZ" sz="1600" dirty="0" smtClean="0"/>
              <a:t> Osa – Padlí vojáci: cca 8 milionů, civilní oběti: cca 12 milionů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  Spojenci -Padlí vojáci: cca 14 milionů, civilní oběti: cca 36 milionů</a:t>
            </a:r>
            <a:br>
              <a:rPr lang="cs-CZ" sz="1600" dirty="0" smtClean="0"/>
            </a:b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Následky:</a:t>
            </a:r>
            <a:r>
              <a:rPr lang="cs-CZ" sz="1600" dirty="0" smtClean="0"/>
              <a:t> Vznik OSN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      Rozdělení světa – pod vliv USA a SSSR – počátek studené války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      Obrovský technologický pokrok– vznik: balistických střel, jaderných zbraní, proudových motorů a pokrok v mnoha dalších odvětvích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3200" b="1" i="1" dirty="0" smtClean="0">
                <a:solidFill>
                  <a:schemeClr val="tx2"/>
                </a:solidFill>
              </a:rPr>
              <a:t>Druhá světová válka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2430463"/>
            <a:ext cx="5888038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Obdélník 2"/>
          <p:cNvSpPr>
            <a:spLocks noChangeArrowheads="1"/>
          </p:cNvSpPr>
          <p:nvPr/>
        </p:nvSpPr>
        <p:spPr bwMode="auto">
          <a:xfrm>
            <a:off x="-7938" y="4911725"/>
            <a:ext cx="4572001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3"/>
              </a:rPr>
              <a:t>http://www.battlefrontmodels.com/PG%20T34%2076.jpg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5162550"/>
            <a:ext cx="4724401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Obdélník 3"/>
          <p:cNvSpPr>
            <a:spLocks noChangeArrowheads="1"/>
          </p:cNvSpPr>
          <p:nvPr/>
        </p:nvSpPr>
        <p:spPr bwMode="auto">
          <a:xfrm>
            <a:off x="15875" y="5157788"/>
            <a:ext cx="473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b="1" i="1">
                <a:solidFill>
                  <a:srgbClr val="FF0000"/>
                </a:solidFill>
              </a:rPr>
              <a:t>3)</a:t>
            </a:r>
          </a:p>
        </p:txBody>
      </p:sp>
      <p:sp>
        <p:nvSpPr>
          <p:cNvPr id="11270" name="Obdélník 4"/>
          <p:cNvSpPr>
            <a:spLocks noChangeArrowheads="1"/>
          </p:cNvSpPr>
          <p:nvPr/>
        </p:nvSpPr>
        <p:spPr bwMode="auto">
          <a:xfrm>
            <a:off x="15875" y="2430463"/>
            <a:ext cx="473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b="1" i="1">
                <a:solidFill>
                  <a:srgbClr val="FF0000"/>
                </a:solidFill>
              </a:rPr>
              <a:t>2)</a:t>
            </a:r>
          </a:p>
        </p:txBody>
      </p:sp>
      <p:sp>
        <p:nvSpPr>
          <p:cNvPr id="11271" name="Obdélník 7"/>
          <p:cNvSpPr>
            <a:spLocks noChangeArrowheads="1"/>
          </p:cNvSpPr>
          <p:nvPr/>
        </p:nvSpPr>
        <p:spPr bwMode="auto">
          <a:xfrm>
            <a:off x="5886450" y="1030288"/>
            <a:ext cx="3257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1600" dirty="0"/>
              <a:t>1) Bitevní loď </a:t>
            </a:r>
            <a:r>
              <a:rPr lang="cs-CZ" altLang="cs-CZ" sz="1600" dirty="0" err="1"/>
              <a:t>Jamato</a:t>
            </a:r>
            <a:r>
              <a:rPr lang="cs-CZ" altLang="cs-CZ" sz="1600" dirty="0"/>
              <a:t>, vůbec největší bitevní loď, která byla kdy postavena. </a:t>
            </a:r>
          </a:p>
        </p:txBody>
      </p:sp>
      <p:sp>
        <p:nvSpPr>
          <p:cNvPr id="11272" name="Obdélník 8"/>
          <p:cNvSpPr>
            <a:spLocks noChangeArrowheads="1"/>
          </p:cNvSpPr>
          <p:nvPr/>
        </p:nvSpPr>
        <p:spPr bwMode="auto">
          <a:xfrm>
            <a:off x="5886450" y="3171825"/>
            <a:ext cx="3257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1600" dirty="0"/>
              <a:t>2) Jedna z nejznámějších zbraní 2. sv. války.</a:t>
            </a:r>
          </a:p>
          <a:p>
            <a:pPr eaLnBrk="1" hangingPunct="1"/>
            <a:r>
              <a:rPr lang="cs-CZ" altLang="cs-CZ" sz="1600" dirty="0"/>
              <a:t>Tank T-34/76</a:t>
            </a:r>
          </a:p>
        </p:txBody>
      </p:sp>
      <p:sp>
        <p:nvSpPr>
          <p:cNvPr id="11273" name="Obdélník 9"/>
          <p:cNvSpPr>
            <a:spLocks noChangeArrowheads="1"/>
          </p:cNvSpPr>
          <p:nvPr/>
        </p:nvSpPr>
        <p:spPr bwMode="auto">
          <a:xfrm>
            <a:off x="5880100" y="5218113"/>
            <a:ext cx="3263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1600" dirty="0"/>
              <a:t>3) Německá útočná puška </a:t>
            </a:r>
            <a:r>
              <a:rPr lang="cs-CZ" altLang="cs-CZ" sz="1600" dirty="0" err="1"/>
              <a:t>Sturmgewehr</a:t>
            </a:r>
            <a:r>
              <a:rPr lang="cs-CZ" altLang="cs-CZ" sz="1600" dirty="0"/>
              <a:t> </a:t>
            </a:r>
            <a:r>
              <a:rPr lang="cs-CZ" altLang="cs-CZ" sz="1600" dirty="0" smtClean="0"/>
              <a:t>44</a:t>
            </a:r>
            <a:endParaRPr lang="cs-CZ" altLang="cs-CZ" sz="1600" dirty="0"/>
          </a:p>
        </p:txBody>
      </p:sp>
      <p:sp>
        <p:nvSpPr>
          <p:cNvPr id="11274" name="Obdélník 10"/>
          <p:cNvSpPr>
            <a:spLocks noChangeArrowheads="1"/>
          </p:cNvSpPr>
          <p:nvPr/>
        </p:nvSpPr>
        <p:spPr bwMode="auto">
          <a:xfrm>
            <a:off x="25400" y="6640513"/>
            <a:ext cx="55165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5"/>
              </a:rPr>
              <a:t>http://www.thefirearmblog.com/blog/wp-content/uploads/2009/09/ptr_44_enlargement_01_1-tfb.jpg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pic>
        <p:nvPicPr>
          <p:cNvPr id="1127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88038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Obdélník 6"/>
          <p:cNvSpPr>
            <a:spLocks noChangeArrowheads="1"/>
          </p:cNvSpPr>
          <p:nvPr/>
        </p:nvSpPr>
        <p:spPr bwMode="auto">
          <a:xfrm>
            <a:off x="20638" y="0"/>
            <a:ext cx="473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b="1" i="1">
                <a:solidFill>
                  <a:srgbClr val="FF0000"/>
                </a:solidFill>
              </a:rPr>
              <a:t>1)</a:t>
            </a:r>
          </a:p>
        </p:txBody>
      </p:sp>
      <p:sp>
        <p:nvSpPr>
          <p:cNvPr id="11277" name="Obdélník 12"/>
          <p:cNvSpPr>
            <a:spLocks noChangeArrowheads="1"/>
          </p:cNvSpPr>
          <p:nvPr/>
        </p:nvSpPr>
        <p:spPr bwMode="auto">
          <a:xfrm>
            <a:off x="-17463" y="2122488"/>
            <a:ext cx="58975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7"/>
              </a:rPr>
              <a:t>http://upload.wikimedia.org/wikipedia/commons/thumb/3/30/Yamato_during_Trial_Service.jpg/300px-Yamato_during_Trial_Service.jpg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4609-050-33F555A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03588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79388" y="260350"/>
            <a:ext cx="3898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 dirty="0" smtClean="0">
                <a:solidFill>
                  <a:srgbClr val="FF3300"/>
                </a:solidFill>
                <a:latin typeface="Arial" charset="0"/>
              </a:rPr>
              <a:t>4)</a:t>
            </a:r>
            <a:endParaRPr lang="cs-CZ" altLang="cs-CZ" sz="1800" b="1" i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2292" name="Rectangle 13"/>
          <p:cNvSpPr>
            <a:spLocks noChangeArrowheads="1"/>
          </p:cNvSpPr>
          <p:nvPr/>
        </p:nvSpPr>
        <p:spPr bwMode="auto">
          <a:xfrm>
            <a:off x="107950" y="4652963"/>
            <a:ext cx="37084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600" dirty="0" smtClean="0">
                <a:latin typeface="Arial" charset="0"/>
              </a:rPr>
              <a:t>4) Balistická </a:t>
            </a:r>
            <a:r>
              <a:rPr lang="cs-CZ" altLang="cs-CZ" sz="1600" dirty="0">
                <a:latin typeface="Arial" charset="0"/>
              </a:rPr>
              <a:t>střela V-2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600" dirty="0" smtClean="0">
                <a:latin typeface="Arial" charset="0"/>
              </a:rPr>
              <a:t>5) První </a:t>
            </a:r>
            <a:r>
              <a:rPr lang="cs-CZ" altLang="cs-CZ" sz="1600" dirty="0">
                <a:latin typeface="Arial" charset="0"/>
              </a:rPr>
              <a:t>proudový letoun Me-262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600" dirty="0" smtClean="0">
                <a:latin typeface="Arial" charset="0"/>
              </a:rPr>
              <a:t>6) Německý </a:t>
            </a:r>
            <a:r>
              <a:rPr lang="cs-CZ" altLang="cs-CZ" sz="1600" dirty="0">
                <a:latin typeface="Arial" charset="0"/>
              </a:rPr>
              <a:t>těžký tank </a:t>
            </a:r>
            <a:r>
              <a:rPr lang="cs-CZ" altLang="cs-CZ" sz="1600" dirty="0" err="1">
                <a:latin typeface="Arial" charset="0"/>
              </a:rPr>
              <a:t>Tiger</a:t>
            </a:r>
            <a:r>
              <a:rPr lang="cs-CZ" altLang="cs-CZ" sz="1600" dirty="0">
                <a:latin typeface="Arial" charset="0"/>
              </a:rPr>
              <a:t> II </a:t>
            </a:r>
            <a:r>
              <a:rPr lang="cs-CZ" altLang="cs-CZ" sz="1800" b="1" i="1" dirty="0">
                <a:latin typeface="Arial" charset="0"/>
              </a:rPr>
              <a:t> </a:t>
            </a:r>
          </a:p>
        </p:txBody>
      </p:sp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0"/>
            <a:ext cx="5840412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9" descr="kingtig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3432175"/>
            <a:ext cx="586740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Rectangle 12"/>
          <p:cNvSpPr>
            <a:spLocks noChangeArrowheads="1"/>
          </p:cNvSpPr>
          <p:nvPr/>
        </p:nvSpPr>
        <p:spPr bwMode="auto">
          <a:xfrm>
            <a:off x="3305175" y="3432175"/>
            <a:ext cx="3898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 smtClean="0">
                <a:solidFill>
                  <a:srgbClr val="FF0000"/>
                </a:solidFill>
                <a:latin typeface="Arial" charset="0"/>
              </a:rPr>
              <a:t>6)</a:t>
            </a:r>
            <a:endParaRPr lang="cs-CZ" altLang="cs-CZ" sz="18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296" name="Rectangle 11"/>
          <p:cNvSpPr>
            <a:spLocks noChangeArrowheads="1"/>
          </p:cNvSpPr>
          <p:nvPr/>
        </p:nvSpPr>
        <p:spPr bwMode="auto">
          <a:xfrm>
            <a:off x="3413125" y="260350"/>
            <a:ext cx="3898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 smtClean="0">
                <a:solidFill>
                  <a:srgbClr val="FF3300"/>
                </a:solidFill>
                <a:latin typeface="Arial" charset="0"/>
              </a:rPr>
              <a:t>5)</a:t>
            </a:r>
            <a:endParaRPr lang="cs-CZ" altLang="cs-CZ" sz="1800" b="1" i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2297" name="Obdélník 1"/>
          <p:cNvSpPr>
            <a:spLocks noChangeArrowheads="1"/>
          </p:cNvSpPr>
          <p:nvPr/>
        </p:nvSpPr>
        <p:spPr bwMode="auto">
          <a:xfrm>
            <a:off x="3408363" y="3128963"/>
            <a:ext cx="56594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5"/>
              </a:rPr>
              <a:t>http://upload.wikimedia.org/wikipedia/commons/a/a2/Me_262_flight_show_at_ILA_2006_(cropped).jpg</a:t>
            </a:r>
            <a:endParaRPr lang="cs-CZ" altLang="cs-CZ" sz="800"/>
          </a:p>
          <a:p>
            <a:pPr eaLnBrk="1" hangingPunct="1"/>
            <a:endParaRPr lang="cs-CZ" altLang="cs-CZ" sz="800"/>
          </a:p>
        </p:txBody>
      </p:sp>
      <p:sp>
        <p:nvSpPr>
          <p:cNvPr id="12298" name="Obdélník 2"/>
          <p:cNvSpPr>
            <a:spLocks noChangeArrowheads="1"/>
          </p:cNvSpPr>
          <p:nvPr/>
        </p:nvSpPr>
        <p:spPr bwMode="auto">
          <a:xfrm>
            <a:off x="0" y="3635375"/>
            <a:ext cx="3278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6"/>
              </a:rPr>
              <a:t>http://bcache.jxs.cz/~nd03/jxs/cz~/136/495/29ff1739c1_65452379_o2.jpg?1</a:t>
            </a:r>
            <a:endParaRPr lang="cs-CZ" altLang="cs-CZ" sz="800"/>
          </a:p>
          <a:p>
            <a:pPr eaLnBrk="1" hangingPunct="1"/>
            <a:endParaRPr lang="cs-CZ" altLang="cs-CZ" sz="800"/>
          </a:p>
        </p:txBody>
      </p:sp>
      <p:sp>
        <p:nvSpPr>
          <p:cNvPr id="12299" name="Obdélník 3"/>
          <p:cNvSpPr>
            <a:spLocks noChangeArrowheads="1"/>
          </p:cNvSpPr>
          <p:nvPr/>
        </p:nvSpPr>
        <p:spPr bwMode="auto">
          <a:xfrm>
            <a:off x="3287713" y="6611938"/>
            <a:ext cx="457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7"/>
              </a:rPr>
              <a:t>http://www.aberjonapress.com/catalog/sh/images/kingtiger.jpg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8640"/>
            <a:ext cx="8229600" cy="61261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2400" b="1" i="1" dirty="0" smtClean="0">
                <a:solidFill>
                  <a:schemeClr val="tx2"/>
                </a:solidFill>
              </a:rPr>
              <a:t>Korejská válka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Strany: </a:t>
            </a:r>
            <a:r>
              <a:rPr lang="cs-CZ" sz="1600" dirty="0" smtClean="0"/>
              <a:t>Koalice OSN x Komunisté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Trvání: </a:t>
            </a:r>
            <a:r>
              <a:rPr lang="cs-CZ" sz="1600" dirty="0" smtClean="0"/>
              <a:t>1950–1953, </a:t>
            </a:r>
            <a:r>
              <a:rPr lang="cs-CZ" sz="1600" u="sng" dirty="0" smtClean="0"/>
              <a:t>formálně však stále trvá</a:t>
            </a:r>
            <a:endParaRPr lang="cs-CZ" sz="16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Bojiště: </a:t>
            </a:r>
            <a:r>
              <a:rPr lang="cs-CZ" sz="1600" dirty="0" smtClean="0"/>
              <a:t>Korejský poloostrov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Výsledek: </a:t>
            </a:r>
            <a:r>
              <a:rPr lang="cs-CZ" sz="1600" dirty="0" smtClean="0"/>
              <a:t>Zastavení bojů, taktická výhra OSN, strategicky remíza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Ztráty: </a:t>
            </a:r>
            <a:r>
              <a:rPr lang="cs-CZ" sz="1600" dirty="0" smtClean="0"/>
              <a:t>OSN-188 515 zabitých, 264 591 zraněno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Komunisté-363 000 zabitých, 683 000 zraněno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+ 3 miliony zabitých civilistů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2400" b="1" i="1" dirty="0" smtClean="0">
                <a:solidFill>
                  <a:schemeClr val="tx2"/>
                </a:solidFill>
              </a:rPr>
              <a:t>Válka ve Vietnamu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Strany:</a:t>
            </a:r>
            <a:r>
              <a:rPr lang="cs-CZ" sz="1800" dirty="0" smtClean="0"/>
              <a:t> </a:t>
            </a:r>
            <a:r>
              <a:rPr lang="cs-CZ" sz="1800" dirty="0" err="1" smtClean="0"/>
              <a:t>Protikomunisté</a:t>
            </a:r>
            <a:r>
              <a:rPr lang="cs-CZ" sz="1800" dirty="0" smtClean="0"/>
              <a:t> x Komunisté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Trvání: </a:t>
            </a:r>
            <a:r>
              <a:rPr lang="cs-CZ" sz="1600" dirty="0" smtClean="0"/>
              <a:t>1955 – 30. dubna 1975</a:t>
            </a:r>
            <a:endParaRPr lang="cs-CZ" sz="16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Bojiště: </a:t>
            </a:r>
            <a:r>
              <a:rPr lang="cs-CZ" sz="1600" dirty="0" smtClean="0"/>
              <a:t>Jihovýchodní Asie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Výsledek: </a:t>
            </a:r>
            <a:r>
              <a:rPr lang="cs-CZ" sz="1800" dirty="0" err="1" smtClean="0"/>
              <a:t>Severovietnamské</a:t>
            </a:r>
            <a:r>
              <a:rPr lang="cs-CZ" sz="1800" dirty="0" smtClean="0"/>
              <a:t> vítězství </a:t>
            </a:r>
            <a:endParaRPr lang="cs-CZ" sz="16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Ztráty: </a:t>
            </a:r>
            <a:r>
              <a:rPr lang="cs-CZ" sz="1600" dirty="0" smtClean="0"/>
              <a:t>Protikomunisté-314 000mrtvých, 1 490 000zraněných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Komunisté-1 101 000mrtvých, cca 604 000zraněných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+ 2,5 milionu mrtvých civilistů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Soubor:B-52D(061127-F-1234S-0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927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7" descr="IPL2b5d8b_W16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3138" y="3463925"/>
            <a:ext cx="6265863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300px-Bruce_Crandall's_UH-1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0"/>
            <a:ext cx="38512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10"/>
          <p:cNvSpPr>
            <a:spLocks noChangeArrowheads="1"/>
          </p:cNvSpPr>
          <p:nvPr/>
        </p:nvSpPr>
        <p:spPr bwMode="auto">
          <a:xfrm>
            <a:off x="179388" y="26035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1)</a:t>
            </a:r>
          </a:p>
        </p:txBody>
      </p:sp>
      <p:sp>
        <p:nvSpPr>
          <p:cNvPr id="15366" name="Rectangle 11"/>
          <p:cNvSpPr>
            <a:spLocks noChangeArrowheads="1"/>
          </p:cNvSpPr>
          <p:nvPr/>
        </p:nvSpPr>
        <p:spPr bwMode="auto">
          <a:xfrm>
            <a:off x="468313" y="3500438"/>
            <a:ext cx="38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2)</a:t>
            </a:r>
          </a:p>
        </p:txBody>
      </p:sp>
      <p:sp>
        <p:nvSpPr>
          <p:cNvPr id="15367" name="Rectangle 12"/>
          <p:cNvSpPr>
            <a:spLocks noChangeArrowheads="1"/>
          </p:cNvSpPr>
          <p:nvPr/>
        </p:nvSpPr>
        <p:spPr bwMode="auto">
          <a:xfrm>
            <a:off x="5435600" y="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3)</a:t>
            </a:r>
          </a:p>
        </p:txBody>
      </p:sp>
      <p:sp>
        <p:nvSpPr>
          <p:cNvPr id="15368" name="Rectangle 13"/>
          <p:cNvSpPr>
            <a:spLocks noChangeArrowheads="1"/>
          </p:cNvSpPr>
          <p:nvPr/>
        </p:nvSpPr>
        <p:spPr bwMode="auto">
          <a:xfrm>
            <a:off x="5580063" y="3644900"/>
            <a:ext cx="35639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cs-CZ" altLang="cs-CZ" sz="1800" b="1" i="1">
                <a:latin typeface="Arial" charset="0"/>
              </a:rPr>
              <a:t>Bombardér B-52 nad Vietnamem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cs-CZ" altLang="cs-CZ" sz="1800" b="1" i="1">
                <a:latin typeface="Arial" charset="0"/>
              </a:rPr>
              <a:t>Američtí vojáci v Koreji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cs-CZ" altLang="cs-CZ" sz="1800" b="1" i="1">
                <a:latin typeface="Arial" charset="0"/>
              </a:rPr>
              <a:t>Američtí vojáci ve Vietnamu</a:t>
            </a:r>
          </a:p>
        </p:txBody>
      </p:sp>
      <p:sp>
        <p:nvSpPr>
          <p:cNvPr id="15369" name="Obdélník 1"/>
          <p:cNvSpPr>
            <a:spLocks noChangeArrowheads="1"/>
          </p:cNvSpPr>
          <p:nvPr/>
        </p:nvSpPr>
        <p:spPr bwMode="auto">
          <a:xfrm>
            <a:off x="0" y="3152775"/>
            <a:ext cx="4806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5"/>
              </a:rPr>
              <a:t>http://upload.wikimedia.org/wikipedia/commons/7/74/B-52D(061127-F-1234S-017).jpg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sp>
        <p:nvSpPr>
          <p:cNvPr id="15370" name="Obdélník 2"/>
          <p:cNvSpPr>
            <a:spLocks noChangeArrowheads="1"/>
          </p:cNvSpPr>
          <p:nvPr/>
        </p:nvSpPr>
        <p:spPr bwMode="auto">
          <a:xfrm>
            <a:off x="5292725" y="2981325"/>
            <a:ext cx="38798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6"/>
              </a:rPr>
              <a:t>http://us-history.com/wp-content/uploads/2012/03/us-history-vietnam-war.jpg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  <p:sp>
        <p:nvSpPr>
          <p:cNvPr id="15371" name="Obdélník 3"/>
          <p:cNvSpPr>
            <a:spLocks noChangeArrowheads="1"/>
          </p:cNvSpPr>
          <p:nvPr/>
        </p:nvSpPr>
        <p:spPr bwMode="auto">
          <a:xfrm>
            <a:off x="720725" y="6519863"/>
            <a:ext cx="4572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/>
              <a:t>http://media4.s-nbcnews.com/i/newscms/2014_10/227136/140304-vietnam-war-us-troops-02-110_1b179310a1906239c104fc91cbfc183c.jpg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600200"/>
            <a:ext cx="8964612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2400" b="1" i="1" dirty="0" smtClean="0">
                <a:solidFill>
                  <a:schemeClr val="tx2"/>
                </a:solidFill>
              </a:rPr>
              <a:t>Válka v Zálivu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Strany: </a:t>
            </a:r>
            <a:r>
              <a:rPr lang="cs-CZ" sz="1600" dirty="0" smtClean="0"/>
              <a:t>USA, Saudská Arábie, Spojené království a další </a:t>
            </a:r>
            <a:r>
              <a:rPr lang="cs-CZ" sz="1600" b="1" i="1" dirty="0" smtClean="0"/>
              <a:t>x</a:t>
            </a:r>
            <a:r>
              <a:rPr lang="cs-CZ" sz="1600" dirty="0" smtClean="0"/>
              <a:t> Irák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Trvání: </a:t>
            </a:r>
            <a:r>
              <a:rPr lang="cs-CZ" sz="1600" dirty="0" smtClean="0"/>
              <a:t>2</a:t>
            </a:r>
            <a:r>
              <a:rPr lang="cs-CZ" sz="1600" b="1" i="1" dirty="0" smtClean="0"/>
              <a:t>.</a:t>
            </a:r>
            <a:r>
              <a:rPr lang="cs-CZ" sz="1600" dirty="0" smtClean="0"/>
              <a:t> srpna 1990 - 28. února1991</a:t>
            </a:r>
            <a:endParaRPr lang="cs-CZ" sz="1600" b="1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Bojiště: </a:t>
            </a:r>
            <a:r>
              <a:rPr lang="cs-CZ" sz="1600" dirty="0" smtClean="0"/>
              <a:t>Perský záliv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Výsledek: </a:t>
            </a:r>
            <a:r>
              <a:rPr lang="cs-CZ" sz="1600" dirty="0" smtClean="0"/>
              <a:t>Vítězství koalice a osvobození Kuvajtu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Ztráty: </a:t>
            </a:r>
            <a:r>
              <a:rPr lang="cs-CZ" sz="1600" dirty="0" smtClean="0"/>
              <a:t>USA+ spojenci – 358 mrtvých, 776 zraněných (v akci)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dirty="0" smtClean="0"/>
              <a:t>            Irák- 20 000-200 000 mrtvých, počet zraněných není znám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2400" b="1" i="1" dirty="0" smtClean="0">
                <a:solidFill>
                  <a:schemeClr val="tx2"/>
                </a:solidFill>
              </a:rPr>
              <a:t>Válka v Iráku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Strany: </a:t>
            </a:r>
            <a:r>
              <a:rPr lang="cs-CZ" sz="1600" dirty="0" smtClean="0"/>
              <a:t>NATO+ spojenci </a:t>
            </a:r>
            <a:r>
              <a:rPr lang="cs-CZ" sz="1600" b="1" i="1" dirty="0" smtClean="0"/>
              <a:t>x </a:t>
            </a:r>
            <a:r>
              <a:rPr lang="cs-CZ" sz="1600" dirty="0" smtClean="0"/>
              <a:t>Irák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Trvání: </a:t>
            </a:r>
            <a:r>
              <a:rPr lang="cs-CZ" sz="1600" dirty="0" smtClean="0"/>
              <a:t>20.března 2003 – 15.prosince 2011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Bojiště: </a:t>
            </a:r>
            <a:r>
              <a:rPr lang="cs-CZ" sz="1600" i="1" dirty="0" smtClean="0"/>
              <a:t>Irák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Výsledek: </a:t>
            </a:r>
            <a:r>
              <a:rPr lang="cs-CZ" sz="1600" dirty="0" smtClean="0"/>
              <a:t>Svržení Saddáma Husajna, humanitární krize, nepokoje mezi šíity a sunnity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Ztráty: </a:t>
            </a:r>
            <a:r>
              <a:rPr lang="cs-CZ" sz="1600" dirty="0" smtClean="0"/>
              <a:t>NATO- cca 6000 mrtvých, cca 60 000 zraněných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dirty="0" smtClean="0"/>
              <a:t>            Irák- cca 100 000mrtvých, počet zraněných je neznámý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2400" b="1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2400" b="1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2400" b="1" i="1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cs-CZ" sz="4800" b="1" i="1" dirty="0" smtClean="0">
                <a:solidFill>
                  <a:srgbClr val="FF3300"/>
                </a:solidFill>
              </a:rPr>
              <a:t>Konflikty 21.století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laser.wav"/>
          </p:stSnd>
        </p:sndAc>
      </p:transition>
    </mc:Choice>
    <mc:Fallback xmlns="">
      <p:transition>
        <p:sndAc>
          <p:stSnd>
            <p:snd r:embed="rId3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fa9f7aab5cf8afffd34de0a58ae331e8a02639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60800"/>
            <a:ext cx="3995737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5" descr="ANd9GcSaY8eJh0_J3lUhpRSdGVhcrcZdscypYB8soHjGI9o89K-qMQeAo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5127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9" descr="profimedia-00304371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0"/>
            <a:ext cx="5292725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1" descr="220px-USS_Wisconsin_(BB-64)_prep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75"/>
            <a:ext cx="2697163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0" y="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1)</a:t>
            </a:r>
          </a:p>
        </p:txBody>
      </p:sp>
      <p:sp>
        <p:nvSpPr>
          <p:cNvPr id="17415" name="Rectangle 13"/>
          <p:cNvSpPr>
            <a:spLocks noChangeArrowheads="1"/>
          </p:cNvSpPr>
          <p:nvPr/>
        </p:nvSpPr>
        <p:spPr bwMode="auto">
          <a:xfrm>
            <a:off x="0" y="25654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2)</a:t>
            </a:r>
          </a:p>
        </p:txBody>
      </p:sp>
      <p:sp>
        <p:nvSpPr>
          <p:cNvPr id="17416" name="Rectangle 14"/>
          <p:cNvSpPr>
            <a:spLocks noChangeArrowheads="1"/>
          </p:cNvSpPr>
          <p:nvPr/>
        </p:nvSpPr>
        <p:spPr bwMode="auto">
          <a:xfrm>
            <a:off x="3995738" y="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3)</a:t>
            </a:r>
          </a:p>
        </p:txBody>
      </p:sp>
      <p:sp>
        <p:nvSpPr>
          <p:cNvPr id="17417" name="Rectangle 15"/>
          <p:cNvSpPr>
            <a:spLocks noChangeArrowheads="1"/>
          </p:cNvSpPr>
          <p:nvPr/>
        </p:nvSpPr>
        <p:spPr bwMode="auto">
          <a:xfrm>
            <a:off x="5148263" y="38608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800" b="1" i="1">
                <a:solidFill>
                  <a:srgbClr val="FF3300"/>
                </a:solidFill>
                <a:latin typeface="Arial" charset="0"/>
              </a:rPr>
              <a:t>4)</a:t>
            </a:r>
          </a:p>
        </p:txBody>
      </p:sp>
      <p:sp>
        <p:nvSpPr>
          <p:cNvPr id="17418" name="Rectangle 16"/>
          <p:cNvSpPr>
            <a:spLocks noChangeArrowheads="1"/>
          </p:cNvSpPr>
          <p:nvPr/>
        </p:nvSpPr>
        <p:spPr bwMode="auto">
          <a:xfrm>
            <a:off x="2700338" y="3684588"/>
            <a:ext cx="2376487" cy="317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cs-CZ" altLang="cs-CZ" sz="1600" b="1" i="1">
                <a:latin typeface="Arial" charset="0"/>
              </a:rPr>
              <a:t>1)F-15 a F-18 nad hořícími ropnými poli v Kuvajtu</a:t>
            </a:r>
          </a:p>
          <a:p>
            <a:pPr eaLnBrk="1" hangingPunct="1">
              <a:buClrTx/>
              <a:buSzTx/>
              <a:buFontTx/>
              <a:buNone/>
            </a:pPr>
            <a:r>
              <a:rPr lang="cs-CZ" altLang="cs-CZ" sz="1600" b="1" i="1">
                <a:latin typeface="Arial" charset="0"/>
              </a:rPr>
              <a:t>2)USS Iowa, podílela se na ostřelování Iráckého pobřeží</a:t>
            </a:r>
          </a:p>
          <a:p>
            <a:pPr eaLnBrk="1" hangingPunct="1">
              <a:buClrTx/>
              <a:buSzTx/>
              <a:buFontTx/>
              <a:buNone/>
            </a:pPr>
            <a:r>
              <a:rPr lang="cs-CZ" altLang="cs-CZ" sz="1600" b="1" i="1">
                <a:latin typeface="Arial" charset="0"/>
              </a:rPr>
              <a:t>3)Americký tank M1 Abrams během války v Iráku</a:t>
            </a:r>
          </a:p>
          <a:p>
            <a:pPr eaLnBrk="1" hangingPunct="1">
              <a:buClrTx/>
              <a:buSzTx/>
              <a:buFontTx/>
              <a:buNone/>
            </a:pPr>
            <a:r>
              <a:rPr lang="cs-CZ" altLang="cs-CZ" sz="1600" b="1" i="1">
                <a:latin typeface="Arial" charset="0"/>
              </a:rPr>
              <a:t>4)Americká houfnice M-109 během války v Zálivu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188913"/>
            <a:ext cx="8229600" cy="6335712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cs-CZ" b="1" i="1" dirty="0" smtClean="0">
                <a:solidFill>
                  <a:schemeClr val="tx2"/>
                </a:solidFill>
              </a:rPr>
              <a:t>Válka proti terorismu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cs-CZ" sz="1600" b="1" i="1" dirty="0" smtClean="0"/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b="1" i="1" dirty="0" smtClean="0"/>
              <a:t>Co to je? : </a:t>
            </a:r>
            <a:r>
              <a:rPr lang="cs-CZ" sz="1600" dirty="0" smtClean="0"/>
              <a:t>Řada vojenských, politických</a:t>
            </a:r>
            <a:r>
              <a:rPr lang="cs-CZ" sz="1600" dirty="0"/>
              <a:t> </a:t>
            </a:r>
            <a:r>
              <a:rPr lang="cs-CZ" sz="1600" dirty="0" smtClean="0"/>
              <a:t>a náboženských akcí započaté USA jako reakce na teroristické útoky 11. září 2001.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dirty="0" smtClean="0"/>
              <a:t>Nejedná se o konvenční válku, ale o dlouhodobou strategii, která má za cíl bránit teroristickým útokům a potlačovat vliv teroristických organizací.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dirty="0" smtClean="0"/>
              <a:t>Některé teroristické organizace: Al-Kajda, </a:t>
            </a:r>
            <a:r>
              <a:rPr lang="cs-CZ" sz="1600" dirty="0" err="1" smtClean="0"/>
              <a:t>Hamás</a:t>
            </a:r>
            <a:r>
              <a:rPr lang="cs-CZ" sz="1600" dirty="0" smtClean="0"/>
              <a:t>, </a:t>
            </a:r>
            <a:r>
              <a:rPr lang="cs-CZ" sz="1600" dirty="0" err="1" smtClean="0"/>
              <a:t>Taliban</a:t>
            </a:r>
            <a:r>
              <a:rPr lang="cs-CZ" sz="1600" dirty="0" smtClean="0"/>
              <a:t>, ETA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cs-CZ" sz="1600" dirty="0"/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2400" b="1" i="1" dirty="0" smtClean="0">
                <a:solidFill>
                  <a:schemeClr val="tx2"/>
                </a:solidFill>
              </a:rPr>
              <a:t>Operace Trvalá svoboda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dirty="0" smtClean="0"/>
              <a:t>Jedná se o 6 operací v různých částech světa. Hlavním cílem je boj a potlačení teroristických skupin.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dirty="0" smtClean="0"/>
              <a:t>Asi nejznámější operace je ta v Afghánistánu.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cs-CZ" sz="1600" dirty="0" smtClean="0"/>
              <a:t>Další boje probíhají například v subsaharské Africe, africkém rohu nebo na Filipínách.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cs-CZ" sz="2400" b="1" i="1" dirty="0"/>
          </a:p>
        </p:txBody>
      </p:sp>
      <p:sp>
        <p:nvSpPr>
          <p:cNvPr id="2" name="Obdélník 1"/>
          <p:cNvSpPr/>
          <p:nvPr/>
        </p:nvSpPr>
        <p:spPr>
          <a:xfrm>
            <a:off x="755576" y="4509120"/>
            <a:ext cx="756084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i="1" dirty="0" smtClean="0">
                <a:latin typeface="+mn-lt"/>
              </a:rPr>
              <a:t>Afghánistán</a:t>
            </a:r>
          </a:p>
          <a:p>
            <a:r>
              <a:rPr lang="cs-CZ" sz="1600" b="1" i="1" dirty="0" smtClean="0">
                <a:latin typeface="+mn-lt"/>
              </a:rPr>
              <a:t>Strany: </a:t>
            </a:r>
            <a:r>
              <a:rPr lang="cs-CZ" sz="1600" dirty="0" smtClean="0">
                <a:latin typeface="+mn-lt"/>
              </a:rPr>
              <a:t>NATO-ISAF x teroristé</a:t>
            </a:r>
          </a:p>
          <a:p>
            <a:r>
              <a:rPr lang="cs-CZ" sz="1600" b="1" i="1" dirty="0" smtClean="0">
                <a:latin typeface="+mn-lt"/>
              </a:rPr>
              <a:t>Trvání: </a:t>
            </a:r>
            <a:r>
              <a:rPr lang="cs-CZ" sz="1600" dirty="0" smtClean="0">
                <a:latin typeface="+mn-lt"/>
              </a:rPr>
              <a:t>od 7.října 2001-stále trvá</a:t>
            </a:r>
          </a:p>
          <a:p>
            <a:r>
              <a:rPr lang="cs-CZ" sz="1600" b="1" i="1" dirty="0" smtClean="0">
                <a:latin typeface="+mn-lt"/>
              </a:rPr>
              <a:t>Bojiště: </a:t>
            </a:r>
            <a:r>
              <a:rPr lang="cs-CZ" sz="1600" dirty="0" smtClean="0">
                <a:latin typeface="+mn-lt"/>
              </a:rPr>
              <a:t>Afghánistán</a:t>
            </a:r>
          </a:p>
          <a:p>
            <a:r>
              <a:rPr lang="cs-CZ" sz="1600" b="1" i="1" dirty="0" smtClean="0">
                <a:latin typeface="+mn-lt"/>
              </a:rPr>
              <a:t>Výsledek: </a:t>
            </a:r>
            <a:r>
              <a:rPr lang="cs-CZ" sz="1600" dirty="0" smtClean="0">
                <a:latin typeface="+mn-lt"/>
              </a:rPr>
              <a:t>konflikt pokračuje, svržení </a:t>
            </a:r>
            <a:r>
              <a:rPr lang="cs-CZ" sz="1600" dirty="0" err="1" smtClean="0">
                <a:latin typeface="+mn-lt"/>
              </a:rPr>
              <a:t>talibánského</a:t>
            </a:r>
            <a:r>
              <a:rPr lang="cs-CZ" sz="1600" dirty="0" smtClean="0">
                <a:latin typeface="+mn-lt"/>
              </a:rPr>
              <a:t> režimu v Afghánistánu</a:t>
            </a:r>
            <a:endParaRPr lang="cs-CZ" sz="16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1800" b="1" i="1" dirty="0" smtClean="0"/>
              <a:t>Teroristické útoky 11.9.2001</a:t>
            </a:r>
          </a:p>
          <a:p>
            <a:pPr marL="0" indent="0" algn="ctr">
              <a:buNone/>
            </a:pPr>
            <a:r>
              <a:rPr lang="cs-CZ" sz="1600" b="1" i="1" dirty="0" smtClean="0"/>
              <a:t>Místo: </a:t>
            </a:r>
            <a:r>
              <a:rPr lang="cs-CZ" sz="1600" dirty="0" smtClean="0"/>
              <a:t>USA - východ</a:t>
            </a:r>
          </a:p>
          <a:p>
            <a:pPr marL="0" indent="0" algn="ctr">
              <a:buNone/>
            </a:pPr>
            <a:r>
              <a:rPr lang="cs-CZ" sz="1600" b="1" i="1" dirty="0" smtClean="0"/>
              <a:t>Teroristická skupina: </a:t>
            </a:r>
            <a:r>
              <a:rPr lang="cs-CZ" sz="1600" dirty="0" smtClean="0"/>
              <a:t>Al-</a:t>
            </a:r>
            <a:r>
              <a:rPr lang="cs-CZ" sz="1600" dirty="0" err="1" smtClean="0"/>
              <a:t>Kájda</a:t>
            </a:r>
            <a:endParaRPr lang="cs-CZ" sz="1600" dirty="0" smtClean="0"/>
          </a:p>
          <a:p>
            <a:pPr marL="0" indent="0" algn="ctr">
              <a:buNone/>
            </a:pPr>
            <a:r>
              <a:rPr lang="cs-CZ" sz="1600" b="1" i="1" dirty="0" smtClean="0"/>
              <a:t>Provedení: </a:t>
            </a:r>
            <a:r>
              <a:rPr lang="cs-CZ" sz="1600" dirty="0" smtClean="0"/>
              <a:t>Únos 4 civilních letadel a následný útok 2 letadel na budovy WTC, 1 letadla na budovu Pentagonu a 1 letadlo se zřítilo v Pensylvánii.</a:t>
            </a:r>
          </a:p>
          <a:p>
            <a:pPr marL="0" indent="0" algn="ctr">
              <a:buNone/>
            </a:pPr>
            <a:r>
              <a:rPr lang="cs-CZ" sz="1600" b="1" i="1" dirty="0" smtClean="0"/>
              <a:t>Oběti: </a:t>
            </a:r>
            <a:r>
              <a:rPr lang="cs-CZ" sz="1600" dirty="0" smtClean="0"/>
              <a:t>2996 lidí včetně 19 únosců + cca 6000 zraněných</a:t>
            </a:r>
          </a:p>
          <a:p>
            <a:pPr marL="0" indent="0" algn="ctr">
              <a:buNone/>
            </a:pPr>
            <a:endParaRPr lang="cs-CZ" sz="1600" dirty="0" smtClean="0"/>
          </a:p>
          <a:p>
            <a:pPr marL="0" indent="0" algn="ctr">
              <a:buNone/>
            </a:pPr>
            <a:endParaRPr lang="cs-CZ" sz="1600" dirty="0"/>
          </a:p>
          <a:p>
            <a:pPr marL="0" indent="0" algn="ctr">
              <a:buNone/>
            </a:pPr>
            <a:endParaRPr lang="cs-CZ" sz="1600" dirty="0"/>
          </a:p>
          <a:p>
            <a:pPr marL="0" indent="0" algn="ctr">
              <a:buNone/>
            </a:pPr>
            <a:endParaRPr lang="cs-CZ" sz="1600" dirty="0" smtClean="0"/>
          </a:p>
          <a:p>
            <a:pPr marL="0" indent="0" algn="ctr">
              <a:buNone/>
            </a:pPr>
            <a:endParaRPr lang="cs-CZ" sz="1600" dirty="0" smtClean="0"/>
          </a:p>
          <a:p>
            <a:pPr marL="0" indent="0" algn="ctr">
              <a:buNone/>
            </a:pPr>
            <a:endParaRPr lang="cs-CZ" sz="1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cs-CZ" sz="2800" b="1" i="1" dirty="0" smtClean="0">
                <a:solidFill>
                  <a:schemeClr val="tx2"/>
                </a:solidFill>
                <a:latin typeface="+mn-lt"/>
              </a:rPr>
              <a:t>Teroristické akce</a:t>
            </a:r>
            <a:endParaRPr lang="cs-CZ" sz="2800" b="1" i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3343"/>
            <a:ext cx="3779912" cy="339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0" y="6662291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800" dirty="0" smtClean="0"/>
              <a:t>http://im.novinky.cz/816/248168-original1-fd07m.jpg</a:t>
            </a:r>
            <a:endParaRPr lang="cs-CZ" sz="800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38796"/>
            <a:ext cx="4260726" cy="310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5508104" y="6584318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800" dirty="0" smtClean="0">
                <a:hlinkClick r:id="rId4"/>
              </a:rPr>
              <a:t>http://www.astrolife.cz/wp-content/uploads/2011/06/teror.jpg</a:t>
            </a:r>
            <a:endParaRPr lang="cs-CZ" sz="800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41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0"/>
            <a:ext cx="3754437" cy="29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03588" cy="305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488" y="0"/>
            <a:ext cx="4078287" cy="29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0050"/>
            <a:ext cx="4646613" cy="394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40050"/>
            <a:ext cx="4572000" cy="391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63513" y="2536825"/>
            <a:ext cx="8228012" cy="15462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8004" rIns="0" bIns="0" anchor="ctr" anchorCtr="0">
            <a:normAutofit fontScale="90000"/>
          </a:bodyPr>
          <a:lstStyle/>
          <a:p>
            <a:pPr defTabSz="407988" eaLnBrk="1" hangingPunct="1">
              <a:lnSpc>
                <a:spcPct val="93000"/>
              </a:lnSpc>
              <a:buClr>
                <a:srgbClr val="000000"/>
              </a:buClr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/>
            </a:pPr>
            <a:r>
              <a:rPr lang="cs-CZ" sz="7000" b="1" i="1" dirty="0" smtClean="0">
                <a:solidFill>
                  <a:srgbClr val="FF0000"/>
                </a:solidFill>
              </a:rPr>
              <a:t>VÁLKY A OHNISKA NEKLIDU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610358" y="6488668"/>
            <a:ext cx="55343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Pavel Fišer, Marek </a:t>
            </a:r>
            <a:r>
              <a:rPr lang="cs-CZ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Schönbauer</a:t>
            </a: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Zdeněk </a:t>
            </a:r>
            <a:r>
              <a:rPr lang="cs-CZ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Filípek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3" name="explode.wav"/>
          </p:stSnd>
        </p:sndAc>
      </p:transition>
    </mc:Choice>
    <mc:Fallback xmlns="">
      <p:transition>
        <p:sndAc>
          <p:stSnd>
            <p:snd r:embed="rId9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/>
          <a:lstStyle/>
          <a:p>
            <a:pPr marL="0" indent="0" algn="ctr">
              <a:buNone/>
            </a:pPr>
            <a:r>
              <a:rPr lang="cs-CZ" sz="1800" b="1" i="1" dirty="0" err="1"/>
              <a:t>Lockerbie</a:t>
            </a:r>
            <a:endParaRPr lang="cs-CZ" sz="1800" b="1" i="1" dirty="0"/>
          </a:p>
          <a:p>
            <a:pPr marL="0" indent="0" algn="ctr">
              <a:buNone/>
            </a:pPr>
            <a:r>
              <a:rPr lang="cs-CZ" sz="1600" b="1" i="1" dirty="0" smtClean="0"/>
              <a:t>Místo: </a:t>
            </a:r>
            <a:r>
              <a:rPr lang="cs-CZ" sz="1600" dirty="0" smtClean="0"/>
              <a:t>VB - Skotsko</a:t>
            </a:r>
          </a:p>
          <a:p>
            <a:pPr marL="0" indent="0" algn="ctr">
              <a:buNone/>
            </a:pPr>
            <a:r>
              <a:rPr lang="cs-CZ" sz="1600" b="1" i="1" dirty="0" smtClean="0"/>
              <a:t>T</a:t>
            </a:r>
            <a:r>
              <a:rPr lang="cs-CZ" sz="1600" b="1" i="1" dirty="0"/>
              <a:t>. skupina: </a:t>
            </a:r>
            <a:r>
              <a:rPr lang="cs-CZ" sz="1600" dirty="0"/>
              <a:t>teroristé </a:t>
            </a:r>
            <a:r>
              <a:rPr lang="cs-CZ" sz="1600" dirty="0" smtClean="0"/>
              <a:t>z </a:t>
            </a:r>
            <a:r>
              <a:rPr lang="cs-CZ" sz="1600" dirty="0"/>
              <a:t>Libye</a:t>
            </a:r>
          </a:p>
          <a:p>
            <a:pPr marL="0" indent="0" algn="ctr">
              <a:buNone/>
            </a:pPr>
            <a:r>
              <a:rPr lang="cs-CZ" sz="1600" b="1" i="1" dirty="0"/>
              <a:t>Provedení</a:t>
            </a:r>
            <a:r>
              <a:rPr lang="cs-CZ" sz="1600" dirty="0"/>
              <a:t>: Únos letadla, výbuch nálože v letadle a pád trosek na </a:t>
            </a:r>
            <a:r>
              <a:rPr lang="cs-CZ" sz="1600" dirty="0" err="1" smtClean="0"/>
              <a:t>Lockerbie</a:t>
            </a:r>
            <a:endParaRPr lang="cs-CZ" sz="1600" dirty="0"/>
          </a:p>
          <a:p>
            <a:pPr marL="0" indent="0" algn="ctr">
              <a:buNone/>
            </a:pPr>
            <a:r>
              <a:rPr lang="cs-CZ" sz="1600" b="1" dirty="0"/>
              <a:t>Oběti: </a:t>
            </a:r>
            <a:r>
              <a:rPr lang="cs-CZ" sz="1600" dirty="0"/>
              <a:t>270 </a:t>
            </a:r>
            <a:r>
              <a:rPr lang="cs-CZ" sz="1600" dirty="0" smtClean="0"/>
              <a:t>lidí</a:t>
            </a:r>
          </a:p>
          <a:p>
            <a:pPr marL="0" indent="0" algn="ctr">
              <a:buNone/>
            </a:pPr>
            <a:endParaRPr lang="cs-CZ" sz="1600" dirty="0"/>
          </a:p>
          <a:p>
            <a:pPr marL="0" indent="0" algn="ctr">
              <a:buNone/>
            </a:pPr>
            <a:r>
              <a:rPr lang="cs-CZ" sz="1800" b="1" i="1" dirty="0" smtClean="0"/>
              <a:t>Útok na </a:t>
            </a:r>
            <a:r>
              <a:rPr lang="cs-CZ" sz="1800" b="1" i="1" dirty="0" err="1" smtClean="0"/>
              <a:t>beslanskou</a:t>
            </a:r>
            <a:r>
              <a:rPr lang="cs-CZ" sz="1800" b="1" i="1" dirty="0" smtClean="0"/>
              <a:t> školu</a:t>
            </a:r>
          </a:p>
          <a:p>
            <a:pPr marL="0" indent="0" algn="ctr">
              <a:buNone/>
            </a:pPr>
            <a:r>
              <a:rPr lang="cs-CZ" sz="1600" b="1" i="1" dirty="0" smtClean="0"/>
              <a:t>Místo</a:t>
            </a:r>
            <a:r>
              <a:rPr lang="cs-CZ" sz="1600" b="1" dirty="0" smtClean="0"/>
              <a:t>: </a:t>
            </a:r>
            <a:r>
              <a:rPr lang="cs-CZ" sz="1600" dirty="0" smtClean="0"/>
              <a:t>Rusko – Severní </a:t>
            </a:r>
            <a:r>
              <a:rPr lang="cs-CZ" sz="1600" dirty="0" err="1" smtClean="0"/>
              <a:t>Osetie</a:t>
            </a:r>
            <a:endParaRPr lang="cs-CZ" sz="1600" dirty="0" smtClean="0"/>
          </a:p>
          <a:p>
            <a:pPr marL="0" indent="0" algn="ctr">
              <a:buNone/>
            </a:pPr>
            <a:r>
              <a:rPr lang="cs-CZ" sz="1600" b="1" i="1" dirty="0" smtClean="0"/>
              <a:t>T. skupina: </a:t>
            </a:r>
            <a:r>
              <a:rPr lang="cs-CZ" sz="1600" dirty="0" smtClean="0"/>
              <a:t>čečenští islamističtí separatisté</a:t>
            </a:r>
          </a:p>
          <a:p>
            <a:pPr marL="0" indent="0" algn="ctr">
              <a:buNone/>
            </a:pPr>
            <a:r>
              <a:rPr lang="cs-CZ" sz="1600" b="1" i="1" dirty="0" smtClean="0"/>
              <a:t>Provedení: </a:t>
            </a:r>
            <a:r>
              <a:rPr lang="cs-CZ" sz="1600" dirty="0" smtClean="0"/>
              <a:t>Přepadení školy a zadržení 1200 rukojmích, 3. den odpálení výbušnin</a:t>
            </a:r>
          </a:p>
          <a:p>
            <a:pPr marL="0" indent="0" algn="ctr">
              <a:buNone/>
            </a:pPr>
            <a:r>
              <a:rPr lang="cs-CZ" sz="1600" b="1" i="1" dirty="0" smtClean="0"/>
              <a:t>Oběti: </a:t>
            </a:r>
            <a:r>
              <a:rPr lang="cs-CZ" sz="1600" dirty="0" smtClean="0"/>
              <a:t>334 lidí, 10 policistů, 31 teroristů + 783 zraněných</a:t>
            </a:r>
          </a:p>
          <a:p>
            <a:pPr marL="0" indent="0" algn="ctr">
              <a:buNone/>
            </a:pPr>
            <a:endParaRPr lang="cs-CZ" sz="1600" dirty="0" smtClean="0"/>
          </a:p>
          <a:p>
            <a:pPr marL="0" indent="0" algn="ctr">
              <a:buNone/>
            </a:pPr>
            <a:r>
              <a:rPr lang="cs-CZ" sz="1800" b="1" i="1" dirty="0" smtClean="0"/>
              <a:t>Útoky ve Volgogradu v prosinci 2013</a:t>
            </a:r>
            <a:endParaRPr lang="cs-CZ" sz="1800" b="1" i="1" dirty="0"/>
          </a:p>
          <a:p>
            <a:pPr marL="0" indent="0" algn="ctr">
              <a:buNone/>
            </a:pPr>
            <a:r>
              <a:rPr lang="cs-CZ" sz="1600" b="1" i="1" dirty="0" smtClean="0"/>
              <a:t>Místo</a:t>
            </a:r>
            <a:r>
              <a:rPr lang="cs-CZ" sz="1600" i="1" dirty="0" smtClean="0"/>
              <a:t>: </a:t>
            </a:r>
            <a:r>
              <a:rPr lang="cs-CZ" sz="1600" dirty="0" smtClean="0"/>
              <a:t>Rusko – Volgograd</a:t>
            </a:r>
          </a:p>
          <a:p>
            <a:pPr marL="0" indent="0" algn="ctr">
              <a:buNone/>
            </a:pPr>
            <a:r>
              <a:rPr lang="cs-CZ" sz="1600" b="1" i="1" dirty="0" smtClean="0"/>
              <a:t>T. skupina</a:t>
            </a:r>
            <a:r>
              <a:rPr lang="cs-CZ" sz="1600" i="1" dirty="0" smtClean="0"/>
              <a:t>: </a:t>
            </a:r>
            <a:r>
              <a:rPr lang="cs-CZ" sz="1600" dirty="0" smtClean="0"/>
              <a:t>islamističtí extremisté z </a:t>
            </a:r>
            <a:r>
              <a:rPr lang="cs-CZ" sz="1600" dirty="0" err="1" smtClean="0"/>
              <a:t>Čečny</a:t>
            </a:r>
            <a:r>
              <a:rPr lang="cs-CZ" sz="1600" dirty="0" smtClean="0"/>
              <a:t> a Dagestánu</a:t>
            </a:r>
            <a:endParaRPr lang="cs-CZ" sz="1600" i="1" dirty="0" smtClean="0"/>
          </a:p>
          <a:p>
            <a:pPr marL="0" indent="0" algn="ctr">
              <a:buNone/>
            </a:pPr>
            <a:r>
              <a:rPr lang="cs-CZ" sz="1600" b="1" i="1" dirty="0" smtClean="0"/>
              <a:t>Provedení: </a:t>
            </a:r>
            <a:r>
              <a:rPr lang="cs-CZ" sz="1600" dirty="0" smtClean="0"/>
              <a:t>Útok sebevražedných atentátníků na vlakové nádraží a trolejbus ve Volgogradu</a:t>
            </a:r>
          </a:p>
          <a:p>
            <a:pPr marL="0" indent="0" algn="ctr">
              <a:buNone/>
            </a:pPr>
            <a:r>
              <a:rPr lang="cs-CZ" sz="1600" b="1" i="1" dirty="0" smtClean="0"/>
              <a:t>Oběti: </a:t>
            </a:r>
            <a:r>
              <a:rPr lang="cs-CZ" sz="1600" dirty="0" smtClean="0"/>
              <a:t>41 lidí</a:t>
            </a:r>
          </a:p>
          <a:p>
            <a:pPr marL="0" indent="0" algn="ctr">
              <a:buNone/>
            </a:pPr>
            <a:endParaRPr lang="cs-CZ" sz="1600" dirty="0"/>
          </a:p>
          <a:p>
            <a:pPr marL="0" indent="0" algn="ctr">
              <a:buNone/>
            </a:pPr>
            <a:endParaRPr lang="cs-CZ" sz="1600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21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2400" b="1" i="1" dirty="0" smtClean="0"/>
              <a:t>Současné konflikty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-</a:t>
            </a:r>
            <a:r>
              <a:rPr lang="cs-CZ" sz="2000" b="1" i="1" dirty="0" smtClean="0"/>
              <a:t>Občanské:</a:t>
            </a:r>
            <a:r>
              <a:rPr lang="cs-CZ" sz="1600" b="1" i="1" dirty="0" smtClean="0"/>
              <a:t> Sýrie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 Somálsko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Čad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Súdán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Nigérie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Ukrajina</a:t>
            </a:r>
            <a:endParaRPr lang="cs-CZ" sz="14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-</a:t>
            </a:r>
            <a:r>
              <a:rPr lang="cs-CZ" sz="2000" b="1" i="1" dirty="0" smtClean="0"/>
              <a:t>Mezinárodní:</a:t>
            </a:r>
            <a:r>
              <a:rPr lang="cs-CZ" sz="1600" b="1" i="1" dirty="0" smtClean="0"/>
              <a:t> Afghánistán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        Gruzie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       Palestina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b="1" i="1" dirty="0" smtClean="0"/>
              <a:t>                                   Mali                      </a:t>
            </a:r>
            <a:endParaRPr lang="cs-CZ" sz="20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20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b="1" i="1" dirty="0" smtClean="0"/>
          </a:p>
        </p:txBody>
      </p:sp>
      <p:sp>
        <p:nvSpPr>
          <p:cNvPr id="19459" name="AutoShape 5" descr="2Q==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sp>
        <p:nvSpPr>
          <p:cNvPr id="19460" name="AutoShape 7" descr="2Q==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cs-CZ" sz="1800"/>
          </a:p>
        </p:txBody>
      </p:sp>
      <p:pic>
        <p:nvPicPr>
          <p:cNvPr id="19461" name="Picture 11" descr="ANd9GcTfLdMk9JCxl7h7fGG1eqICn5dA8lyHgeFrJdkPKP3JMkoOYrdm0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086225"/>
            <a:ext cx="4932362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os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7900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6" descr="ANd9GcQqvdgRdunIus5K_bAVmXIm-mNOxLb_oc0wVBlGX7NeQjG_CAZ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4213"/>
            <a:ext cx="4787900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4716463" y="1316038"/>
            <a:ext cx="13985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000" b="1" i="1">
                <a:latin typeface="Arial" charset="0"/>
              </a:rPr>
              <a:t>Znak OSN</a:t>
            </a:r>
          </a:p>
        </p:txBody>
      </p:sp>
      <p:sp>
        <p:nvSpPr>
          <p:cNvPr id="20485" name="Rectangle 8"/>
          <p:cNvSpPr>
            <a:spLocks noChangeArrowheads="1"/>
          </p:cNvSpPr>
          <p:nvPr/>
        </p:nvSpPr>
        <p:spPr bwMode="auto">
          <a:xfrm>
            <a:off x="4787900" y="4556125"/>
            <a:ext cx="156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000" b="1" i="1">
                <a:latin typeface="Arial" charset="0"/>
              </a:rPr>
              <a:t>Znak NATO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000" b="1" i="1" dirty="0" smtClean="0"/>
              <a:t>Okamžité:</a:t>
            </a:r>
            <a:r>
              <a:rPr lang="cs-CZ" sz="2800" dirty="0" smtClean="0"/>
              <a:t> </a:t>
            </a:r>
            <a:r>
              <a:rPr lang="cs-CZ" sz="1800" dirty="0" smtClean="0"/>
              <a:t>Velký počet zabitých a zraněných vojáků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1800" dirty="0" smtClean="0"/>
              <a:t>                            Civilní ztráty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1800" dirty="0" smtClean="0"/>
              <a:t>                            Poškození přírody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1800" dirty="0" smtClean="0"/>
              <a:t>                            Zničení sídel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1800" dirty="0" smtClean="0"/>
              <a:t>                            Zničení infrastruktury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endParaRPr lang="cs-CZ" sz="2800" dirty="0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000" b="1" i="1" dirty="0" smtClean="0"/>
              <a:t>Sekundární:</a:t>
            </a:r>
            <a:r>
              <a:rPr lang="cs-CZ" sz="2000" dirty="0" smtClean="0"/>
              <a:t> Politická nestabilita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2000" dirty="0" smtClean="0"/>
              <a:t>                            Nezaměstnanost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2000" dirty="0" smtClean="0"/>
              <a:t>                            Chudoba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2000" dirty="0" smtClean="0"/>
              <a:t>                            Migrace lidí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cs-CZ" sz="2000" dirty="0" smtClean="0"/>
              <a:t>                            Dluhy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endParaRPr lang="cs-CZ" sz="2000" dirty="0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cs-CZ" sz="3200" b="1" i="1" dirty="0" smtClean="0"/>
              <a:t>Důsledky válek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cs-CZ" sz="2000" dirty="0" smtClean="0"/>
              <a:t>Na závěr pár citátů: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„Lidstvo musí války ukončit, jinak války ukončí lidstvo.“ -John Fitzgerald Kennedy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18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800" dirty="0" smtClean="0"/>
              <a:t>„</a:t>
            </a:r>
            <a:r>
              <a:rPr lang="cs-CZ" sz="1600" dirty="0" smtClean="0"/>
              <a:t>Být připraven na válku je nejúčinnější způsob, jak uchovat mír.“ - George Washington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„Válka je pokračování politiky pouze jinými prostředky.“ Carl Philipp </a:t>
            </a:r>
            <a:r>
              <a:rPr lang="cs-CZ" sz="1600" dirty="0" err="1" smtClean="0"/>
              <a:t>Gotfried</a:t>
            </a:r>
            <a:r>
              <a:rPr lang="cs-CZ" sz="1600" dirty="0" smtClean="0"/>
              <a:t> Von </a:t>
            </a:r>
            <a:r>
              <a:rPr lang="cs-CZ" sz="1600" dirty="0" err="1" smtClean="0"/>
              <a:t>Clausewitz</a:t>
            </a: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„Nejrychlejší způsob jak ukončit válku je prohrát ji.“ - George </a:t>
            </a:r>
            <a:r>
              <a:rPr lang="cs-CZ" sz="1600" dirty="0" err="1" smtClean="0"/>
              <a:t>Orwell</a:t>
            </a: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>
              <a:buNone/>
              <a:defRPr/>
            </a:pPr>
            <a:r>
              <a:rPr lang="cs-CZ" sz="1600" dirty="0" smtClean="0"/>
              <a:t>„Válku </a:t>
            </a:r>
            <a:r>
              <a:rPr lang="cs-CZ" sz="1600" dirty="0"/>
              <a:t>vyhlašují staří muži, ale jsou to ti mladí, kteří musejí bojovat a zemřít</a:t>
            </a:r>
            <a:r>
              <a:rPr lang="cs-CZ" sz="1600" dirty="0" smtClean="0"/>
              <a:t>.“ </a:t>
            </a:r>
            <a:r>
              <a:rPr lang="cs-CZ" sz="1600" dirty="0"/>
              <a:t>– Herbert </a:t>
            </a:r>
            <a:r>
              <a:rPr lang="cs-CZ" sz="1600" dirty="0" err="1"/>
              <a:t>Hoover</a:t>
            </a: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sz="1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1600" dirty="0" smtClean="0"/>
              <a:t>                                                                                       USS Arizona po japonském útoku na                                    </a:t>
            </a:r>
            <a:r>
              <a:rPr lang="cs-CZ" sz="1600" dirty="0"/>
              <a:t> </a:t>
            </a:r>
            <a:r>
              <a:rPr lang="cs-CZ" sz="1600" dirty="0" smtClean="0"/>
              <a:t>               *                                        </a:t>
            </a:r>
            <a:r>
              <a:rPr lang="cs-CZ" sz="1600" dirty="0" err="1" smtClean="0"/>
              <a:t>Pearl</a:t>
            </a:r>
            <a:r>
              <a:rPr lang="cs-CZ" sz="1600" dirty="0" smtClean="0"/>
              <a:t> </a:t>
            </a:r>
            <a:r>
              <a:rPr lang="cs-CZ" sz="1600" dirty="0" err="1" smtClean="0"/>
              <a:t>Harbor</a:t>
            </a:r>
            <a:endParaRPr lang="cs-CZ" sz="1600" dirty="0" smtClean="0"/>
          </a:p>
        </p:txBody>
      </p:sp>
      <p:pic>
        <p:nvPicPr>
          <p:cNvPr id="22531" name="Picture 6" descr="pearl-harb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9724"/>
            <a:ext cx="4932040" cy="277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bdélník 1"/>
          <p:cNvSpPr>
            <a:spLocks noChangeArrowheads="1"/>
          </p:cNvSpPr>
          <p:nvPr/>
        </p:nvSpPr>
        <p:spPr bwMode="auto">
          <a:xfrm>
            <a:off x="-52388" y="6611938"/>
            <a:ext cx="26463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cs-CZ" altLang="cs-CZ" sz="800">
                <a:hlinkClick r:id="rId3"/>
              </a:rPr>
              <a:t>http://www.cr.nps.gov/maritime/nhl/ariz3.jpg</a:t>
            </a:r>
            <a:endParaRPr lang="cs-CZ" altLang="cs-CZ" sz="800"/>
          </a:p>
          <a:p>
            <a:pPr eaLnBrk="1" hangingPunct="1"/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6"/>
          <p:cNvSpPr>
            <a:spLocks noGrp="1" noChangeArrowheads="1"/>
          </p:cNvSpPr>
          <p:nvPr>
            <p:ph idx="1"/>
          </p:nvPr>
        </p:nvSpPr>
        <p:spPr>
          <a:xfrm>
            <a:off x="323850" y="333375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cs-CZ" sz="1600" b="1" i="1" dirty="0" smtClean="0"/>
              <a:t>Zdroje: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2"/>
              </a:rPr>
              <a:t>http://cs.wikipedia.org/wiki/V%C3%A1lka</a:t>
            </a:r>
            <a:r>
              <a:rPr lang="cs-CZ" sz="1400" dirty="0" smtClean="0"/>
              <a:t> </a:t>
            </a:r>
            <a:br>
              <a:rPr lang="cs-CZ" sz="1400" dirty="0" smtClean="0"/>
            </a:br>
            <a:r>
              <a:rPr lang="cs-CZ" sz="1400" dirty="0" smtClean="0">
                <a:hlinkClick r:id="rId3"/>
              </a:rPr>
              <a:t>http://cs.wikipedia.org/wiki/Prvn%C3%AD_sv%C4%9Btov%C3%A1_v%C3%A1lka</a:t>
            </a:r>
            <a:r>
              <a:rPr lang="cs-CZ" sz="1400" dirty="0" smtClean="0"/>
              <a:t> </a:t>
            </a:r>
            <a:br>
              <a:rPr lang="cs-CZ" sz="1400" dirty="0" smtClean="0"/>
            </a:br>
            <a:r>
              <a:rPr lang="cs-CZ" sz="1400" dirty="0" smtClean="0">
                <a:hlinkClick r:id="rId4"/>
              </a:rPr>
              <a:t>http://cs.wikipedia.org/wiki/Druh%C3%A1_sv%C4%9Btov%C3%A1_v%C3%A1lka</a:t>
            </a:r>
            <a:r>
              <a:rPr lang="cs-CZ" sz="1400" dirty="0" smtClean="0"/>
              <a:t/>
            </a:r>
            <a:br>
              <a:rPr lang="cs-CZ" sz="1400" dirty="0" smtClean="0"/>
            </a:br>
            <a:r>
              <a:rPr lang="cs-CZ" sz="1400" dirty="0" smtClean="0">
                <a:hlinkClick r:id="rId5"/>
              </a:rPr>
              <a:t>http://cs.wikipedia.org/wiki/V%C3%A1lka_ve_Vietnamu</a:t>
            </a:r>
            <a:r>
              <a:rPr lang="cs-CZ" sz="14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6"/>
              </a:rPr>
              <a:t>http://cs.wikipedia.org/wiki/V%C3%A1lka_v_Korei</a:t>
            </a:r>
            <a:endParaRPr lang="cs-CZ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7"/>
              </a:rPr>
              <a:t>http://cs.wikipedia.org/wiki/V%C3%A1lka_v_Z%C3%A1livu</a:t>
            </a:r>
            <a:r>
              <a:rPr lang="cs-CZ" sz="14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8"/>
              </a:rPr>
              <a:t>http://cs.wikipedia.org/wiki/V%C3%A1lka_v_Ir%C3%A1ku</a:t>
            </a:r>
            <a:r>
              <a:rPr lang="cs-CZ" sz="14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9"/>
              </a:rPr>
              <a:t>http://cs.wikipedia.org/wiki/V%C3%A1lka_v_Afgh%C3%A1nist%C3%A1nu</a:t>
            </a:r>
            <a:r>
              <a:rPr lang="cs-CZ" sz="14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0"/>
              </a:rPr>
              <a:t>http://www.valka.cz/</a:t>
            </a:r>
            <a:r>
              <a:rPr lang="cs-CZ" sz="14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1"/>
              </a:rPr>
              <a:t>http://druha.svetova.cz/</a:t>
            </a:r>
            <a:endParaRPr lang="cs-CZ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2"/>
              </a:rPr>
              <a:t>http://www.google.cz/imghp?hl=cs&amp;tab=wi</a:t>
            </a:r>
            <a:endParaRPr lang="cs-CZ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3"/>
              </a:rPr>
              <a:t>http://www.zemepis.com/kntafriky.php</a:t>
            </a:r>
            <a:endParaRPr lang="cs-CZ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4"/>
              </a:rPr>
              <a:t>http://citaty.net/citaty-o-valce/</a:t>
            </a:r>
            <a:endParaRPr lang="cs-CZ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      </a:t>
            </a:r>
            <a:r>
              <a:rPr lang="cs-CZ" sz="1400" dirty="0" smtClean="0">
                <a:hlinkClick r:id="rId15"/>
              </a:rPr>
              <a:t>http</a:t>
            </a:r>
            <a:r>
              <a:rPr lang="cs-CZ" sz="1400" dirty="0">
                <a:hlinkClick r:id="rId15"/>
              </a:rPr>
              <a:t>://</a:t>
            </a:r>
            <a:r>
              <a:rPr lang="cs-CZ" sz="1400" dirty="0" smtClean="0">
                <a:hlinkClick r:id="rId15"/>
              </a:rPr>
              <a:t>cs.wikipedia.org/wiki/V%C3%A1lka_proti_terorismu</a:t>
            </a:r>
            <a:endParaRPr lang="cs-CZ" sz="1400" dirty="0" smtClean="0"/>
          </a:p>
          <a:p>
            <a:pPr>
              <a:buNone/>
              <a:defRPr/>
            </a:pPr>
            <a:r>
              <a:rPr lang="cs-CZ" sz="1400" dirty="0">
                <a:hlinkClick r:id="rId16"/>
              </a:rPr>
              <a:t>http://cs.wikipedia.org/wiki/Teroristick%C3%A9_%C3%BAtoky_11._</a:t>
            </a:r>
            <a:r>
              <a:rPr lang="cs-CZ" sz="1400" dirty="0" smtClean="0">
                <a:hlinkClick r:id="rId16"/>
              </a:rPr>
              <a:t>z%C3%A1%C5%99%C3%AD_2001</a:t>
            </a:r>
            <a:endParaRPr lang="cs-CZ" sz="1400" dirty="0" smtClean="0"/>
          </a:p>
          <a:p>
            <a:pPr>
              <a:buNone/>
              <a:defRPr/>
            </a:pPr>
            <a:r>
              <a:rPr lang="cs-CZ" sz="1400" dirty="0">
                <a:hlinkClick r:id="rId17"/>
              </a:rPr>
              <a:t>http://</a:t>
            </a:r>
            <a:r>
              <a:rPr lang="cs-CZ" sz="1400" dirty="0" smtClean="0">
                <a:hlinkClick r:id="rId17"/>
              </a:rPr>
              <a:t>ekonom.ihned.cz/c1-61504330-teroristicke-utoky-v-rusku</a:t>
            </a:r>
            <a:endParaRPr lang="cs-CZ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Válka revue speciál- Legendární zbraně 20. století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Válka revue speciál- Největší bitvy dějin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1400" dirty="0" smtClean="0"/>
              <a:t>Válka revue-č.1 leden-únor 2013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1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i="1" dirty="0" smtClean="0"/>
              <a:t>KONEC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3" y="1384300"/>
            <a:ext cx="2452687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1384300"/>
            <a:ext cx="2763837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4560888"/>
            <a:ext cx="33083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cs-CZ" sz="1800" b="1" i="1" dirty="0" smtClean="0"/>
              <a:t>I) Násilné x nenásilné</a:t>
            </a:r>
          </a:p>
          <a:p>
            <a:pPr marL="0" indent="0" algn="ctr">
              <a:buNone/>
            </a:pPr>
            <a:r>
              <a:rPr lang="cs-CZ" sz="1800" dirty="0" smtClean="0"/>
              <a:t>Jedna ze stran použije ozbrojené násilí x používají se politické, hospodářské a ekonomické prostředky</a:t>
            </a:r>
          </a:p>
          <a:p>
            <a:pPr marL="0" indent="0" algn="ctr">
              <a:buNone/>
            </a:pPr>
            <a:r>
              <a:rPr lang="cs-CZ" sz="1800" b="1" i="1" dirty="0" smtClean="0"/>
              <a:t>II) Podle ztrát </a:t>
            </a:r>
          </a:p>
          <a:p>
            <a:pPr marL="0" indent="0" algn="ctr">
              <a:buNone/>
            </a:pPr>
            <a:r>
              <a:rPr lang="cs-CZ" sz="1800" i="1" dirty="0" smtClean="0"/>
              <a:t>Malý ozbrojený konflikt </a:t>
            </a:r>
            <a:r>
              <a:rPr lang="cs-CZ" sz="1800" dirty="0" smtClean="0"/>
              <a:t>(celkem </a:t>
            </a:r>
            <a:r>
              <a:rPr lang="cs-CZ" sz="1800" dirty="0"/>
              <a:t>do 1000</a:t>
            </a:r>
            <a:r>
              <a:rPr lang="cs-CZ" sz="1800" dirty="0" smtClean="0"/>
              <a:t>†)</a:t>
            </a:r>
          </a:p>
          <a:p>
            <a:pPr marL="0" indent="0" algn="ctr">
              <a:buNone/>
            </a:pPr>
            <a:r>
              <a:rPr lang="cs-CZ" sz="1800" dirty="0" smtClean="0"/>
              <a:t>                       </a:t>
            </a:r>
            <a:r>
              <a:rPr lang="cs-CZ" sz="1800" i="1" dirty="0" smtClean="0"/>
              <a:t>Střední ozbrojený konflikt </a:t>
            </a:r>
            <a:r>
              <a:rPr lang="cs-CZ" sz="1800" dirty="0" smtClean="0"/>
              <a:t>(celkem nad 1000†)</a:t>
            </a:r>
          </a:p>
          <a:p>
            <a:pPr marL="0" indent="0" algn="ctr">
              <a:buNone/>
            </a:pPr>
            <a:r>
              <a:rPr lang="cs-CZ" sz="1800" i="1" dirty="0" smtClean="0"/>
              <a:t>Válka</a:t>
            </a:r>
            <a:r>
              <a:rPr lang="cs-CZ" sz="1800" dirty="0" smtClean="0"/>
              <a:t> (min. 1000† za rok)</a:t>
            </a:r>
          </a:p>
          <a:p>
            <a:pPr marL="0" indent="0" algn="ctr">
              <a:buNone/>
            </a:pPr>
            <a:endParaRPr lang="cs-CZ" sz="1800" dirty="0"/>
          </a:p>
          <a:p>
            <a:pPr marL="0" indent="0" algn="ctr">
              <a:buNone/>
            </a:pPr>
            <a:r>
              <a:rPr lang="cs-CZ" sz="1800" b="1" i="1" dirty="0" smtClean="0"/>
              <a:t>III) Podle geografie</a:t>
            </a:r>
          </a:p>
          <a:p>
            <a:pPr marL="0" indent="0" algn="ctr">
              <a:buNone/>
            </a:pPr>
            <a:r>
              <a:rPr lang="cs-CZ" sz="1800" i="1" dirty="0" smtClean="0"/>
              <a:t>Lokální válka </a:t>
            </a:r>
            <a:r>
              <a:rPr lang="cs-CZ" sz="1800" dirty="0" smtClean="0"/>
              <a:t>(občanská, popř. 2 státy max.)</a:t>
            </a:r>
          </a:p>
          <a:p>
            <a:pPr marL="0" indent="0" algn="ctr">
              <a:buNone/>
            </a:pPr>
            <a:r>
              <a:rPr lang="cs-CZ" sz="1800" i="1" dirty="0" smtClean="0"/>
              <a:t>Regionální válka </a:t>
            </a:r>
            <a:r>
              <a:rPr lang="cs-CZ" sz="1800" dirty="0" smtClean="0"/>
              <a:t>(více států v regionu)</a:t>
            </a:r>
          </a:p>
          <a:p>
            <a:pPr marL="0" indent="0" algn="ctr">
              <a:buNone/>
            </a:pPr>
            <a:r>
              <a:rPr lang="cs-CZ" sz="1800" i="1" dirty="0" smtClean="0"/>
              <a:t>Globální válka </a:t>
            </a:r>
            <a:r>
              <a:rPr lang="cs-CZ" sz="1800" dirty="0" smtClean="0"/>
              <a:t>(větší počet zemí z různých kontinentů)</a:t>
            </a:r>
            <a:endParaRPr lang="cs-CZ" sz="2000" dirty="0" smtClean="0"/>
          </a:p>
          <a:p>
            <a:pPr algn="ctr"/>
            <a:endParaRPr lang="cs-CZ" sz="1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Základní třídění</a:t>
            </a:r>
            <a:endParaRPr lang="cs-CZ" sz="29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6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796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1800" b="1" i="1" dirty="0" smtClean="0"/>
              <a:t>IV) Podle délky</a:t>
            </a:r>
          </a:p>
          <a:p>
            <a:pPr marL="0" indent="0">
              <a:buNone/>
            </a:pPr>
            <a:r>
              <a:rPr lang="cs-CZ" sz="1800" dirty="0" smtClean="0"/>
              <a:t>- </a:t>
            </a:r>
            <a:r>
              <a:rPr lang="cs-CZ" sz="1800" u="sng" dirty="0" smtClean="0"/>
              <a:t>Krátké</a:t>
            </a:r>
            <a:r>
              <a:rPr lang="cs-CZ" sz="1800" dirty="0" smtClean="0"/>
              <a:t>: trvají do 1 roku, může rozhodnout i 1 bitva (první válka v Zálivu)</a:t>
            </a:r>
          </a:p>
          <a:p>
            <a:pPr marL="0" indent="0">
              <a:buNone/>
            </a:pPr>
            <a:r>
              <a:rPr lang="cs-CZ" sz="1800" dirty="0" smtClean="0"/>
              <a:t>- </a:t>
            </a:r>
            <a:r>
              <a:rPr lang="cs-CZ" sz="1800" u="sng" dirty="0" smtClean="0"/>
              <a:t>Vleklé</a:t>
            </a:r>
            <a:r>
              <a:rPr lang="cs-CZ" sz="1800" dirty="0" smtClean="0"/>
              <a:t>: trvají několik let, řada bitev, často poměrně vyrovnané síly  </a:t>
            </a:r>
          </a:p>
          <a:p>
            <a:pPr marL="0" indent="0">
              <a:buNone/>
            </a:pPr>
            <a:r>
              <a:rPr lang="cs-CZ" sz="1800" dirty="0" smtClean="0"/>
              <a:t>            (irácko-íránská válka, třicetiletá válka)</a:t>
            </a:r>
          </a:p>
          <a:p>
            <a:pPr marL="0" indent="0">
              <a:buNone/>
            </a:pPr>
            <a:endParaRPr lang="cs-CZ" sz="1800" dirty="0"/>
          </a:p>
          <a:p>
            <a:pPr marL="0" indent="0" algn="ctr">
              <a:buNone/>
            </a:pPr>
            <a:r>
              <a:rPr lang="cs-CZ" sz="1800" b="1" i="1" dirty="0" smtClean="0"/>
              <a:t>V) Podle intenzity</a:t>
            </a:r>
          </a:p>
          <a:p>
            <a:pPr marL="0" indent="0">
              <a:buNone/>
            </a:pPr>
            <a:r>
              <a:rPr lang="cs-CZ" sz="1800" dirty="0" smtClean="0"/>
              <a:t>- </a:t>
            </a:r>
            <a:r>
              <a:rPr lang="cs-CZ" sz="1800" u="sng" dirty="0" smtClean="0"/>
              <a:t>Omezené</a:t>
            </a:r>
            <a:r>
              <a:rPr lang="cs-CZ" sz="1800" dirty="0" smtClean="0"/>
              <a:t>: často pro dosažení politických cílů (připojení území), končí  kompromisem  nebo nerozhodně (prusko-rakouská válka - 1866)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- </a:t>
            </a:r>
            <a:r>
              <a:rPr lang="cs-CZ" sz="1800" u="sng" dirty="0" smtClean="0"/>
              <a:t>Totální</a:t>
            </a:r>
            <a:r>
              <a:rPr lang="cs-CZ" sz="1800" dirty="0" smtClean="0"/>
              <a:t>: absolutní dosažení cíle, použity veškeré zdroje stran, většinou končí úplnou porážkou jedné ze stran (2. světová válka)</a:t>
            </a:r>
          </a:p>
          <a:p>
            <a:pPr marL="0" indent="0">
              <a:buNone/>
            </a:pPr>
            <a:endParaRPr lang="cs-CZ" sz="1800" dirty="0"/>
          </a:p>
          <a:p>
            <a:pPr marL="0" indent="0" algn="ctr">
              <a:buNone/>
            </a:pPr>
            <a:endParaRPr lang="cs-CZ" sz="1800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05064"/>
            <a:ext cx="4125469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0" y="6611778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800" dirty="0" smtClean="0">
                <a:hlinkClick r:id="rId3"/>
              </a:rPr>
              <a:t>http://www.mujbibr.com/images/kennedy&amp;chruscov.jpg</a:t>
            </a:r>
            <a:endParaRPr lang="cs-CZ" sz="800" dirty="0" smtClean="0"/>
          </a:p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4110585" y="6334779"/>
            <a:ext cx="25948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dirty="0" smtClean="0"/>
              <a:t>Karikatura z dob studené války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29493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273050"/>
            <a:ext cx="8228013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5602" rIns="0" bIns="0" anchor="ctr"/>
          <a:lstStyle>
            <a:lvl1pPr defTabSz="407988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2900" b="1" i="1" dirty="0">
                <a:latin typeface="Arial" charset="0"/>
              </a:rPr>
              <a:t>Co je válka</a:t>
            </a:r>
            <a:r>
              <a:rPr lang="cs-CZ" altLang="cs-CZ" sz="2900" b="1" i="1" dirty="0" smtClean="0">
                <a:latin typeface="Arial" charset="0"/>
              </a:rPr>
              <a:t>?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2900" b="1" i="1" dirty="0">
              <a:latin typeface="Arial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2000" dirty="0">
                <a:latin typeface="Arial" charset="0"/>
              </a:rPr>
              <a:t>Válka je stav organizovaného násilí mezi dvěma nebo více skupinami lidí. Válka je opakem míru. V mezinárodní politice se jedná o extrémní nástroj prosazení cílů vojenskými prostředky a vojenskou silou. Přechodným stavem mezi vedenou válkou a mírem je příměří.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88950" y="327025"/>
            <a:ext cx="8229600" cy="585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5602" rIns="0" bIns="0" anchor="ctr"/>
          <a:lstStyle>
            <a:lvl1pPr defTabSz="407988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2900" b="1" i="1" dirty="0">
                <a:latin typeface="Arial" charset="0"/>
              </a:rPr>
              <a:t>Jaké mohou být </a:t>
            </a:r>
            <a:r>
              <a:rPr lang="cs-CZ" altLang="cs-CZ" sz="2900" b="1" i="1" dirty="0" smtClean="0">
                <a:latin typeface="Arial" charset="0"/>
              </a:rPr>
              <a:t>příčiny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2900" dirty="0">
              <a:latin typeface="Arial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Války vznikají z různých příčin, které se nedají vždy dobře vysledovat.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600" dirty="0">
              <a:latin typeface="+mn-lt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Moc (Válka ve Vietnamu)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Strategické suroviny (Válka v zálivu)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Území (Začátek  2.sv. války- Invaze do Polska)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Ideologie (Válka v Koreji)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Náboženství (Třicetiletá válka)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Nezávislost (Americká válka za nezávislost)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600" dirty="0">
              <a:latin typeface="+mn-lt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dirty="0">
                <a:latin typeface="+mn-lt"/>
              </a:rPr>
              <a:t>Během války náboženské, či občanské nebo ideologické nejsou často dodržovány žádné zákony </a:t>
            </a:r>
            <a:r>
              <a:rPr lang="cs-CZ" altLang="cs-CZ" sz="1600" dirty="0" smtClean="0">
                <a:latin typeface="+mn-lt"/>
              </a:rPr>
              <a:t>a </a:t>
            </a:r>
            <a:r>
              <a:rPr lang="cs-CZ" altLang="cs-CZ" sz="1600" dirty="0">
                <a:latin typeface="+mn-lt"/>
              </a:rPr>
              <a:t>na obou stranách </a:t>
            </a:r>
            <a:r>
              <a:rPr lang="cs-CZ" altLang="cs-CZ" sz="1600" dirty="0" smtClean="0">
                <a:latin typeface="+mn-lt"/>
              </a:rPr>
              <a:t>mohou být </a:t>
            </a:r>
            <a:r>
              <a:rPr lang="cs-CZ" altLang="cs-CZ" sz="1600" dirty="0">
                <a:latin typeface="+mn-lt"/>
              </a:rPr>
              <a:t>prováděny rozsáhlé etnické čistky, masové popravy, mrzačení obyvatelstva a používání veškeré dostupné techniky. Vojáci nejsou často odlišeni od civilního obyvatelstva, což znemožňuje konvenčním armádám jejich efektivní eliminaci a způsobuje ztráty na civilistech.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600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25450" y="184150"/>
            <a:ext cx="8228013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8802" rIns="0" bIns="0" anchor="ctr"/>
          <a:lstStyle>
            <a:lvl1pPr defTabSz="407988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2900" b="1" i="1" dirty="0">
                <a:latin typeface="Arial" charset="0"/>
              </a:rPr>
              <a:t>Druhy a typy válek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600" b="1" i="1" dirty="0">
              <a:latin typeface="Arial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Druhy války</a:t>
            </a:r>
            <a:r>
              <a:rPr lang="cs-CZ" altLang="cs-CZ" sz="1600" dirty="0">
                <a:latin typeface="Arial" charset="0"/>
              </a:rPr>
              <a:t>:</a:t>
            </a:r>
            <a:r>
              <a:rPr lang="cs-CZ" altLang="cs-CZ" sz="1500" dirty="0">
                <a:latin typeface="Arial" charset="0"/>
              </a:rPr>
              <a:t> mezi státy, mezi skupinami lidí/občanské</a:t>
            </a: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000" dirty="0">
              <a:latin typeface="Arial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2200" b="1" i="1" dirty="0">
                <a:latin typeface="Arial" charset="0"/>
              </a:rPr>
              <a:t>Typy války: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 smtClean="0">
                <a:latin typeface="Arial" charset="0"/>
              </a:rPr>
              <a:t>- </a:t>
            </a:r>
            <a:r>
              <a:rPr lang="cs-CZ" altLang="cs-CZ" sz="1600" b="1" i="1" dirty="0">
                <a:latin typeface="Arial" charset="0"/>
              </a:rPr>
              <a:t>Jaderná válka:</a:t>
            </a:r>
            <a:r>
              <a:rPr lang="cs-CZ" altLang="cs-CZ" sz="1500" dirty="0">
                <a:latin typeface="Arial" charset="0"/>
              </a:rPr>
              <a:t> je ozbrojený konflikt, ve kterém by došlo k hromadnému nasazení jaderných či termonukleárních zbraní.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Partyzánská válka:</a:t>
            </a:r>
            <a:r>
              <a:rPr lang="cs-CZ" altLang="cs-CZ" sz="1500" dirty="0">
                <a:latin typeface="Arial" charset="0"/>
              </a:rPr>
              <a:t> je forma vedení ozbrojeného konfliktu, která se vyhýbá velkým a rozhodujícím bitvám a soustředí se na drobné dílčí přepadové akce.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Ideologická válka:</a:t>
            </a:r>
            <a:r>
              <a:rPr lang="cs-CZ" altLang="cs-CZ" sz="1500" dirty="0">
                <a:latin typeface="Arial" charset="0"/>
              </a:rPr>
              <a:t> je válka, v níž usiluje jedna strana o vnucení své ideologie druhé straně.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Studená válka:</a:t>
            </a:r>
            <a:r>
              <a:rPr lang="cs-CZ" altLang="cs-CZ" sz="1500" b="1" i="1" dirty="0">
                <a:latin typeface="Arial" charset="0"/>
              </a:rPr>
              <a:t> </a:t>
            </a:r>
            <a:r>
              <a:rPr lang="cs-CZ" altLang="cs-CZ" sz="1500" dirty="0">
                <a:latin typeface="Arial" charset="0"/>
              </a:rPr>
              <a:t>nebojuje se, pouze výhružky, zbrojení a snaha o technickou převahu nad druhou stranou.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Chemická válka:</a:t>
            </a:r>
            <a:r>
              <a:rPr lang="cs-CZ" altLang="cs-CZ" sz="1500" dirty="0">
                <a:latin typeface="Arial" charset="0"/>
              </a:rPr>
              <a:t> konflikt v němž se používají chemické zbraně.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Biologická válka:</a:t>
            </a:r>
            <a:r>
              <a:rPr lang="cs-CZ" altLang="cs-CZ" sz="1500" dirty="0">
                <a:latin typeface="Arial" charset="0"/>
              </a:rPr>
              <a:t> konflikt vedený biologickými zbraněmi.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Světová válka:</a:t>
            </a:r>
            <a:r>
              <a:rPr lang="cs-CZ" altLang="cs-CZ" sz="1500" dirty="0">
                <a:latin typeface="Arial" charset="0"/>
              </a:rPr>
              <a:t> válka, která zasahuje většinu světa.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Asymetrická válka:</a:t>
            </a:r>
            <a:r>
              <a:rPr lang="cs-CZ" altLang="cs-CZ" sz="1500" b="1" i="1" dirty="0">
                <a:latin typeface="Arial" charset="0"/>
              </a:rPr>
              <a:t> </a:t>
            </a:r>
            <a:r>
              <a:rPr lang="cs-CZ" altLang="cs-CZ" sz="1500" dirty="0">
                <a:latin typeface="Arial" charset="0"/>
              </a:rPr>
              <a:t> konflikt, jejíž strany se výrazně liší svými početními či technickými stavy, nebo se výrazně liší jejich taktika.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cs-CZ" altLang="cs-CZ" sz="1600" b="1" i="1" dirty="0">
                <a:latin typeface="Arial" charset="0"/>
              </a:rPr>
              <a:t>- Náboženská válka:</a:t>
            </a:r>
            <a:r>
              <a:rPr lang="cs-CZ" altLang="cs-CZ" sz="1500" b="1" i="1" dirty="0">
                <a:latin typeface="Arial" charset="0"/>
              </a:rPr>
              <a:t> </a:t>
            </a:r>
            <a:r>
              <a:rPr lang="cs-CZ" altLang="cs-CZ" sz="1500" dirty="0">
                <a:latin typeface="Arial" charset="0"/>
              </a:rPr>
              <a:t>válka ze účelem rozšíření své víry.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000" b="1" i="1" dirty="0">
              <a:latin typeface="Arial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 altLang="cs-CZ" sz="1000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cs-CZ" sz="1600" dirty="0" smtClean="0"/>
              <a:t>Válka doprovází lidstvo od začátku jeho existence a stejně jako se vyvíjela lidská kultura a výrobní možnosti, vyvíjela se i válka a její vedení. Na začátku proti sobě stáli </a:t>
            </a:r>
            <a:r>
              <a:rPr lang="cs-CZ" sz="1600" b="1" dirty="0" smtClean="0"/>
              <a:t>nevyzbrojení členové jednotlivých tlup</a:t>
            </a:r>
            <a:r>
              <a:rPr lang="cs-CZ" sz="1600" dirty="0" smtClean="0"/>
              <a:t>. Pak následovalo postupné </a:t>
            </a:r>
            <a:r>
              <a:rPr lang="cs-CZ" sz="1600" b="1" dirty="0" smtClean="0"/>
              <a:t>vyzbrojování pěšáků</a:t>
            </a:r>
            <a:r>
              <a:rPr lang="cs-CZ" sz="1600" dirty="0" smtClean="0"/>
              <a:t> a jejich organizace do větších celků. S rozvojem technických možností </a:t>
            </a:r>
            <a:r>
              <a:rPr lang="cs-CZ" sz="1600" b="1" dirty="0" smtClean="0"/>
              <a:t>se mění i strategie a taktika</a:t>
            </a:r>
            <a:r>
              <a:rPr lang="cs-CZ" sz="1600" dirty="0" smtClean="0"/>
              <a:t> boje. Objevem palných zbraní začali lučištníci ztrácet na významu a byli nahrazováni </a:t>
            </a:r>
            <a:r>
              <a:rPr lang="cs-CZ" sz="1600" b="1" dirty="0" smtClean="0"/>
              <a:t>střeleckými oddíly</a:t>
            </a:r>
            <a:r>
              <a:rPr lang="cs-CZ" sz="1600" dirty="0" smtClean="0"/>
              <a:t>. Jezdectvo zažilo svůj pád během první světové války, když </a:t>
            </a:r>
            <a:r>
              <a:rPr lang="cs-CZ" sz="1600" b="1" dirty="0" smtClean="0"/>
              <a:t>nebylo efektivní proti zákopové válce a novým zbraním</a:t>
            </a:r>
            <a:r>
              <a:rPr lang="cs-CZ" sz="1600" dirty="0" smtClean="0"/>
              <a:t>. Zákopová válka se překonala díky </a:t>
            </a:r>
            <a:r>
              <a:rPr lang="cs-CZ" sz="1600" b="1" dirty="0" smtClean="0"/>
              <a:t>letadlům a tankům</a:t>
            </a:r>
            <a:r>
              <a:rPr lang="cs-CZ" sz="1600" dirty="0" smtClean="0"/>
              <a:t>. Tím pádem se válka stala mnohem rychlejší a pružnější. Změnila se také strategie. Vznik </a:t>
            </a:r>
            <a:r>
              <a:rPr lang="cs-CZ" sz="1600" b="1" dirty="0" smtClean="0"/>
              <a:t>balistických střel</a:t>
            </a:r>
            <a:r>
              <a:rPr lang="cs-CZ" sz="1600" dirty="0" smtClean="0"/>
              <a:t> znamenal, že armáda jimi disponující, může zasáhnout libovolný cíl na planetě. Příchod </a:t>
            </a:r>
            <a:r>
              <a:rPr lang="cs-CZ" sz="1600" b="1" dirty="0" smtClean="0"/>
              <a:t>jaderných zbraní</a:t>
            </a:r>
            <a:r>
              <a:rPr lang="cs-CZ" sz="1600" dirty="0" smtClean="0"/>
              <a:t> znamenal, že válka může být i konec civilizace. Některé armády dnes disponují takovým arzenálem, že by dokázali vyhubit lidstvo i několikrát. Kvůli jaderné bombě vzniklo jaderné zastrašování a snaha předejít konfliktu. Někteří odborníci považují atomovou bombu za důvod </a:t>
            </a:r>
            <a:r>
              <a:rPr lang="cs-CZ" sz="1600" b="1" dirty="0" smtClean="0"/>
              <a:t>nevypuknutí třetí světové války</a:t>
            </a:r>
            <a:r>
              <a:rPr lang="cs-CZ" sz="16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cs-CZ" sz="1200" dirty="0" smtClean="0"/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cs-CZ" sz="12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cs-CZ" sz="1200" b="1" i="1" dirty="0" smtClean="0"/>
              <a:t>Prezentace se hlavně zaměří na konflikty 20. a 21.st.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cs-CZ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Dějiny války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474928_303913193031743_259534791_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315913"/>
            <a:ext cx="9396413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Rectangle 8"/>
          <p:cNvSpPr>
            <a:spLocks noGrp="1" noChangeArrowheads="1"/>
          </p:cNvSpPr>
          <p:nvPr>
            <p:ph idx="1"/>
          </p:nvPr>
        </p:nvSpPr>
        <p:spPr>
          <a:xfrm>
            <a:off x="468313" y="3287713"/>
            <a:ext cx="8218487" cy="2843212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2800" b="1" i="1" dirty="0" smtClean="0">
                <a:solidFill>
                  <a:schemeClr val="tx2"/>
                </a:solidFill>
              </a:rPr>
              <a:t>První světová válka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Strany:</a:t>
            </a:r>
            <a:r>
              <a:rPr lang="cs-CZ" sz="1600" dirty="0" smtClean="0"/>
              <a:t> Dohoda x Ústřední mocnosti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Trvání: </a:t>
            </a:r>
            <a:r>
              <a:rPr lang="cs-CZ" sz="1600" dirty="0" smtClean="0"/>
              <a:t>28. července 1914 – 11. listopadu </a:t>
            </a:r>
            <a:r>
              <a:rPr lang="cs-CZ" sz="1600" u="sng" dirty="0" smtClean="0"/>
              <a:t>1918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Bojiště</a:t>
            </a:r>
            <a:r>
              <a:rPr lang="cs-CZ" sz="1600" dirty="0" smtClean="0"/>
              <a:t>:</a:t>
            </a:r>
            <a:r>
              <a:rPr lang="cs-CZ" sz="2800" dirty="0" smtClean="0"/>
              <a:t> </a:t>
            </a:r>
            <a:r>
              <a:rPr lang="cs-CZ" sz="1600" dirty="0" smtClean="0"/>
              <a:t>Evropa, </a:t>
            </a:r>
            <a:r>
              <a:rPr lang="cs-CZ" sz="1600" u="sng" dirty="0" smtClean="0"/>
              <a:t>Afrika</a:t>
            </a:r>
            <a:r>
              <a:rPr lang="cs-CZ" sz="1600" dirty="0" smtClean="0"/>
              <a:t> a Blízký východ, také v Číně a Pacifiku- Byli tam kolonie Německa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Výsledek:</a:t>
            </a:r>
            <a:r>
              <a:rPr lang="cs-CZ" sz="1600" dirty="0" smtClean="0"/>
              <a:t> Vítězství Dohody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600" b="1" i="1" dirty="0" smtClean="0"/>
              <a:t>Ztráty: </a:t>
            </a:r>
            <a:r>
              <a:rPr lang="cs-CZ" sz="1800" dirty="0" smtClean="0"/>
              <a:t>4 386 000-mrtví, 8 388 000-zranění = Ústřední mocnosti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1800" dirty="0" smtClean="0"/>
              <a:t>          5 525</a:t>
            </a:r>
            <a:r>
              <a:rPr lang="cs-CZ" sz="2800" dirty="0" smtClean="0"/>
              <a:t> </a:t>
            </a:r>
            <a:r>
              <a:rPr lang="cs-CZ" sz="1800" dirty="0" smtClean="0"/>
              <a:t>000-mrtví, 13 831 500-zranění = Dohoda</a:t>
            </a:r>
            <a:endParaRPr lang="cs-CZ" sz="1800" b="1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1600" b="1" i="1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1600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052513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cs-CZ" sz="4800" b="1" i="1" dirty="0" smtClean="0">
                <a:solidFill>
                  <a:srgbClr val="FF3300"/>
                </a:solidFill>
              </a:rPr>
              <a:t>Konflikty 20. století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79388" y="2781300"/>
            <a:ext cx="78486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cs-CZ" sz="16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Vyvěšení vlajky SSSR na budově Říšského sněmu (květen 1945)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voltage.wav"/>
          </p:stSnd>
        </p:sndAc>
      </p:transition>
    </mc:Choice>
    <mc:Fallback xmlns="">
      <p:transition>
        <p:sndAc>
          <p:stSnd>
            <p:snd r:embed="rId4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Papí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4332</TotalTime>
  <Words>1396</Words>
  <Application>Microsoft Office PowerPoint</Application>
  <PresentationFormat>Předvádění na obrazovce (4:3)</PresentationFormat>
  <Paragraphs>271</Paragraphs>
  <Slides>26</Slides>
  <Notes>4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3" baseType="lpstr">
      <vt:lpstr>Arial</vt:lpstr>
      <vt:lpstr>Constantia</vt:lpstr>
      <vt:lpstr>Times New Roman</vt:lpstr>
      <vt:lpstr>Verdana</vt:lpstr>
      <vt:lpstr>Wingdings</vt:lpstr>
      <vt:lpstr>Wingdings 2</vt:lpstr>
      <vt:lpstr>Papír</vt:lpstr>
      <vt:lpstr>Prezentace aplikace PowerPoint</vt:lpstr>
      <vt:lpstr>VÁLKY A OHNISKA NEKLIDU</vt:lpstr>
      <vt:lpstr>Základní třídění</vt:lpstr>
      <vt:lpstr>Prezentace aplikace PowerPoint</vt:lpstr>
      <vt:lpstr>Prezentace aplikace PowerPoint</vt:lpstr>
      <vt:lpstr>Prezentace aplikace PowerPoint</vt:lpstr>
      <vt:lpstr>Prezentace aplikace PowerPoint</vt:lpstr>
      <vt:lpstr>Dějiny války</vt:lpstr>
      <vt:lpstr>Konflikty 20. století</vt:lpstr>
      <vt:lpstr>Prezentace aplikace PowerPoint</vt:lpstr>
      <vt:lpstr>Druhá světová válka</vt:lpstr>
      <vt:lpstr>Prezentace aplikace PowerPoint</vt:lpstr>
      <vt:lpstr>Prezentace aplikace PowerPoint</vt:lpstr>
      <vt:lpstr>Prezentace aplikace PowerPoint</vt:lpstr>
      <vt:lpstr>Prezentace aplikace PowerPoint</vt:lpstr>
      <vt:lpstr>Konflikty 21.století</vt:lpstr>
      <vt:lpstr>Prezentace aplikace PowerPoint</vt:lpstr>
      <vt:lpstr>Prezentace aplikace PowerPoint</vt:lpstr>
      <vt:lpstr>Teroristické akce</vt:lpstr>
      <vt:lpstr>Prezentace aplikace PowerPoint</vt:lpstr>
      <vt:lpstr>Prezentace aplikace PowerPoint</vt:lpstr>
      <vt:lpstr>Prezentace aplikace PowerPoint</vt:lpstr>
      <vt:lpstr>Důsledky válek</vt:lpstr>
      <vt:lpstr>Prezentace aplikace PowerPoint</vt:lpstr>
      <vt:lpstr>Prezentace aplikace PowerPoint</vt:lpstr>
      <vt:lpstr>KONEC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Dějiny války</dc:title>
  <dc:creator>Uživatel</dc:creator>
  <cp:lastModifiedBy>kavrik</cp:lastModifiedBy>
  <cp:revision>59</cp:revision>
  <dcterms:created xsi:type="dcterms:W3CDTF">2013-04-13T16:02:46Z</dcterms:created>
  <dcterms:modified xsi:type="dcterms:W3CDTF">2014-12-09T12:42:56Z</dcterms:modified>
</cp:coreProperties>
</file>