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58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31F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133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301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27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718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695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812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746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98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249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447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14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599ED-E8FD-4442-9B30-3983B990F2EB}" type="datetimeFigureOut">
              <a:rPr lang="cs-CZ" smtClean="0"/>
              <a:t>9. 12. 2014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34CC0-86C1-46DB-AE56-DCB22EBE3A0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174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f.panda.org/" TargetMode="External"/><Relationship Id="rId2" Type="http://schemas.openxmlformats.org/officeDocument/2006/relationships/hyperlink" Target="http://discover.iucnredlist.org/discov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ational-geographic.cz/" TargetMode="External"/><Relationship Id="rId4" Type="http://schemas.openxmlformats.org/officeDocument/2006/relationships/hyperlink" Target="https://www.facebook.com/WW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wildlife.org/species/sumatran-orangutan" TargetMode="External"/><Relationship Id="rId3" Type="http://schemas.openxmlformats.org/officeDocument/2006/relationships/hyperlink" Target="http://en.wikipedia.org/wiki/File:Panthera_tigris_altaica_13_-_Buffalo_Zoo.jpg" TargetMode="External"/><Relationship Id="rId7" Type="http://schemas.openxmlformats.org/officeDocument/2006/relationships/hyperlink" Target="http://koldby.com/portfolio/wwf-together-app/#5" TargetMode="External"/><Relationship Id="rId2" Type="http://schemas.openxmlformats.org/officeDocument/2006/relationships/hyperlink" Target="http://en.wikipedia.org/wiki/Endangered_speci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deriksamuel.com/blog/images/wwflogo.jpg" TargetMode="External"/><Relationship Id="rId11" Type="http://schemas.openxmlformats.org/officeDocument/2006/relationships/hyperlink" Target="http://www.tyden.cz/rubriky/relax/cestovani/exotika/obrazem-ohrozene-krasky-nejvzacnejsi-kvetiny-planety_234565.html" TargetMode="External"/><Relationship Id="rId5" Type="http://schemas.openxmlformats.org/officeDocument/2006/relationships/hyperlink" Target="http://cs.wikipedia.org/wiki/Ohro%C5%BEen%C3%BD_druh" TargetMode="External"/><Relationship Id="rId10" Type="http://schemas.openxmlformats.org/officeDocument/2006/relationships/hyperlink" Target="http://save-the-endangered-species.weebly.com/top-10-most-endangered-plants.html" TargetMode="External"/><Relationship Id="rId4" Type="http://schemas.openxmlformats.org/officeDocument/2006/relationships/hyperlink" Target="http://www.eoearth.org/files/118901_119000/118993/422px-IUCN_Categories_Chart.jpg" TargetMode="External"/><Relationship Id="rId9" Type="http://schemas.openxmlformats.org/officeDocument/2006/relationships/hyperlink" Target="http://worldwildlife.org/species/bornean-oranguta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iscover.iucnredlist.org/discov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f.panda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onarcha_st%C4%9Bhovav%C3%B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Adax_n%C3%BAbijsk%C3%BD" TargetMode="External"/><Relationship Id="rId5" Type="http://schemas.openxmlformats.org/officeDocument/2006/relationships/hyperlink" Target="http://worldwildlife.org/species/whale" TargetMode="External"/><Relationship Id="rId4" Type="http://schemas.openxmlformats.org/officeDocument/2006/relationships/hyperlink" Target="http://worldwildlife.org/species/tiger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39" y="448625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2418943" y="2511143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/>
              <a:t>Projekt CZ.1.07/1.1.10/03.0008</a:t>
            </a:r>
          </a:p>
          <a:p>
            <a:pPr algn="ctr"/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29877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Odkazy</a:t>
            </a:r>
            <a:endParaRPr lang="cs-CZ" sz="4800" b="1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 Na většinu (odkazů) z následujících stránek jste mohli narazit v průběhu prezentace, pokud jste je však propásli, zde je máte shrnuté.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 Upozornění: velké množství stránek je v angličtině, jelikož na českých webech prostě nic není, tak se nelekejte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2"/>
              </a:rPr>
              <a:t> http://discover.iucnredlist.org/discover</a:t>
            </a:r>
            <a:r>
              <a:rPr lang="cs-CZ" sz="2000" dirty="0" smtClean="0"/>
              <a:t> - červený seznam IUCN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3"/>
              </a:rPr>
              <a:t> http://wwf.panda.org/</a:t>
            </a:r>
            <a:r>
              <a:rPr lang="cs-CZ" sz="2000" dirty="0" smtClean="0"/>
              <a:t> - oficiální stránky WWF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4"/>
              </a:rPr>
              <a:t> https://www.facebook.com/WWF</a:t>
            </a:r>
            <a:r>
              <a:rPr lang="cs-CZ" sz="2000" dirty="0" smtClean="0"/>
              <a:t> - oficiální </a:t>
            </a:r>
            <a:r>
              <a:rPr lang="cs-CZ" sz="2000" dirty="0" err="1" smtClean="0"/>
              <a:t>facebook</a:t>
            </a:r>
            <a:r>
              <a:rPr lang="cs-CZ" sz="2000" dirty="0"/>
              <a:t> </a:t>
            </a:r>
            <a:r>
              <a:rPr lang="cs-CZ" sz="2000" dirty="0" smtClean="0"/>
              <a:t>WWF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5"/>
              </a:rPr>
              <a:t> http://www.national-geographic.cz/</a:t>
            </a:r>
            <a:r>
              <a:rPr lang="cs-CZ" sz="2000" dirty="0" smtClean="0"/>
              <a:t> - české stránky přírodovědného časopisu </a:t>
            </a:r>
            <a:r>
              <a:rPr lang="cs-CZ" sz="2000" dirty="0" err="1" smtClean="0"/>
              <a:t>National</a:t>
            </a:r>
            <a:r>
              <a:rPr lang="cs-CZ" sz="2000" dirty="0" smtClean="0"/>
              <a:t> </a:t>
            </a:r>
            <a:r>
              <a:rPr lang="cs-CZ" sz="2000" dirty="0" err="1" smtClean="0"/>
              <a:t>Geographic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0356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900" dirty="0" smtClean="0">
                <a:hlinkClick r:id="rId2"/>
              </a:rPr>
              <a:t>http://en.wikipedia.org/wiki/Endangered_species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3"/>
              </a:rPr>
              <a:t>http://en.wikipedia.org/wiki/File:Panthera_tigris_altaica_13_-_Buffalo_Zoo.jpg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4"/>
              </a:rPr>
              <a:t>http://www.eoearth.org/files/118901_119000/118993/422px-IUCN_Categories_Chart.jpg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5"/>
              </a:rPr>
              <a:t>http://cs.wikipedia.org/wiki/Ohro%C5%BEen%C3%BD_druh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6"/>
              </a:rPr>
              <a:t>http://www.frederiksamuel.com/blog/images/wwflogo.jpg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7"/>
              </a:rPr>
              <a:t>http://koldby.com/portfolio/wwf-together-app/#5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8"/>
              </a:rPr>
              <a:t>http://worldwildlife.org/species/sumatran-orangutan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9"/>
              </a:rPr>
              <a:t>http://worldwildlife.org/species/bornean-orangutan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10"/>
              </a:rPr>
              <a:t>http://save-the-endangered-species.weebly.com/top-10-most-endangered-plants.html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11"/>
              </a:rPr>
              <a:t>http://www.tyden.cz/rubriky/relax/cestovani/exotika/obrazem-ohrozene-krasky-nejvzacnejsi-kvetiny-planety_234565.html</a:t>
            </a:r>
            <a:r>
              <a:rPr lang="cs-CZ" sz="9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3316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92D050"/>
                </a:solidFill>
              </a:rPr>
              <a:t>Ohrožené druhy organismů</a:t>
            </a:r>
            <a:endParaRPr lang="cs-CZ" dirty="0">
              <a:solidFill>
                <a:srgbClr val="92D05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4B731F"/>
                </a:solidFill>
              </a:rPr>
              <a:t>Koncept – by Anna Nováková</a:t>
            </a:r>
            <a:endParaRPr lang="cs-CZ" dirty="0">
              <a:solidFill>
                <a:srgbClr val="4B73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7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Definice</a:t>
            </a:r>
            <a:endParaRPr lang="cs-CZ" sz="4800" b="1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Stručně - </a:t>
            </a:r>
            <a:r>
              <a:rPr lang="cs-CZ" b="1" dirty="0" smtClean="0"/>
              <a:t>Ohrožený druh je druh organismu, který by v budoucnu mohl vyhynout.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Označení </a:t>
            </a:r>
            <a:r>
              <a:rPr lang="cs-CZ" i="1" dirty="0" smtClean="0"/>
              <a:t>ohrožený druh</a:t>
            </a:r>
            <a:r>
              <a:rPr lang="en-US" i="1" dirty="0" smtClean="0"/>
              <a:t> </a:t>
            </a:r>
            <a:r>
              <a:rPr lang="cs-CZ" dirty="0" smtClean="0"/>
              <a:t>se hovorově používá</a:t>
            </a:r>
            <a:r>
              <a:rPr lang="en-US" dirty="0" smtClean="0"/>
              <a:t> </a:t>
            </a:r>
            <a:r>
              <a:rPr lang="cs-CZ" dirty="0" smtClean="0"/>
              <a:t>k označení jakéhokoliv druhu, který odpovídá předchozímu popisu, zatímco biologové jej používají k označení druhu, který je na </a:t>
            </a:r>
            <a:r>
              <a:rPr lang="cs-CZ" dirty="0" smtClean="0">
                <a:solidFill>
                  <a:srgbClr val="7030A0"/>
                </a:solidFill>
                <a:hlinkClick r:id="rId2"/>
              </a:rPr>
              <a:t>červeném seznamu IUCN</a:t>
            </a:r>
            <a:r>
              <a:rPr lang="cs-CZ" dirty="0" smtClean="0">
                <a:solidFill>
                  <a:srgbClr val="7030A0"/>
                </a:solidFill>
              </a:rPr>
              <a:t> </a:t>
            </a:r>
            <a:r>
              <a:rPr lang="cs-CZ" dirty="0" smtClean="0"/>
              <a:t>zmíněn jako ohrožený.</a:t>
            </a:r>
            <a:r>
              <a:rPr lang="en-US" dirty="0" smtClean="0"/>
              <a:t> </a:t>
            </a:r>
            <a:endParaRPr lang="cs-CZ" dirty="0" smtClean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en-US" dirty="0" smtClean="0"/>
              <a:t>3079 </a:t>
            </a:r>
            <a:r>
              <a:rPr lang="cs-CZ" dirty="0" smtClean="0"/>
              <a:t>zvířat</a:t>
            </a:r>
            <a:r>
              <a:rPr lang="en-US" dirty="0" smtClean="0"/>
              <a:t> a 2655 </a:t>
            </a:r>
            <a:r>
              <a:rPr lang="cs-CZ" dirty="0" smtClean="0"/>
              <a:t>rostlin</a:t>
            </a:r>
            <a:r>
              <a:rPr lang="en-US" dirty="0" smtClean="0"/>
              <a:t> </a:t>
            </a:r>
            <a:r>
              <a:rPr lang="cs-CZ" dirty="0" smtClean="0"/>
              <a:t>je ohroženo </a:t>
            </a:r>
            <a:r>
              <a:rPr lang="cs-CZ" b="1" dirty="0" smtClean="0"/>
              <a:t>celosvětově</a:t>
            </a:r>
            <a:r>
              <a:rPr lang="en-US" dirty="0" smtClean="0"/>
              <a:t>,</a:t>
            </a:r>
            <a:r>
              <a:rPr lang="cs-CZ" dirty="0" smtClean="0"/>
              <a:t> zatímco v roce</a:t>
            </a:r>
            <a:r>
              <a:rPr lang="en-US" dirty="0" smtClean="0"/>
              <a:t> 1998 </a:t>
            </a:r>
            <a:r>
              <a:rPr lang="cs-CZ" dirty="0" smtClean="0"/>
              <a:t>byly dané hodnoty ve výši </a:t>
            </a:r>
            <a:r>
              <a:rPr lang="en-US" dirty="0" smtClean="0"/>
              <a:t>1102 </a:t>
            </a:r>
            <a:r>
              <a:rPr lang="cs-CZ" dirty="0"/>
              <a:t>a</a:t>
            </a:r>
            <a:r>
              <a:rPr lang="en-US" dirty="0" smtClean="0"/>
              <a:t> 1197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endParaRPr lang="cs-CZ" dirty="0" smtClean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Mnoho zemí má zákony, které chrání územně závislé druhy, například: zákazy lovení</a:t>
            </a:r>
            <a:r>
              <a:rPr lang="en-US" dirty="0" smtClean="0"/>
              <a:t>, </a:t>
            </a:r>
            <a:r>
              <a:rPr lang="cs-CZ" dirty="0" smtClean="0"/>
              <a:t>omezení územního rozvoje (zemědělství), nebo</a:t>
            </a:r>
            <a:r>
              <a:rPr lang="en-US" dirty="0" smtClean="0"/>
              <a:t> </a:t>
            </a:r>
            <a:r>
              <a:rPr lang="cs-CZ" dirty="0" smtClean="0"/>
              <a:t>vytváří rezervace</a:t>
            </a:r>
            <a:r>
              <a:rPr lang="en-US" dirty="0" smtClean="0"/>
              <a:t>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941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/>
              <a:t>Stupeň ohrožení </a:t>
            </a:r>
            <a:r>
              <a:rPr lang="cs-CZ" sz="1800" dirty="0" smtClean="0"/>
              <a:t>(</a:t>
            </a:r>
            <a:r>
              <a:rPr lang="cs-CZ" sz="1800" dirty="0" err="1" smtClean="0"/>
              <a:t>conservation</a:t>
            </a:r>
            <a:r>
              <a:rPr lang="cs-CZ" sz="1800" dirty="0" smtClean="0"/>
              <a:t> status)</a:t>
            </a: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359400" cy="3924300"/>
          </a:xfrm>
        </p:spPr>
      </p:pic>
      <p:sp>
        <p:nvSpPr>
          <p:cNvPr id="27" name="TextovéPole 26"/>
          <p:cNvSpPr txBox="1"/>
          <p:nvPr/>
        </p:nvSpPr>
        <p:spPr>
          <a:xfrm>
            <a:off x="6983730" y="1816418"/>
            <a:ext cx="43700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EX</a:t>
            </a:r>
            <a:r>
              <a:rPr lang="cs-CZ" dirty="0" smtClean="0"/>
              <a:t>, vyhynulý (</a:t>
            </a:r>
            <a:r>
              <a:rPr lang="cs-CZ" dirty="0" err="1" smtClean="0"/>
              <a:t>Extinct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rgbClr val="7030A0"/>
                </a:solidFill>
              </a:rPr>
              <a:t>EW</a:t>
            </a:r>
            <a:r>
              <a:rPr lang="cs-CZ" dirty="0" smtClean="0"/>
              <a:t>, vyhynulý v přírodě (</a:t>
            </a:r>
            <a:r>
              <a:rPr lang="cs-CZ" dirty="0" err="1" smtClean="0"/>
              <a:t>Extinct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Wild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rgbClr val="C00000"/>
                </a:solidFill>
              </a:rPr>
              <a:t>CR</a:t>
            </a:r>
            <a:r>
              <a:rPr lang="cs-CZ" dirty="0" smtClean="0"/>
              <a:t>, kriticky ohrožený (</a:t>
            </a:r>
            <a:r>
              <a:rPr lang="cs-CZ" dirty="0" err="1" smtClean="0"/>
              <a:t>Critically</a:t>
            </a:r>
            <a:r>
              <a:rPr lang="cs-CZ" dirty="0" smtClean="0"/>
              <a:t> </a:t>
            </a:r>
            <a:r>
              <a:rPr lang="cs-CZ" dirty="0" err="1" smtClean="0"/>
              <a:t>Endangered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chemeClr val="accent2"/>
                </a:solidFill>
              </a:rPr>
              <a:t>EN</a:t>
            </a:r>
            <a:r>
              <a:rPr lang="cs-CZ" dirty="0" smtClean="0"/>
              <a:t>, ohrožený druh (</a:t>
            </a:r>
            <a:r>
              <a:rPr lang="cs-CZ" dirty="0" err="1" smtClean="0"/>
              <a:t>Endangered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chemeClr val="accent4"/>
                </a:solidFill>
              </a:rPr>
              <a:t>VU</a:t>
            </a:r>
            <a:r>
              <a:rPr lang="cs-CZ" dirty="0" smtClean="0"/>
              <a:t>, zranitelný (</a:t>
            </a:r>
            <a:r>
              <a:rPr lang="cs-CZ" dirty="0" err="1" smtClean="0"/>
              <a:t>Vulnerable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rgbClr val="92D050"/>
                </a:solidFill>
              </a:rPr>
              <a:t>NT</a:t>
            </a:r>
            <a:r>
              <a:rPr lang="cs-CZ" dirty="0" smtClean="0"/>
              <a:t>, téměř ohrožený (</a:t>
            </a:r>
            <a:r>
              <a:rPr lang="cs-CZ" dirty="0" err="1" smtClean="0"/>
              <a:t>Near</a:t>
            </a:r>
            <a:r>
              <a:rPr lang="cs-CZ" dirty="0" smtClean="0"/>
              <a:t> </a:t>
            </a:r>
            <a:r>
              <a:rPr lang="cs-CZ" dirty="0" err="1" smtClean="0"/>
              <a:t>Threatened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rgbClr val="00B050"/>
                </a:solidFill>
              </a:rPr>
              <a:t>LC</a:t>
            </a:r>
            <a:r>
              <a:rPr lang="cs-CZ" dirty="0" smtClean="0"/>
              <a:t>, málo dotčený (Least </a:t>
            </a:r>
            <a:r>
              <a:rPr lang="cs-CZ" dirty="0" err="1" smtClean="0"/>
              <a:t>Concern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chemeClr val="bg1">
                    <a:lumMod val="50000"/>
                  </a:schemeClr>
                </a:solidFill>
              </a:rPr>
              <a:t>DD</a:t>
            </a:r>
            <a:r>
              <a:rPr lang="cs-CZ" dirty="0" smtClean="0"/>
              <a:t>, chybí údaje (Data Deficient)</a:t>
            </a:r>
          </a:p>
          <a:p>
            <a:endParaRPr lang="cs-CZ" dirty="0" smtClean="0"/>
          </a:p>
          <a:p>
            <a:r>
              <a:rPr lang="cs-CZ" b="1" dirty="0" smtClean="0"/>
              <a:t>NE</a:t>
            </a:r>
            <a:r>
              <a:rPr lang="cs-CZ" dirty="0" smtClean="0"/>
              <a:t>, nevyhodnocený (Not </a:t>
            </a:r>
            <a:r>
              <a:rPr lang="cs-CZ" dirty="0" err="1" smtClean="0"/>
              <a:t>Evaluated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dirty="0" smtClean="0"/>
              <a:t>Dále se používá:</a:t>
            </a:r>
          </a:p>
          <a:p>
            <a:r>
              <a:rPr lang="cs-CZ" dirty="0" smtClean="0"/>
              <a:t>D, domestikovaný (</a:t>
            </a:r>
            <a:r>
              <a:rPr lang="cs-CZ" dirty="0" err="1" smtClean="0"/>
              <a:t>Domesticated</a:t>
            </a:r>
            <a:r>
              <a:rPr lang="cs-CZ" dirty="0" smtClean="0"/>
              <a:t>)</a:t>
            </a:r>
          </a:p>
          <a:p>
            <a:r>
              <a:rPr lang="cs-CZ" dirty="0" smtClean="0"/>
              <a:t>C/B, běžný (</a:t>
            </a:r>
            <a:r>
              <a:rPr lang="cs-CZ" dirty="0" err="1" smtClean="0"/>
              <a:t>Common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65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</a:t>
            </a:r>
            <a:r>
              <a:rPr lang="cs-CZ" sz="4800" b="1" dirty="0" smtClean="0"/>
              <a:t> </a:t>
            </a:r>
            <a:r>
              <a:rPr lang="cs-CZ" dirty="0" smtClean="0"/>
              <a:t>– WWF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75822"/>
          </a:xfrm>
        </p:spPr>
        <p:txBody>
          <a:bodyPr>
            <a:normAutofit lnSpcReduction="10000"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Jelikož je s tématem ohrožených zvířat neodlučitelně spjata </a:t>
            </a:r>
            <a:r>
              <a:rPr lang="cs-CZ" dirty="0" smtClean="0">
                <a:hlinkClick r:id="rId3"/>
              </a:rPr>
              <a:t>organizace WWF</a:t>
            </a:r>
            <a:r>
              <a:rPr lang="cs-CZ" dirty="0" smtClean="0"/>
              <a:t>, věnujme nejprve několik slov jí.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WWF (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Wide</a:t>
            </a:r>
            <a:r>
              <a:rPr lang="cs-CZ" dirty="0" smtClean="0"/>
              <a:t> </a:t>
            </a:r>
            <a:r>
              <a:rPr lang="cs-CZ" dirty="0" err="1" smtClean="0"/>
              <a:t>Fund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nature</a:t>
            </a:r>
            <a:r>
              <a:rPr lang="cs-CZ" dirty="0" smtClean="0"/>
              <a:t>) aneb světový fond na ochranu přírody </a:t>
            </a:r>
            <a:r>
              <a:rPr lang="cs-CZ" dirty="0" smtClean="0">
                <a:effectLst/>
              </a:rPr>
              <a:t>je mezinárodní nezisková organizace podporující ochranu divoké přírody.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effectLst/>
              </a:rPr>
              <a:t> Fond oficiálně vznikl 11. září 1961. Založil ho </a:t>
            </a:r>
            <a:r>
              <a:rPr lang="cs-CZ" dirty="0" err="1" smtClean="0">
                <a:effectLst/>
              </a:rPr>
              <a:t>brit</a:t>
            </a:r>
            <a:r>
              <a:rPr lang="cs-CZ" dirty="0" smtClean="0">
                <a:effectLst/>
              </a:rPr>
              <a:t> Peter </a:t>
            </a:r>
            <a:r>
              <a:rPr lang="cs-CZ" dirty="0" err="1" smtClean="0">
                <a:effectLst/>
              </a:rPr>
              <a:t>Scott</a:t>
            </a:r>
            <a:r>
              <a:rPr lang="cs-CZ" dirty="0" smtClean="0">
                <a:effectLst/>
              </a:rPr>
              <a:t> a britský biolog Julian Huxley.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effectLst/>
              </a:rPr>
              <a:t> Již během prvních let se fondu podařilo                                                    shromáždit významné finanční prostředky.                                           Mimo jiné také přispěl k mezinárodnímu                                                            zákazu obchodu se slonovinou.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790" y="4307205"/>
            <a:ext cx="4118610" cy="205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2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 </a:t>
            </a:r>
            <a:r>
              <a:rPr lang="cs-CZ" dirty="0" smtClean="0"/>
              <a:t>– Hrozby</a:t>
            </a:r>
            <a:endParaRPr lang="cs-CZ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Co vlastně ohrožuje zvířata ve volné přírodě? U každého druhu se hrozby liší, ale téměř ve všech případech za ně může člověk.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Příklady: lov (pytláctví), rozšiřování zemědělských oblastí, kácení lesů, u vodních druhů tzv. „</a:t>
            </a:r>
            <a:r>
              <a:rPr lang="cs-CZ" dirty="0" err="1" smtClean="0"/>
              <a:t>bycatch</a:t>
            </a:r>
            <a:r>
              <a:rPr lang="cs-CZ" dirty="0" smtClean="0"/>
              <a:t>“ – ryba (či jakýkoliv vodní tvor) se zachytí do sítě určené pro jiný druh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49" y="4001294"/>
            <a:ext cx="4323027" cy="259381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48" y="4001294"/>
            <a:ext cx="4323027" cy="259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3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 </a:t>
            </a:r>
            <a:r>
              <a:rPr lang="cs-CZ" dirty="0" smtClean="0"/>
              <a:t>– Konkrétně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Mezi ohrožené druhy patří například pandy </a:t>
            </a:r>
            <a:r>
              <a:rPr lang="cs-CZ" dirty="0"/>
              <a:t>v</a:t>
            </a:r>
            <a:r>
              <a:rPr lang="cs-CZ" dirty="0" smtClean="0"/>
              <a:t>elké, delfíni (zejména sladkovodní), </a:t>
            </a:r>
            <a:r>
              <a:rPr lang="cs-CZ" dirty="0">
                <a:hlinkClick r:id="rId3"/>
              </a:rPr>
              <a:t>m</a:t>
            </a:r>
            <a:r>
              <a:rPr lang="cs-CZ" dirty="0" smtClean="0">
                <a:hlinkClick r:id="rId3"/>
              </a:rPr>
              <a:t>onarchové </a:t>
            </a:r>
            <a:r>
              <a:rPr lang="cs-CZ" dirty="0">
                <a:hlinkClick r:id="rId3"/>
              </a:rPr>
              <a:t>s</a:t>
            </a:r>
            <a:r>
              <a:rPr lang="cs-CZ" dirty="0" smtClean="0">
                <a:hlinkClick r:id="rId3"/>
              </a:rPr>
              <a:t>těhovaví</a:t>
            </a:r>
            <a:r>
              <a:rPr lang="cs-CZ" dirty="0" smtClean="0"/>
              <a:t>, nosorožci, sloni, mořské želvy, </a:t>
            </a:r>
            <a:r>
              <a:rPr lang="cs-CZ" dirty="0" smtClean="0">
                <a:hlinkClick r:id="rId4"/>
              </a:rPr>
              <a:t>tygři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velryby</a:t>
            </a:r>
            <a:r>
              <a:rPr lang="cs-CZ" dirty="0" smtClean="0"/>
              <a:t>, ale i bizoni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cs-CZ" dirty="0"/>
              <a:t>N</a:t>
            </a:r>
            <a:r>
              <a:rPr lang="cs-CZ" dirty="0" smtClean="0"/>
              <a:t>ejvíce ohrožené druhy (</a:t>
            </a:r>
            <a:r>
              <a:rPr lang="cs-CZ" b="1" dirty="0" smtClean="0">
                <a:solidFill>
                  <a:srgbClr val="C00000"/>
                </a:solidFill>
              </a:rPr>
              <a:t>CR</a:t>
            </a:r>
            <a:r>
              <a:rPr lang="cs-CZ" dirty="0" smtClean="0"/>
              <a:t>) jsou zejména různí plži, ryby a obojživelníci, ale najde se mezi nimi i levhart mandžuský (asi jen 30 ve volné přírodě), </a:t>
            </a:r>
            <a:r>
              <a:rPr lang="cs-CZ" dirty="0" smtClean="0">
                <a:hlinkClick r:id="rId6"/>
              </a:rPr>
              <a:t>adax núbijský</a:t>
            </a:r>
            <a:r>
              <a:rPr lang="cs-CZ" dirty="0" smtClean="0"/>
              <a:t> (méně než 300) nebo albatros amsterdamský (obývají jeden malý ostrov)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V České republice podle červeného seznamu IUCN není žádný ohrožený ani kriticky ohrožený druh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139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00B0F0"/>
                </a:solidFill>
              </a:rPr>
              <a:t>Ohrožené druhy rostlin</a:t>
            </a:r>
            <a:endParaRPr lang="cs-CZ" sz="4800" b="1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O ohrožených rostlinách </a:t>
            </a:r>
            <a:r>
              <a:rPr lang="cs-CZ" smtClean="0"/>
              <a:t>toho obecně moc </a:t>
            </a:r>
            <a:r>
              <a:rPr lang="cs-CZ" dirty="0" smtClean="0"/>
              <a:t>nenajdete, proto je zde pouze seznam těch nejvzácnějších a jejich stručný popis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cs-CZ" b="1" dirty="0" smtClean="0"/>
              <a:t>silenka</a:t>
            </a:r>
            <a:r>
              <a:rPr lang="cs-CZ" dirty="0" smtClean="0"/>
              <a:t> (Gibraltar, do roku 1992 považována za vyhynulou)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b="1" dirty="0" err="1" smtClean="0"/>
              <a:t>s</a:t>
            </a:r>
            <a:r>
              <a:rPr lang="cs-CZ" b="1" dirty="0" err="1" smtClean="0">
                <a:effectLst/>
              </a:rPr>
              <a:t>trongylodon</a:t>
            </a:r>
            <a:r>
              <a:rPr lang="cs-CZ" b="1" dirty="0" smtClean="0">
                <a:effectLst/>
              </a:rPr>
              <a:t> </a:t>
            </a:r>
            <a:r>
              <a:rPr lang="cs-CZ" b="1" dirty="0" err="1" smtClean="0">
                <a:effectLst/>
              </a:rPr>
              <a:t>macrobotrys</a:t>
            </a:r>
            <a:r>
              <a:rPr lang="cs-CZ" b="1" dirty="0" smtClean="0">
                <a:effectLst/>
              </a:rPr>
              <a:t> </a:t>
            </a:r>
            <a:r>
              <a:rPr lang="cs-CZ" dirty="0" smtClean="0">
                <a:effectLst/>
              </a:rPr>
              <a:t>(Filipíny, délka až 20 metrů)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effectLst/>
              </a:rPr>
              <a:t>tzv. </a:t>
            </a:r>
            <a:r>
              <a:rPr lang="cs-CZ" b="1" dirty="0"/>
              <a:t>p</a:t>
            </a:r>
            <a:r>
              <a:rPr lang="cs-CZ" b="1" dirty="0" smtClean="0">
                <a:effectLst/>
              </a:rPr>
              <a:t>apouščí zobák</a:t>
            </a:r>
            <a:r>
              <a:rPr lang="cs-CZ" dirty="0" smtClean="0">
                <a:effectLst/>
              </a:rPr>
              <a:t> (Kanáry, dříve opylována rostlinou, která později vyhynula)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b="1" dirty="0" smtClean="0">
                <a:effectLst/>
              </a:rPr>
              <a:t>čokoládový vesmír </a:t>
            </a:r>
            <a:r>
              <a:rPr lang="cs-CZ" dirty="0" smtClean="0">
                <a:effectLst/>
              </a:rPr>
              <a:t>(Mexiko, po dobu sta let vyhynulá, v roce 1902 naklonována)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b="1" dirty="0" err="1" smtClean="0"/>
              <a:t>k</a:t>
            </a:r>
            <a:r>
              <a:rPr lang="cs-CZ" b="1" dirty="0" err="1" smtClean="0">
                <a:effectLst/>
              </a:rPr>
              <a:t>oki’o</a:t>
            </a:r>
            <a:r>
              <a:rPr lang="cs-CZ" b="1" dirty="0" smtClean="0"/>
              <a:t> </a:t>
            </a:r>
            <a:r>
              <a:rPr lang="cs-CZ" dirty="0" smtClean="0"/>
              <a:t>(</a:t>
            </a:r>
            <a:r>
              <a:rPr lang="cs-CZ" dirty="0" err="1" smtClean="0"/>
              <a:t>Hawaii</a:t>
            </a:r>
            <a:r>
              <a:rPr lang="cs-CZ" dirty="0" smtClean="0"/>
              <a:t>, roste na stromech)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92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00B0F0"/>
                </a:solidFill>
              </a:rPr>
              <a:t>Ohrožené druhy rostlin</a:t>
            </a:r>
            <a:endParaRPr lang="cs-CZ" sz="4800" b="1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cs-CZ" b="1" dirty="0" err="1" smtClean="0"/>
              <a:t>kadupul</a:t>
            </a:r>
            <a:r>
              <a:rPr lang="cs-CZ" dirty="0" smtClean="0"/>
              <a:t> (Srí Lanka, zvláštní vůně, duchovní význam pro buddhisty)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b="1" dirty="0" smtClean="0"/>
              <a:t>duch orchideje </a:t>
            </a:r>
            <a:r>
              <a:rPr lang="cs-CZ" dirty="0" smtClean="0"/>
              <a:t>(Kuba, Florida, roste na cypřišových stromech, jméno kvůli zvláštním pohybům)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b="1" dirty="0" smtClean="0"/>
              <a:t>pantoflíček</a:t>
            </a:r>
            <a:r>
              <a:rPr lang="cs-CZ" dirty="0" smtClean="0"/>
              <a:t> (Británie, golfová hřiště, cena až 5 tis. USD = 95 tis. Kč)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b="1" dirty="0" err="1" smtClean="0"/>
              <a:t>jutan</a:t>
            </a:r>
            <a:r>
              <a:rPr lang="cs-CZ" dirty="0" smtClean="0"/>
              <a:t> (Čína, ocelové trubky, 28 milimetrových květů, kvete prý jednou za 3000 let)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b="1" i="1" dirty="0" smtClean="0"/>
              <a:t> </a:t>
            </a:r>
            <a:r>
              <a:rPr lang="cs-CZ" b="1" dirty="0" err="1" smtClean="0"/>
              <a:t>a</a:t>
            </a:r>
            <a:r>
              <a:rPr lang="cs-CZ" b="1" dirty="0" err="1" smtClean="0">
                <a:effectLst/>
              </a:rPr>
              <a:t>morphophallus</a:t>
            </a:r>
            <a:r>
              <a:rPr lang="cs-CZ" b="1" dirty="0" smtClean="0">
                <a:effectLst/>
              </a:rPr>
              <a:t> </a:t>
            </a:r>
            <a:r>
              <a:rPr lang="cs-CZ" b="1" dirty="0" err="1" smtClean="0">
                <a:effectLst/>
              </a:rPr>
              <a:t>titanum</a:t>
            </a:r>
            <a:r>
              <a:rPr lang="cs-CZ" b="1" dirty="0" smtClean="0">
                <a:effectLst/>
              </a:rPr>
              <a:t> </a:t>
            </a:r>
            <a:r>
              <a:rPr lang="cs-CZ" dirty="0" smtClean="0">
                <a:effectLst/>
              </a:rPr>
              <a:t>(pralesy Indonésie, zápach shnilého masa, nejspíše nejvíce ohrožená květina planety)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904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767</Words>
  <Application>Microsoft Office PowerPoint</Application>
  <PresentationFormat>Širokoúhlá obrazovka</PresentationFormat>
  <Paragraphs>71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Motiv Office</vt:lpstr>
      <vt:lpstr>Prezentace aplikace PowerPoint</vt:lpstr>
      <vt:lpstr>Ohrožené druhy organismů</vt:lpstr>
      <vt:lpstr>Definice</vt:lpstr>
      <vt:lpstr>Stupeň ohrožení (conservation status)</vt:lpstr>
      <vt:lpstr>Ohrožené druhy zvířat – WWF</vt:lpstr>
      <vt:lpstr>Ohrožené druhy zvířat – Hrozby</vt:lpstr>
      <vt:lpstr>Ohrožené druhy zvířat – Konkrétně</vt:lpstr>
      <vt:lpstr>Ohrožené druhy rostlin</vt:lpstr>
      <vt:lpstr>Ohrožené druhy rostlin</vt:lpstr>
      <vt:lpstr>Odkazy</vt:lpstr>
      <vt:lpstr>Zdroje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Ohrožené druhy organismů</dc:title>
  <dc:creator>jaja</dc:creator>
  <cp:lastModifiedBy>kavrik</cp:lastModifiedBy>
  <cp:revision>30</cp:revision>
  <dcterms:created xsi:type="dcterms:W3CDTF">2014-05-04T12:39:00Z</dcterms:created>
  <dcterms:modified xsi:type="dcterms:W3CDTF">2014-12-09T12:45:15Z</dcterms:modified>
</cp:coreProperties>
</file>