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00A2-9F13-427F-AD2A-D31C148430B4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511C7-03A7-469D-8AF0-BE060F66B2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00A2-9F13-427F-AD2A-D31C148430B4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511C7-03A7-469D-8AF0-BE060F66B2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00A2-9F13-427F-AD2A-D31C148430B4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511C7-03A7-469D-8AF0-BE060F66B2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00A2-9F13-427F-AD2A-D31C148430B4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511C7-03A7-469D-8AF0-BE060F66B2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00A2-9F13-427F-AD2A-D31C148430B4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511C7-03A7-469D-8AF0-BE060F66B2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00A2-9F13-427F-AD2A-D31C148430B4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511C7-03A7-469D-8AF0-BE060F66B2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00A2-9F13-427F-AD2A-D31C148430B4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511C7-03A7-469D-8AF0-BE060F66B2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00A2-9F13-427F-AD2A-D31C148430B4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511C7-03A7-469D-8AF0-BE060F66B2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00A2-9F13-427F-AD2A-D31C148430B4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511C7-03A7-469D-8AF0-BE060F66B2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00A2-9F13-427F-AD2A-D31C148430B4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511C7-03A7-469D-8AF0-BE060F66B2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00A2-9F13-427F-AD2A-D31C148430B4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511C7-03A7-469D-8AF0-BE060F66B2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100A2-9F13-427F-AD2A-D31C148430B4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511C7-03A7-469D-8AF0-BE060F66B2F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mepark.cz/stavba_zeme_137284.htm" TargetMode="External"/><Relationship Id="rId2" Type="http://schemas.openxmlformats.org/officeDocument/2006/relationships/hyperlink" Target="http://geologie.vsb.cz/jelinek/tc-zem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amenictvi4k.cz/nabidka.htm" TargetMode="External"/><Relationship Id="rId4" Type="http://schemas.openxmlformats.org/officeDocument/2006/relationships/hyperlink" Target="http://departments.fsv.cvut.cz/k135/wwwold/webkurzy/horniny/horniny/horniny_1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gamepark.cz/pictures/00/08/45/84572.jpg" TargetMode="External"/><Relationship Id="rId2" Type="http://schemas.openxmlformats.org/officeDocument/2006/relationships/hyperlink" Target="http://www.google.cz/url?sa=i&amp;rct=j&amp;q=&amp;esrc=s&amp;source=images&amp;cd=&amp;cad=rja&amp;uact=8&amp;docid=myQzOo8KI3sFbM&amp;tbnid=kKRiT39WYfntRM:&amp;ved=0CAUQjRw&amp;url=http://geologie.vsb.cz/jelinek/tc-zem.htm&amp;ei=tlhmU9fNIJGh7Abn0YFQ&amp;bvm=bv.65788261,d.ZGU&amp;psig=AFQjCNEN_n0y9RRYoCOzap8mwx98As78DQ&amp;ust=1399302671336396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hyperlink" Target="http://www.google.cz/url?sa=i&amp;rct=j&amp;q=&amp;esrc=s&amp;source=images&amp;cd=&amp;cad=rja&amp;uact=8&amp;docid=4RCpKaGe8zEblM&amp;tbnid=nkvooMxEkv0pUM:&amp;ved=0CAUQjRw&amp;url=http://www.gamepark.cz/stavba_zeme_137284.htm&amp;ei=FFlmU87eA_Tb7AajzoCIBg&amp;psig=AFQjCNEN_n0y9RRYoCOzap8mwx98As78DQ&amp;ust=1399302671336396" TargetMode="External"/><Relationship Id="rId4" Type="http://schemas.openxmlformats.org/officeDocument/2006/relationships/hyperlink" Target="http://geologie.vsb.cz/jelinek/Nauka_o_Zemi_PTO_htm_files/131.jp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z/url?sa=i&amp;rct=j&amp;q=&amp;esrc=s&amp;source=images&amp;cd=&amp;cad=rja&amp;uact=8&amp;docid=myQzOo8KI3sFbM&amp;tbnid=5age5lIHgbQp_M:&amp;ved=0CAUQjRw&amp;url=http://geologie.vsb.cz/jelinek/tc-zem.htm&amp;ei=8FpmU9iJM-eN7Abs1oCQBw&amp;bvm=bv.65788261,d.ZGU&amp;psig=AFQjCNH-QPpG3S8Qiz9xazKHfpmh-mS-DQ&amp;ust=1399303241545799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geologie.vsb.cz/jelinek/Nauka_o_Zemi_PTO_htm_files/141.jpg" TargetMode="Externa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7.jpeg"/><Relationship Id="rId7" Type="http://schemas.openxmlformats.org/officeDocument/2006/relationships/hyperlink" Target="http://www.google.cz/url?sa=i&amp;rct=j&amp;q=&amp;esrc=s&amp;source=images&amp;cd=&amp;cad=rja&amp;uact=8&amp;docid=Gj038h_gWTxqEM&amp;tbnid=WgDFBW4u3oguoM:&amp;ved=0CAUQjRw&amp;url=http://departments.fsv.cvut.cz/k135/wwwold/webkurzy/horniny/horniny/horniny_1.html&amp;ei=xVxmU9zcF9OS7AbF1ICYCw&amp;bvm=bv.65788261,d.ZGU&amp;psig=AFQjCNGLxXQv5KKkBFFzCrTXnsF6NKXjnw&amp;ust=1399303737745941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amenictvi4k.cz/foto/materialy/liberecka_zula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www.google.cz/url?sa=i&amp;rct=j&amp;q=&amp;esrc=s&amp;source=images&amp;cd=&amp;cad=rja&amp;uact=8&amp;docid=WC_cMmCfsvhXeM&amp;tbnid=8Zz3MMIMJoXjJM:&amp;ved=0CAUQjRw&amp;url=http://www.kamenictvi4k.cz/nabidka.htm&amp;ei=V1xmU_vMJYPH7AaKjoD4DA&amp;bvm=bv.65788261,d.ZGU&amp;psig=AFQjCNEyUvoExNIKoNPmeEoqP4mqca-CTA&amp;ust=1399303578422628" TargetMode="External"/><Relationship Id="rId9" Type="http://schemas.openxmlformats.org/officeDocument/2006/relationships/hyperlink" Target="http://departments.fsv.cvut.cz/k135/wwwold/webkurzy/horniny/horniny.data/components/migmatit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40" y="476672"/>
            <a:ext cx="5760720" cy="1258824"/>
          </a:xfrm>
          <a:prstGeom prst="rect">
            <a:avLst/>
          </a:prstGeom>
        </p:spPr>
      </p:pic>
      <p:sp>
        <p:nvSpPr>
          <p:cNvPr id="5" name="TextovéPole 2"/>
          <p:cNvSpPr txBox="1"/>
          <p:nvPr/>
        </p:nvSpPr>
        <p:spPr>
          <a:xfrm>
            <a:off x="894945" y="2545010"/>
            <a:ext cx="735411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4000" b="1" dirty="0" smtClean="0"/>
              <a:t>Projekt CZ.1.07/1.1.10/03.0008</a:t>
            </a:r>
          </a:p>
          <a:p>
            <a:endParaRPr lang="cs-CZ" sz="4000" b="1" dirty="0"/>
          </a:p>
          <a:p>
            <a:pPr algn="ctr"/>
            <a:r>
              <a:rPr lang="cs-CZ" sz="4000" b="1" dirty="0" smtClean="0"/>
              <a:t>Environmentální výchova ve školních úlohách, experimentech a exkurzích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1566450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Minerály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cs-CZ" dirty="0" smtClean="0"/>
              <a:t>(Skupiny: prvky, sulfidy, halogenidy, oxidy, uhličitany, fosforečnany, křemičitany, organické substance)</a:t>
            </a:r>
          </a:p>
          <a:p>
            <a:r>
              <a:rPr lang="cs-CZ" dirty="0" smtClean="0"/>
              <a:t>Protože minerálů je v dnešní době více než 5000, uvedu jen hodně málo z těch nejznámějších</a:t>
            </a:r>
          </a:p>
          <a:p>
            <a:r>
              <a:rPr lang="cs-CZ" b="1" dirty="0" smtClean="0"/>
              <a:t>Příklady:</a:t>
            </a:r>
            <a:r>
              <a:rPr lang="cs-CZ" dirty="0" smtClean="0"/>
              <a:t> křemen, kalcit, živec, slída,  grafit (tuha), síra, zlato, stříbro, granát, fluorit, sůl kamenná, </a:t>
            </a:r>
            <a:r>
              <a:rPr lang="cs-CZ" dirty="0" err="1" smtClean="0"/>
              <a:t>chalkantit</a:t>
            </a:r>
            <a:r>
              <a:rPr lang="cs-CZ" dirty="0" smtClean="0"/>
              <a:t> (nesprávně modrá skalice), siderit, magnetit, hematit, limonit, sfalerit, galenit atd. 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BBB\Desktop\Minerály\Fotky\amazon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23928" cy="2615952"/>
          </a:xfrm>
          <a:prstGeom prst="rect">
            <a:avLst/>
          </a:prstGeom>
          <a:noFill/>
        </p:spPr>
      </p:pic>
      <p:pic>
        <p:nvPicPr>
          <p:cNvPr id="2051" name="Picture 3" descr="C:\Users\BBB\Desktop\Minerály\Fotky\amety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0"/>
            <a:ext cx="5220072" cy="6381328"/>
          </a:xfrm>
          <a:prstGeom prst="rect">
            <a:avLst/>
          </a:prstGeom>
          <a:noFill/>
        </p:spPr>
      </p:pic>
      <p:pic>
        <p:nvPicPr>
          <p:cNvPr id="2052" name="Picture 4" descr="C:\Users\BBB\Desktop\Minerály\Fotky\celestý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40968"/>
            <a:ext cx="3923928" cy="3240360"/>
          </a:xfrm>
          <a:prstGeom prst="rect">
            <a:avLst/>
          </a:prstGeom>
          <a:noFill/>
        </p:spPr>
      </p:pic>
      <p:sp>
        <p:nvSpPr>
          <p:cNvPr id="7" name="TextovéPole 6"/>
          <p:cNvSpPr txBox="1"/>
          <p:nvPr/>
        </p:nvSpPr>
        <p:spPr>
          <a:xfrm>
            <a:off x="179512" y="2636912"/>
            <a:ext cx="3707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Ortoklas (odrůda amazonit), Norsko, vlastní fotografie</a:t>
            </a:r>
            <a:endParaRPr lang="cs-CZ" sz="12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179512" y="6381328"/>
            <a:ext cx="3995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Celestýn, vlastní fotografie</a:t>
            </a:r>
            <a:endParaRPr lang="cs-CZ" sz="12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4355976" y="6381328"/>
            <a:ext cx="4536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Křemen (odrůda ametyst), vlastní fotografie</a:t>
            </a:r>
            <a:endParaRPr lang="cs-CZ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BB\Desktop\Minerály\Fotky\čaro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2996952"/>
          </a:xfrm>
          <a:prstGeom prst="rect">
            <a:avLst/>
          </a:prstGeom>
          <a:noFill/>
        </p:spPr>
      </p:pic>
      <p:pic>
        <p:nvPicPr>
          <p:cNvPr id="3075" name="Picture 3" descr="C:\Users\BBB\Desktop\Minerály\Fotky\hal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2996952"/>
          </a:xfrm>
          <a:prstGeom prst="rect">
            <a:avLst/>
          </a:prstGeom>
          <a:noFill/>
        </p:spPr>
      </p:pic>
      <p:pic>
        <p:nvPicPr>
          <p:cNvPr id="3076" name="Picture 4" descr="C:\Users\BBB\Desktop\Minerály\Fotky\karlovarské dvojče 2 ortoklasů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4572000" cy="3048000"/>
          </a:xfrm>
          <a:prstGeom prst="rect">
            <a:avLst/>
          </a:prstGeom>
          <a:noFill/>
        </p:spPr>
      </p:pic>
      <p:pic>
        <p:nvPicPr>
          <p:cNvPr id="3077" name="Picture 5" descr="C:\Users\BBB\Desktop\Minerály\Fotky\nefri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429000"/>
            <a:ext cx="4572000" cy="3024336"/>
          </a:xfrm>
          <a:prstGeom prst="rect">
            <a:avLst/>
          </a:prstGeom>
          <a:noFill/>
        </p:spPr>
      </p:pic>
      <p:sp>
        <p:nvSpPr>
          <p:cNvPr id="6" name="TextovéPole 5"/>
          <p:cNvSpPr txBox="1"/>
          <p:nvPr/>
        </p:nvSpPr>
        <p:spPr>
          <a:xfrm>
            <a:off x="0" y="2996952"/>
            <a:ext cx="45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err="1" smtClean="0"/>
              <a:t>Čaroid</a:t>
            </a:r>
            <a:r>
              <a:rPr lang="cs-CZ" sz="1200" dirty="0" smtClean="0"/>
              <a:t>, Jakutsk, vlastní fotografie</a:t>
            </a:r>
            <a:endParaRPr lang="cs-CZ" sz="12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4932040" y="2996952"/>
            <a:ext cx="3960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Halit, Mrtvé moře – Izrael, vlastní fotografie</a:t>
            </a:r>
            <a:endParaRPr lang="cs-CZ" sz="12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323528" y="6581001"/>
            <a:ext cx="4248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Ortoklas (Karlovarské dvojče), Karlovy Vary, vlastní fotografie</a:t>
            </a:r>
            <a:endParaRPr lang="cs-CZ" sz="12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4895528" y="6581001"/>
            <a:ext cx="4248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Nefrit, Čína, vlastní fotografie; čínský národní kámen</a:t>
            </a:r>
            <a:endParaRPr lang="cs-CZ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BB\Desktop\Minerály\Fotky\P1050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3048000"/>
          </a:xfrm>
          <a:prstGeom prst="rect">
            <a:avLst/>
          </a:prstGeom>
          <a:noFill/>
        </p:spPr>
      </p:pic>
      <p:pic>
        <p:nvPicPr>
          <p:cNvPr id="4099" name="Picture 3" descr="C:\Users\BBB\Desktop\Minerály\Fotky\P10501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3048000"/>
          </a:xfrm>
          <a:prstGeom prst="rect">
            <a:avLst/>
          </a:prstGeom>
          <a:noFill/>
        </p:spPr>
      </p:pic>
      <p:pic>
        <p:nvPicPr>
          <p:cNvPr id="4100" name="Picture 4" descr="C:\Users\BBB\Desktop\Minerály\Fotky\prismatické krystaly ortoklas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4572000" cy="3048000"/>
          </a:xfrm>
          <a:prstGeom prst="rect">
            <a:avLst/>
          </a:prstGeom>
          <a:noFill/>
        </p:spPr>
      </p:pic>
      <p:pic>
        <p:nvPicPr>
          <p:cNvPr id="4101" name="Picture 5" descr="C:\Users\BBB\Desktop\Minerály\Fotky\tyrky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429000"/>
            <a:ext cx="4572000" cy="3048000"/>
          </a:xfrm>
          <a:prstGeom prst="rect">
            <a:avLst/>
          </a:prstGeom>
          <a:noFill/>
        </p:spPr>
      </p:pic>
      <p:sp>
        <p:nvSpPr>
          <p:cNvPr id="7" name="TextovéPole 6"/>
          <p:cNvSpPr txBox="1"/>
          <p:nvPr/>
        </p:nvSpPr>
        <p:spPr>
          <a:xfrm>
            <a:off x="179512" y="2996952"/>
            <a:ext cx="45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Fluorit, </a:t>
            </a:r>
            <a:r>
              <a:rPr lang="cs-CZ" sz="1200" dirty="0" err="1" smtClean="0"/>
              <a:t>Běstvina</a:t>
            </a:r>
            <a:r>
              <a:rPr lang="cs-CZ" sz="1200" dirty="0" smtClean="0"/>
              <a:t>, ČR, vlastní fotografie</a:t>
            </a:r>
            <a:endParaRPr lang="cs-CZ" sz="12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4644008" y="3068960"/>
            <a:ext cx="4499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Fluorit, Čína, vlastní fotografie</a:t>
            </a:r>
            <a:endParaRPr lang="cs-CZ" sz="12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0" y="6581001"/>
            <a:ext cx="4427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Prismatické krystaly živce (</a:t>
            </a:r>
            <a:r>
              <a:rPr lang="cs-CZ" sz="1200" dirty="0" err="1" smtClean="0"/>
              <a:t>odr</a:t>
            </a:r>
            <a:r>
              <a:rPr lang="cs-CZ" sz="1200" dirty="0" smtClean="0"/>
              <a:t>. ortoklas) , vlastní fotografie</a:t>
            </a:r>
            <a:endParaRPr lang="cs-CZ" sz="1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644008" y="6597352"/>
            <a:ext cx="4499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err="1" smtClean="0"/>
              <a:t>Tyskys</a:t>
            </a:r>
            <a:r>
              <a:rPr lang="cs-CZ" sz="1200" dirty="0" smtClean="0"/>
              <a:t>, Sinaj, Izrael, vlastní fotografie</a:t>
            </a:r>
            <a:endParaRPr lang="cs-CZ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BBB\Desktop\Minerály\srostlice pentagon dodekaedrů pyrit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80720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539552" y="6581001"/>
            <a:ext cx="76328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err="1" smtClean="0"/>
              <a:t>Pentagondodekaedrické</a:t>
            </a:r>
            <a:r>
              <a:rPr lang="cs-CZ" sz="1200" dirty="0" smtClean="0"/>
              <a:t> krystaly pyritu, vlastní fotografie</a:t>
            </a:r>
            <a:endParaRPr lang="cs-CZ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RAJLICH, Petr; Geologie mezi rozpínáním Země a Čechami; 2004, Praha</a:t>
            </a:r>
          </a:p>
          <a:p>
            <a:r>
              <a:rPr lang="cs-CZ" sz="2000" dirty="0" smtClean="0">
                <a:hlinkClick r:id="rId2"/>
              </a:rPr>
              <a:t>http://geologie.</a:t>
            </a:r>
            <a:r>
              <a:rPr lang="cs-CZ" sz="2000" dirty="0" err="1" smtClean="0">
                <a:hlinkClick r:id="rId2"/>
              </a:rPr>
              <a:t>vsb.cz</a:t>
            </a:r>
            <a:r>
              <a:rPr lang="cs-CZ" sz="2000" dirty="0" smtClean="0">
                <a:hlinkClick r:id="rId2"/>
              </a:rPr>
              <a:t>/</a:t>
            </a:r>
            <a:r>
              <a:rPr lang="cs-CZ" sz="2000" dirty="0" err="1" smtClean="0">
                <a:hlinkClick r:id="rId2"/>
              </a:rPr>
              <a:t>jelinek</a:t>
            </a:r>
            <a:r>
              <a:rPr lang="cs-CZ" sz="2000" dirty="0" smtClean="0">
                <a:hlinkClick r:id="rId2"/>
              </a:rPr>
              <a:t>/</a:t>
            </a:r>
            <a:r>
              <a:rPr lang="cs-CZ" sz="2000" dirty="0" err="1" smtClean="0">
                <a:hlinkClick r:id="rId2"/>
              </a:rPr>
              <a:t>tc</a:t>
            </a:r>
            <a:r>
              <a:rPr lang="cs-CZ" sz="2000" dirty="0" smtClean="0">
                <a:hlinkClick r:id="rId2"/>
              </a:rPr>
              <a:t>-zem.</a:t>
            </a:r>
            <a:r>
              <a:rPr lang="cs-CZ" sz="2000" dirty="0" err="1" smtClean="0">
                <a:hlinkClick r:id="rId2"/>
              </a:rPr>
              <a:t>htm</a:t>
            </a:r>
            <a:endParaRPr lang="cs-CZ" sz="2000" dirty="0" smtClean="0"/>
          </a:p>
          <a:p>
            <a:r>
              <a:rPr lang="cs-CZ" sz="2000" dirty="0" smtClean="0">
                <a:hlinkClick r:id="rId3"/>
              </a:rPr>
              <a:t>http://www.</a:t>
            </a:r>
            <a:r>
              <a:rPr lang="cs-CZ" sz="2000" dirty="0" err="1" smtClean="0">
                <a:hlinkClick r:id="rId3"/>
              </a:rPr>
              <a:t>gamepark.cz</a:t>
            </a:r>
            <a:r>
              <a:rPr lang="cs-CZ" sz="2000" dirty="0" smtClean="0">
                <a:hlinkClick r:id="rId3"/>
              </a:rPr>
              <a:t>/stavba_</a:t>
            </a:r>
            <a:r>
              <a:rPr lang="cs-CZ" sz="2000" dirty="0" err="1" smtClean="0">
                <a:hlinkClick r:id="rId3"/>
              </a:rPr>
              <a:t>zeme</a:t>
            </a:r>
            <a:r>
              <a:rPr lang="cs-CZ" sz="2000" dirty="0" smtClean="0">
                <a:hlinkClick r:id="rId3"/>
              </a:rPr>
              <a:t>_137284.htm</a:t>
            </a:r>
            <a:endParaRPr lang="cs-CZ" sz="2000" dirty="0" smtClean="0"/>
          </a:p>
          <a:p>
            <a:r>
              <a:rPr lang="cs-CZ" sz="2000" dirty="0" smtClean="0">
                <a:hlinkClick r:id="rId4"/>
              </a:rPr>
              <a:t>http://departments.fsv.cvut.cz/k135/wwwold/webkurzy/horniny/horniny/horniny_1.html</a:t>
            </a:r>
            <a:endParaRPr lang="cs-CZ" sz="2000" dirty="0" smtClean="0"/>
          </a:p>
          <a:p>
            <a:r>
              <a:rPr lang="cs-CZ" sz="2000" dirty="0" smtClean="0">
                <a:hlinkClick r:id="rId5"/>
              </a:rPr>
              <a:t>http://www.kamenictvi4k.cz/</a:t>
            </a:r>
            <a:r>
              <a:rPr lang="cs-CZ" sz="2000" dirty="0" err="1" smtClean="0">
                <a:hlinkClick r:id="rId5"/>
              </a:rPr>
              <a:t>nabidka.htm</a:t>
            </a:r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r>
              <a:rPr lang="cs-CZ" sz="2000" dirty="0" smtClean="0"/>
              <a:t>Za pořízení některých fotografií děkuji Přírodovědeckému oddělení Jihočeského muzea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Den Země</a:t>
            </a:r>
            <a:br>
              <a:rPr lang="cs-CZ" dirty="0" smtClean="0"/>
            </a:br>
            <a:r>
              <a:rPr lang="cs-CZ" dirty="0" smtClean="0"/>
              <a:t>Tajemství Země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Petr Vaněk, Matyáš Švehla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Stavba Země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sz="2000" dirty="0" smtClean="0"/>
              <a:t>Vnitřní jádro (</a:t>
            </a:r>
            <a:r>
              <a:rPr lang="cs-CZ" sz="2000" dirty="0" err="1" smtClean="0"/>
              <a:t>NiFe</a:t>
            </a:r>
            <a:r>
              <a:rPr lang="cs-CZ" sz="2000" dirty="0" smtClean="0"/>
              <a:t> – obsahuje asi 90% </a:t>
            </a:r>
            <a:r>
              <a:rPr lang="cs-CZ" sz="2000" dirty="0" err="1" smtClean="0"/>
              <a:t>Fe</a:t>
            </a:r>
            <a:r>
              <a:rPr lang="cs-CZ" sz="2000" dirty="0" smtClean="0"/>
              <a:t> a 10% Niklu?) – 1,7% objemu Země, hloubka 5150-6370 km, předpokládaná hustota je až 18g/cm</a:t>
            </a:r>
            <a:r>
              <a:rPr lang="cs-CZ" sz="2000" baseline="30000" dirty="0" smtClean="0"/>
              <a:t>3</a:t>
            </a:r>
            <a:r>
              <a:rPr lang="cs-CZ" sz="2000" dirty="0" smtClean="0"/>
              <a:t>, pravděpodobně „pevné“ (stlačené nebo „zmrzlé“?)</a:t>
            </a:r>
          </a:p>
          <a:p>
            <a:r>
              <a:rPr lang="cs-CZ" sz="2000" dirty="0" smtClean="0"/>
              <a:t>Vnější jádro (</a:t>
            </a:r>
            <a:r>
              <a:rPr lang="cs-CZ" sz="2000" dirty="0" err="1" smtClean="0"/>
              <a:t>NiFe</a:t>
            </a:r>
            <a:r>
              <a:rPr lang="cs-CZ" sz="2000" dirty="0" smtClean="0"/>
              <a:t>) – 30,8% objemu Země, hloubka 2890-5150 km, 10-16 g/cm</a:t>
            </a:r>
            <a:r>
              <a:rPr lang="cs-CZ" sz="2000" baseline="30000" dirty="0" smtClean="0"/>
              <a:t>3</a:t>
            </a:r>
            <a:r>
              <a:rPr lang="cs-CZ" sz="2000" dirty="0" smtClean="0"/>
              <a:t>, pravděpodobně se v něm látky nachází ve stavu plazmy (chybí jim elektronové obaly)</a:t>
            </a:r>
          </a:p>
          <a:p>
            <a:r>
              <a:rPr lang="cs-CZ" sz="2000" dirty="0" smtClean="0"/>
              <a:t> (Vrstva D – mezi vnějším jádrem a pláštěm, liší se průchodem seizmických vln od pláště i jádra)</a:t>
            </a:r>
          </a:p>
          <a:p>
            <a:r>
              <a:rPr lang="cs-CZ" sz="2000" dirty="0" smtClean="0"/>
              <a:t>Plášť (</a:t>
            </a:r>
            <a:r>
              <a:rPr lang="cs-CZ" sz="2000" dirty="0" err="1" smtClean="0"/>
              <a:t>SiMa</a:t>
            </a:r>
            <a:r>
              <a:rPr lang="cs-CZ" sz="2000" dirty="0" smtClean="0"/>
              <a:t> – Si a Mg)</a:t>
            </a:r>
          </a:p>
          <a:p>
            <a:pPr>
              <a:buNone/>
            </a:pPr>
            <a:r>
              <a:rPr lang="cs-CZ" sz="2000" dirty="0" smtClean="0"/>
              <a:t>                - spodní – 49,2% Země, hloubka 650-2890 km, hustota už jen asi</a:t>
            </a:r>
          </a:p>
          <a:p>
            <a:pPr>
              <a:buNone/>
            </a:pPr>
            <a:r>
              <a:rPr lang="cs-CZ" sz="2000" dirty="0" smtClean="0"/>
              <a:t>                                   4,5 g/cm</a:t>
            </a:r>
            <a:r>
              <a:rPr lang="cs-CZ" sz="2000" baseline="30000" dirty="0" smtClean="0"/>
              <a:t>3</a:t>
            </a:r>
            <a:r>
              <a:rPr lang="cs-CZ" sz="2000" dirty="0" smtClean="0"/>
              <a:t> </a:t>
            </a:r>
          </a:p>
          <a:p>
            <a:pPr>
              <a:buNone/>
            </a:pPr>
            <a:r>
              <a:rPr lang="cs-CZ" sz="2000" dirty="0"/>
              <a:t> </a:t>
            </a:r>
            <a:r>
              <a:rPr lang="cs-CZ" sz="2000" dirty="0" smtClean="0"/>
              <a:t>               - svrchní – 10,3% Země, hloubka 10-400 km, hustota opět nižší, cca</a:t>
            </a:r>
          </a:p>
          <a:p>
            <a:pPr>
              <a:buNone/>
            </a:pPr>
            <a:r>
              <a:rPr lang="cs-CZ" sz="2000" dirty="0"/>
              <a:t> </a:t>
            </a:r>
            <a:r>
              <a:rPr lang="cs-CZ" sz="2000" dirty="0" smtClean="0"/>
              <a:t>                                   3,8 /cm</a:t>
            </a:r>
            <a:r>
              <a:rPr lang="cs-CZ" sz="2000" baseline="30000" dirty="0" smtClean="0"/>
              <a:t>3</a:t>
            </a:r>
            <a:r>
              <a:rPr lang="cs-CZ" sz="2000" dirty="0" smtClean="0"/>
              <a:t> </a:t>
            </a:r>
          </a:p>
          <a:p>
            <a:r>
              <a:rPr lang="cs-CZ" sz="2000" dirty="0" smtClean="0"/>
              <a:t>Kůra (</a:t>
            </a:r>
            <a:r>
              <a:rPr lang="cs-CZ" sz="2000" dirty="0" err="1" smtClean="0"/>
              <a:t>SiAl</a:t>
            </a:r>
            <a:r>
              <a:rPr lang="cs-CZ" sz="2000" dirty="0" smtClean="0"/>
              <a:t> – Si a </a:t>
            </a:r>
            <a:r>
              <a:rPr lang="cs-CZ" sz="2000" dirty="0" err="1" smtClean="0"/>
              <a:t>Al</a:t>
            </a:r>
            <a:r>
              <a:rPr lang="cs-CZ" sz="2000" dirty="0" smtClean="0"/>
              <a:t>)</a:t>
            </a:r>
          </a:p>
          <a:p>
            <a:r>
              <a:rPr lang="cs-CZ" sz="2000" dirty="0" smtClean="0"/>
              <a:t>         - oceánská – asi 0,1% Země, 0-10 km hluboká</a:t>
            </a:r>
          </a:p>
          <a:p>
            <a:pPr>
              <a:buNone/>
            </a:pPr>
            <a:r>
              <a:rPr lang="cs-CZ" sz="2000" dirty="0"/>
              <a:t> </a:t>
            </a:r>
            <a:r>
              <a:rPr lang="cs-CZ" sz="2000" dirty="0" smtClean="0"/>
              <a:t>               - pevninská – asi 0,4% Země, hloubka 0-50 km, hustota asi 2,8 g/cm</a:t>
            </a:r>
            <a:r>
              <a:rPr lang="cs-CZ" sz="2000" baseline="30000" dirty="0" smtClean="0"/>
              <a:t>3 </a:t>
            </a:r>
            <a:r>
              <a:rPr lang="cs-CZ" sz="2000" dirty="0" smtClean="0"/>
              <a:t> </a:t>
            </a:r>
          </a:p>
          <a:p>
            <a:pPr>
              <a:buNone/>
            </a:pPr>
            <a:r>
              <a:rPr lang="cs-CZ" sz="2000" dirty="0" smtClean="0"/>
              <a:t>Procenta se nesnažte sčítat, protože částí Země existuje ještě více. Ty jsem však neuváděl.                                       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geologie.vsb.cz/jelinek/Nauka_o_Zemi_PTO_htm_files/13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691299" cy="3356992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755576" y="3356992"/>
            <a:ext cx="41697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 smtClean="0">
                <a:hlinkClick r:id="rId4"/>
              </a:rPr>
              <a:t>http://geologie.</a:t>
            </a:r>
            <a:r>
              <a:rPr lang="cs-CZ" sz="1100" dirty="0" err="1" smtClean="0">
                <a:hlinkClick r:id="rId4"/>
              </a:rPr>
              <a:t>vsb.cz</a:t>
            </a:r>
            <a:r>
              <a:rPr lang="cs-CZ" sz="1100" dirty="0" smtClean="0">
                <a:hlinkClick r:id="rId4"/>
              </a:rPr>
              <a:t>/</a:t>
            </a:r>
            <a:r>
              <a:rPr lang="cs-CZ" sz="1100" dirty="0" err="1" smtClean="0">
                <a:hlinkClick r:id="rId4"/>
              </a:rPr>
              <a:t>jelinek</a:t>
            </a:r>
            <a:r>
              <a:rPr lang="cs-CZ" sz="1100" dirty="0" smtClean="0">
                <a:hlinkClick r:id="rId4"/>
              </a:rPr>
              <a:t>/Nauka_o_Zemi_PTO_</a:t>
            </a:r>
            <a:r>
              <a:rPr lang="cs-CZ" sz="1100" dirty="0" err="1" smtClean="0">
                <a:hlinkClick r:id="rId4"/>
              </a:rPr>
              <a:t>htm</a:t>
            </a:r>
            <a:r>
              <a:rPr lang="cs-CZ" sz="1100" dirty="0" smtClean="0">
                <a:hlinkClick r:id="rId4"/>
              </a:rPr>
              <a:t>_</a:t>
            </a:r>
            <a:r>
              <a:rPr lang="cs-CZ" sz="1100" dirty="0" err="1" smtClean="0">
                <a:hlinkClick r:id="rId4"/>
              </a:rPr>
              <a:t>files</a:t>
            </a:r>
            <a:r>
              <a:rPr lang="cs-CZ" sz="1100" dirty="0" smtClean="0">
                <a:hlinkClick r:id="rId4"/>
              </a:rPr>
              <a:t>/131.jpg</a:t>
            </a:r>
            <a:endParaRPr lang="cs-CZ" sz="1100" dirty="0" smtClean="0"/>
          </a:p>
          <a:p>
            <a:endParaRPr lang="cs-CZ" sz="1100" dirty="0"/>
          </a:p>
        </p:txBody>
      </p:sp>
      <p:pic>
        <p:nvPicPr>
          <p:cNvPr id="12292" name="Picture 4" descr="http://www.gamepark.cz/pictures/00/08/45/84572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695699"/>
            <a:ext cx="4572000" cy="3162301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2411760" y="6427113"/>
            <a:ext cx="33666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 smtClean="0">
                <a:hlinkClick r:id="rId7"/>
              </a:rPr>
              <a:t>http://www.</a:t>
            </a:r>
            <a:r>
              <a:rPr lang="cs-CZ" sz="1100" dirty="0" err="1" smtClean="0">
                <a:hlinkClick r:id="rId7"/>
              </a:rPr>
              <a:t>gamepark.cz</a:t>
            </a:r>
            <a:r>
              <a:rPr lang="cs-CZ" sz="1100" dirty="0" smtClean="0">
                <a:hlinkClick r:id="rId7"/>
              </a:rPr>
              <a:t>/</a:t>
            </a:r>
            <a:r>
              <a:rPr lang="cs-CZ" sz="1100" dirty="0" err="1" smtClean="0">
                <a:hlinkClick r:id="rId7"/>
              </a:rPr>
              <a:t>pictures</a:t>
            </a:r>
            <a:r>
              <a:rPr lang="cs-CZ" sz="1100" dirty="0" smtClean="0">
                <a:hlinkClick r:id="rId7"/>
              </a:rPr>
              <a:t>/00/08/45/84572.jpg</a:t>
            </a:r>
            <a:endParaRPr lang="cs-CZ" sz="1100" dirty="0" smtClean="0"/>
          </a:p>
          <a:p>
            <a:endParaRPr lang="cs-CZ" sz="11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5759624" y="3356992"/>
            <a:ext cx="338437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Další části:</a:t>
            </a:r>
          </a:p>
          <a:p>
            <a:pPr>
              <a:buFont typeface="Arial" pitchFamily="34" charset="0"/>
              <a:buChar char="•"/>
            </a:pPr>
            <a:r>
              <a:rPr lang="cs-CZ" sz="2200" dirty="0" smtClean="0"/>
              <a:t>Litosféra – kamenný obal Země tvořený zemskou kůrou a nejsvrchnější částí zemského pláště</a:t>
            </a:r>
          </a:p>
          <a:p>
            <a:pPr>
              <a:buFont typeface="Arial" pitchFamily="34" charset="0"/>
              <a:buChar char="•"/>
            </a:pPr>
            <a:r>
              <a:rPr lang="cs-CZ" sz="2200" dirty="0" smtClean="0"/>
              <a:t>Astenosféra – plastický obal Země; umožňuje pohyb litosférických desek, nachází se ve svrchním plášti</a:t>
            </a:r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Jak zjišťujeme stavbu a složení Země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První měření byly vlastně pouhé odhady, ve kterých se „hádalo“, z jaké hloubky horniny pochází</a:t>
            </a:r>
          </a:p>
          <a:p>
            <a:r>
              <a:rPr lang="cs-CZ" sz="2000" dirty="0" smtClean="0"/>
              <a:t>V minulém století USA se SSSR neustále soutěžili o nejhlubší vrt do zemské kůry. Většina těchto pokusů však skončila katastrofami (vybavení za několik stovek milionů korun „utopili“ v zemské kůře). Nejhlubší vrt byl hluboký asi „jen“ 10 km, což na zjištění stavby Země nestačilo. Dnes se připravují pokusy dělat vrty do oceánské kůry v oblasti moří, je to však stále velmi nákladné. V Jihočeském kraji se pokus vrtu do Země také uskutečnil, a to nedaleko Kleti (vedle města </a:t>
            </a:r>
            <a:r>
              <a:rPr lang="cs-CZ" sz="2000" dirty="0" err="1" smtClean="0"/>
              <a:t>Holubov</a:t>
            </a:r>
            <a:r>
              <a:rPr lang="cs-CZ" sz="2000" dirty="0" smtClean="0"/>
              <a:t>). Vrt opět skončil katastrofou.</a:t>
            </a:r>
          </a:p>
          <a:p>
            <a:r>
              <a:rPr lang="cs-CZ" sz="2000" dirty="0" smtClean="0"/>
              <a:t>V dnešní době bylo poměrně přesné změření hustot a stavby země díky seizmických vlnám. Existují totiž 3 typy vln, které mají určité vlastnosti v jednotlivých skupenstvích látek. Určitými skupenstvími prochází pouze některé typy vln a v každém skupenství je jiná rychlost.  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BB\Desktop\Minerály\Wroclaw.jpg"/>
          <p:cNvPicPr>
            <a:picLocks noChangeAspect="1" noChangeArrowheads="1"/>
          </p:cNvPicPr>
          <p:nvPr/>
        </p:nvPicPr>
        <p:blipFill>
          <a:blip r:embed="rId2" cstate="print"/>
          <a:srcRect t="25000"/>
          <a:stretch>
            <a:fillRect/>
          </a:stretch>
        </p:blipFill>
        <p:spPr bwMode="auto">
          <a:xfrm rot="5400000">
            <a:off x="-239472" y="823647"/>
            <a:ext cx="5446479" cy="4320480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611560" y="5805264"/>
            <a:ext cx="3302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Schéma průchodu seizmických vln Zemí;</a:t>
            </a:r>
          </a:p>
          <a:p>
            <a:r>
              <a:rPr lang="cs-CZ" sz="1200" i="1" dirty="0" smtClean="0"/>
              <a:t>Geologie mezi rozpínáním Země a Čechami</a:t>
            </a:r>
            <a:r>
              <a:rPr lang="cs-CZ" sz="1200" dirty="0" smtClean="0"/>
              <a:t>, str. 41</a:t>
            </a:r>
            <a:endParaRPr lang="cs-CZ" sz="1200" dirty="0"/>
          </a:p>
        </p:txBody>
      </p:sp>
      <p:pic>
        <p:nvPicPr>
          <p:cNvPr id="1028" name="Picture 4" descr="http://geologie.vsb.cz/jelinek/Nauka_o_Zemi_PTO_htm_files/14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3900" y="0"/>
            <a:ext cx="4610100" cy="3657600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4622954" y="3645024"/>
            <a:ext cx="4521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200" dirty="0" smtClean="0"/>
              <a:t>Schéma průchodu seizmických vln Zemí;</a:t>
            </a:r>
          </a:p>
          <a:p>
            <a:pPr algn="ctr"/>
            <a:r>
              <a:rPr lang="cs-CZ" sz="1200" dirty="0" smtClean="0">
                <a:hlinkClick r:id="rId5"/>
              </a:rPr>
              <a:t>http://geologie.</a:t>
            </a:r>
            <a:r>
              <a:rPr lang="cs-CZ" sz="1200" dirty="0" err="1" smtClean="0">
                <a:hlinkClick r:id="rId5"/>
              </a:rPr>
              <a:t>vsb.cz</a:t>
            </a:r>
            <a:r>
              <a:rPr lang="cs-CZ" sz="1200" dirty="0" smtClean="0">
                <a:hlinkClick r:id="rId5"/>
              </a:rPr>
              <a:t>/</a:t>
            </a:r>
            <a:r>
              <a:rPr lang="cs-CZ" sz="1200" dirty="0" err="1" smtClean="0">
                <a:hlinkClick r:id="rId5"/>
              </a:rPr>
              <a:t>jelinek</a:t>
            </a:r>
            <a:r>
              <a:rPr lang="cs-CZ" sz="1200" dirty="0" smtClean="0">
                <a:hlinkClick r:id="rId5"/>
              </a:rPr>
              <a:t>/Nauka_o_Zemi_PTO_</a:t>
            </a:r>
            <a:r>
              <a:rPr lang="cs-CZ" sz="1200" dirty="0" err="1" smtClean="0">
                <a:hlinkClick r:id="rId5"/>
              </a:rPr>
              <a:t>htm</a:t>
            </a:r>
            <a:r>
              <a:rPr lang="cs-CZ" sz="1200" dirty="0" smtClean="0">
                <a:hlinkClick r:id="rId5"/>
              </a:rPr>
              <a:t>_</a:t>
            </a:r>
            <a:r>
              <a:rPr lang="cs-CZ" sz="1200" dirty="0" err="1" smtClean="0">
                <a:hlinkClick r:id="rId5"/>
              </a:rPr>
              <a:t>files</a:t>
            </a:r>
            <a:r>
              <a:rPr lang="cs-CZ" sz="1200" dirty="0" smtClean="0">
                <a:hlinkClick r:id="rId5"/>
              </a:rPr>
              <a:t>/141.jpg</a:t>
            </a:r>
            <a:endParaRPr lang="cs-CZ" sz="1200" dirty="0" smtClean="0"/>
          </a:p>
          <a:p>
            <a:pPr algn="ctr"/>
            <a:endParaRPr lang="cs-CZ" sz="1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4788024" y="4293096"/>
            <a:ext cx="3960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Typy seizmických vln: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 P-vlny – šíří se všemi skupenstvími, nejpomaleji však kapalinami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S-vlny – šíří se dobře pevnými skupenstvími kromě kapalin a omezeně v plastických částech Země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L-vlny – šíří se pouze po zemském povrchu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Horniny a minerály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cs-CZ" sz="2300" b="1" dirty="0" smtClean="0"/>
              <a:t>HORNINA</a:t>
            </a:r>
          </a:p>
          <a:p>
            <a:pPr>
              <a:buNone/>
            </a:pPr>
            <a:r>
              <a:rPr lang="cs-CZ" sz="2300" dirty="0" smtClean="0"/>
              <a:t>Heterogenní (nestejnorodá)=pouhým okem rozeznáme jednotlivé části; (většinou) nelze vyjádřit chemickým vzorcem </a:t>
            </a:r>
          </a:p>
          <a:p>
            <a:pPr>
              <a:buNone/>
            </a:pPr>
            <a:r>
              <a:rPr lang="cs-CZ" sz="2300" dirty="0" smtClean="0"/>
              <a:t>Anorganická=tvořena neživými přírodninami – minerály</a:t>
            </a:r>
          </a:p>
          <a:p>
            <a:pPr>
              <a:buNone/>
            </a:pPr>
            <a:r>
              <a:rPr lang="cs-CZ" sz="2300" b="1" dirty="0" smtClean="0"/>
              <a:t>MINERÁL</a:t>
            </a:r>
          </a:p>
          <a:p>
            <a:pPr>
              <a:buNone/>
            </a:pPr>
            <a:r>
              <a:rPr lang="cs-CZ" sz="2300" dirty="0" smtClean="0"/>
              <a:t>Homogenní (stejnorodá)=pouhým okem nejsme schopni rozeznat jednotlivé prvky, lze ho vyjádřit chemickým vzorcem</a:t>
            </a:r>
          </a:p>
          <a:p>
            <a:pPr>
              <a:buNone/>
            </a:pPr>
            <a:r>
              <a:rPr lang="cs-CZ" sz="2300" dirty="0" smtClean="0"/>
              <a:t>Anorganická=tvořena neživými přírodninami; existují však výjimky jako jantar, uhlí, ropa</a:t>
            </a:r>
            <a:endParaRPr lang="cs-CZ" sz="2300" dirty="0"/>
          </a:p>
          <a:p>
            <a:pPr>
              <a:buNone/>
            </a:pPr>
            <a:r>
              <a:rPr lang="cs-CZ" sz="2300" dirty="0" smtClean="0"/>
              <a:t>Pozn.: některé literatury uvádí ropu a uhlí jako horninu, jiné jako minerál. Podle nejnovější dohody geologických společností se řadí mezi minerály, je však možné, že to za několik let bude jinak.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Horniny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b="1" dirty="0" smtClean="0"/>
              <a:t>ROZDĚLENÍ</a:t>
            </a:r>
            <a:endParaRPr lang="cs-CZ" dirty="0" smtClean="0"/>
          </a:p>
          <a:p>
            <a:pPr marL="514350" indent="-514350">
              <a:buAutoNum type="alphaLcParenR"/>
            </a:pPr>
            <a:r>
              <a:rPr lang="cs-CZ" dirty="0" smtClean="0"/>
              <a:t>Vyvřelé (magmatické)</a:t>
            </a:r>
          </a:p>
          <a:p>
            <a:pPr marL="514350" indent="-514350">
              <a:buAutoNum type="alphaLcParenR"/>
            </a:pPr>
            <a:r>
              <a:rPr lang="cs-CZ" dirty="0" smtClean="0"/>
              <a:t>Přeměněné (metamorfované)</a:t>
            </a:r>
          </a:p>
          <a:p>
            <a:pPr marL="514350" indent="-514350">
              <a:buAutoNum type="alphaLcParenR"/>
            </a:pPr>
            <a:r>
              <a:rPr lang="cs-CZ" dirty="0" smtClean="0"/>
              <a:t>Usazené (sedimentární)</a:t>
            </a:r>
          </a:p>
          <a:p>
            <a:pPr marL="514350" indent="-514350">
              <a:buAutoNum type="alphaLcParenR"/>
            </a:pPr>
            <a:endParaRPr lang="cs-CZ" dirty="0"/>
          </a:p>
          <a:p>
            <a:pPr marL="514350" indent="-514350">
              <a:buNone/>
            </a:pPr>
            <a:r>
              <a:rPr lang="cs-CZ" b="1" dirty="0" smtClean="0"/>
              <a:t>Příklady</a:t>
            </a:r>
          </a:p>
          <a:p>
            <a:pPr marL="514350" indent="-514350">
              <a:buAutoNum type="alphaLcParenR"/>
            </a:pPr>
            <a:r>
              <a:rPr lang="cs-CZ" dirty="0" smtClean="0"/>
              <a:t>Vyvřelé – žula, čedič, gabro, znělec, ryolit</a:t>
            </a:r>
          </a:p>
          <a:p>
            <a:pPr marL="514350" indent="-514350">
              <a:buAutoNum type="alphaLcParenR" startAt="2"/>
            </a:pPr>
            <a:r>
              <a:rPr lang="cs-CZ" dirty="0" smtClean="0"/>
              <a:t>Přeměněné – rula, svor, fylit, </a:t>
            </a:r>
            <a:r>
              <a:rPr lang="cs-CZ" dirty="0" err="1" smtClean="0"/>
              <a:t>migmatit</a:t>
            </a:r>
            <a:endParaRPr lang="cs-CZ" dirty="0" smtClean="0"/>
          </a:p>
          <a:p>
            <a:pPr marL="514350" indent="-514350">
              <a:buAutoNum type="alphaLcParenR" startAt="2"/>
            </a:pPr>
            <a:r>
              <a:rPr lang="cs-CZ" dirty="0" smtClean="0"/>
              <a:t>Usazené – vápenec, pískovec, slepenec, dolomit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BB\Desktop\Minerály\Fotky\amazonitová žu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83968" cy="2855979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-396552" y="2852936"/>
            <a:ext cx="5220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Amazonitová žula, Norsko, vlastní fotografie</a:t>
            </a:r>
            <a:endParaRPr lang="cs-CZ" sz="1200" dirty="0"/>
          </a:p>
        </p:txBody>
      </p:sp>
      <p:pic>
        <p:nvPicPr>
          <p:cNvPr id="1027" name="Picture 3" descr="C:\Users\BBB\Desktop\Minerály\Fotky\P10309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9147" y="0"/>
            <a:ext cx="4854853" cy="2852936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4355976" y="2852936"/>
            <a:ext cx="4788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err="1" smtClean="0"/>
              <a:t>Granátický</a:t>
            </a:r>
            <a:r>
              <a:rPr lang="cs-CZ" sz="1200" dirty="0" smtClean="0"/>
              <a:t> </a:t>
            </a:r>
            <a:r>
              <a:rPr lang="cs-CZ" sz="1200" dirty="0" err="1" smtClean="0"/>
              <a:t>pseudotachylit</a:t>
            </a:r>
            <a:r>
              <a:rPr lang="cs-CZ" sz="1200" dirty="0" smtClean="0"/>
              <a:t>, Táborská granátová skála, vlastní fotografie</a:t>
            </a:r>
            <a:endParaRPr lang="cs-CZ" sz="1200" dirty="0"/>
          </a:p>
        </p:txBody>
      </p:sp>
      <p:pic>
        <p:nvPicPr>
          <p:cNvPr id="8194" name="Picture 2" descr="http://www.kamenictvi4k.cz/foto/materialy/liberecka_zula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12976"/>
            <a:ext cx="3131840" cy="3131841"/>
          </a:xfrm>
          <a:prstGeom prst="rect">
            <a:avLst/>
          </a:prstGeom>
          <a:noFill/>
        </p:spPr>
      </p:pic>
      <p:sp>
        <p:nvSpPr>
          <p:cNvPr id="7" name="TextovéPole 6"/>
          <p:cNvSpPr txBox="1"/>
          <p:nvPr/>
        </p:nvSpPr>
        <p:spPr>
          <a:xfrm>
            <a:off x="-648639" y="6396335"/>
            <a:ext cx="40983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200" dirty="0" smtClean="0"/>
              <a:t>Liberecká žula; </a:t>
            </a:r>
          </a:p>
          <a:p>
            <a:r>
              <a:rPr lang="cs-CZ" sz="1200" dirty="0" smtClean="0">
                <a:hlinkClick r:id="rId6"/>
              </a:rPr>
              <a:t>http://www.kamenictvi4k.cz/foto/</a:t>
            </a:r>
            <a:r>
              <a:rPr lang="cs-CZ" sz="1200" dirty="0" err="1" smtClean="0">
                <a:hlinkClick r:id="rId6"/>
              </a:rPr>
              <a:t>materialy</a:t>
            </a:r>
            <a:r>
              <a:rPr lang="cs-CZ" sz="1200" dirty="0" smtClean="0">
                <a:hlinkClick r:id="rId6"/>
              </a:rPr>
              <a:t>/</a:t>
            </a:r>
            <a:r>
              <a:rPr lang="cs-CZ" sz="1200" dirty="0" err="1" smtClean="0">
                <a:hlinkClick r:id="rId6"/>
              </a:rPr>
              <a:t>liberecka</a:t>
            </a:r>
            <a:r>
              <a:rPr lang="cs-CZ" sz="1200" dirty="0" smtClean="0">
                <a:hlinkClick r:id="rId6"/>
              </a:rPr>
              <a:t>_zula.</a:t>
            </a:r>
            <a:r>
              <a:rPr lang="cs-CZ" sz="1200" dirty="0" err="1" smtClean="0">
                <a:hlinkClick r:id="rId6"/>
              </a:rPr>
              <a:t>jpg</a:t>
            </a:r>
            <a:endParaRPr lang="cs-CZ" sz="1200" dirty="0" smtClean="0"/>
          </a:p>
          <a:p>
            <a:endParaRPr lang="cs-CZ" sz="1200" dirty="0" smtClean="0"/>
          </a:p>
          <a:p>
            <a:endParaRPr lang="cs-CZ" sz="1200" dirty="0"/>
          </a:p>
        </p:txBody>
      </p:sp>
      <p:pic>
        <p:nvPicPr>
          <p:cNvPr id="8196" name="Picture 4" descr="http://departments.fsv.cvut.cz/k135/wwwold/webkurzy/horniny/horniny.data/components/migmatit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3212976"/>
            <a:ext cx="4226934" cy="3168351"/>
          </a:xfrm>
          <a:prstGeom prst="rect">
            <a:avLst/>
          </a:prstGeom>
          <a:noFill/>
        </p:spPr>
      </p:pic>
      <p:sp>
        <p:nvSpPr>
          <p:cNvPr id="9" name="TextovéPole 8"/>
          <p:cNvSpPr txBox="1"/>
          <p:nvPr/>
        </p:nvSpPr>
        <p:spPr>
          <a:xfrm>
            <a:off x="2933329" y="6396335"/>
            <a:ext cx="6747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200" dirty="0" err="1" smtClean="0"/>
              <a:t>Migmatit</a:t>
            </a:r>
            <a:r>
              <a:rPr lang="cs-CZ" sz="1200" dirty="0" smtClean="0"/>
              <a:t>; </a:t>
            </a:r>
          </a:p>
          <a:p>
            <a:pPr algn="ctr"/>
            <a:r>
              <a:rPr lang="cs-CZ" sz="1200" dirty="0" smtClean="0">
                <a:hlinkClick r:id="rId9"/>
              </a:rPr>
              <a:t>http://departments.fsv.cvut.cz/k135/wwwold/webkurzy/horniny/horniny.data/components/migmatit.jpg</a:t>
            </a:r>
            <a:endParaRPr lang="cs-CZ" sz="1200" dirty="0" smtClean="0"/>
          </a:p>
          <a:p>
            <a:pPr algn="ctr"/>
            <a:endParaRPr lang="cs-CZ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864</Words>
  <Application>Microsoft Office PowerPoint</Application>
  <PresentationFormat>Předvádění na obrazovce (4:3)</PresentationFormat>
  <Paragraphs>86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8" baseType="lpstr">
      <vt:lpstr>Arial</vt:lpstr>
      <vt:lpstr>Calibri</vt:lpstr>
      <vt:lpstr>Motiv sady Office</vt:lpstr>
      <vt:lpstr>Prezentace aplikace PowerPoint</vt:lpstr>
      <vt:lpstr>Den Země Tajemství Země</vt:lpstr>
      <vt:lpstr>Stavba Země</vt:lpstr>
      <vt:lpstr>Prezentace aplikace PowerPoint</vt:lpstr>
      <vt:lpstr>Jak zjišťujeme stavbu a složení Země</vt:lpstr>
      <vt:lpstr>Prezentace aplikace PowerPoint</vt:lpstr>
      <vt:lpstr>Horniny a minerály</vt:lpstr>
      <vt:lpstr>Horniny</vt:lpstr>
      <vt:lpstr>Prezentace aplikace PowerPoint</vt:lpstr>
      <vt:lpstr>Minerály</vt:lpstr>
      <vt:lpstr>Prezentace aplikace PowerPoint</vt:lpstr>
      <vt:lpstr>Prezentace aplikace PowerPoint</vt:lpstr>
      <vt:lpstr>Prezentace aplikace PowerPoint</vt:lpstr>
      <vt:lpstr>Prezentace aplikace PowerPoint</vt:lpstr>
      <vt:lpstr>Zdroje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 Země Tajemství Země</dc:title>
  <dc:creator>Petr Vaněk</dc:creator>
  <cp:lastModifiedBy>kavrik</cp:lastModifiedBy>
  <cp:revision>34</cp:revision>
  <dcterms:created xsi:type="dcterms:W3CDTF">2014-05-03T08:06:27Z</dcterms:created>
  <dcterms:modified xsi:type="dcterms:W3CDTF">2014-12-09T12:46:52Z</dcterms:modified>
</cp:coreProperties>
</file>