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ko-KR"/>
    </a:defPPr>
    <a:lvl1pPr marL="0" indent="0" algn="l" defTabSz="914400">
      <a:buNone/>
      <a:defRPr lang="ko-KR" sz="1800" baseline="0" smtClean="0">
        <a:solidFill>
          <a:srgbClr val="000000"/>
        </a:solidFill>
        <a:latin typeface="굴림"/>
        <a:ea typeface="굴림"/>
      </a:defRPr>
    </a:lvl1pPr>
    <a:lvl2pPr marL="457200" lvl="1" indent="0" defTabSz="914400">
      <a:defRPr lang="ko-KR" smtClean="0"/>
    </a:lvl2pPr>
    <a:lvl3pPr marL="914400" lvl="2" indent="0" defTabSz="914400">
      <a:defRPr lang="ko-KR" smtClean="0"/>
    </a:lvl3pPr>
    <a:lvl4pPr marL="1371600" lvl="3" indent="0" defTabSz="914400">
      <a:defRPr lang="ko-KR" smtClean="0"/>
    </a:lvl4pPr>
    <a:lvl5pPr marL="1828800" lvl="4" indent="0" defTabSz="914400">
      <a:defRPr lang="ko-KR" smtClean="0"/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rgbClr val="000000"/>
                </a:solidFill>
              </a:defRPr>
            </a:lvl2pPr>
            <a:lvl3pPr marL="914400" indent="0" algn="ctr">
              <a:buNone/>
              <a:defRPr>
                <a:solidFill>
                  <a:srgbClr val="000000"/>
                </a:solidFill>
              </a:defRPr>
            </a:lvl3pPr>
            <a:lvl4pPr marL="1371600" indent="0" algn="ctr">
              <a:buNone/>
              <a:defRPr>
                <a:solidFill>
                  <a:srgbClr val="000000"/>
                </a:solidFill>
              </a:defRPr>
            </a:lvl4pPr>
            <a:lvl5pPr marL="1828800" indent="0" algn="ctr">
              <a:buNone/>
              <a:defRPr>
                <a:solidFill>
                  <a:srgbClr val="000000"/>
                </a:solidFill>
              </a:defRPr>
            </a:lvl5pPr>
            <a:lvl6pPr marL="2286000" indent="0" algn="ctr">
              <a:buNone/>
              <a:defRPr>
                <a:solidFill>
                  <a:srgbClr val="000000"/>
                </a:solidFill>
              </a:defRPr>
            </a:lvl6pPr>
            <a:lvl7pPr marL="2743200" indent="0" algn="ctr">
              <a:buNone/>
              <a:defRPr>
                <a:solidFill>
                  <a:srgbClr val="000000"/>
                </a:solidFill>
              </a:defRPr>
            </a:lvl7pPr>
            <a:lvl8pPr marL="3200400" indent="0" algn="ctr">
              <a:buNone/>
              <a:defRPr>
                <a:solidFill>
                  <a:srgbClr val="000000"/>
                </a:solidFill>
              </a:defRPr>
            </a:lvl8pPr>
            <a:lvl9pPr marL="3657600" indent="0" algn="ctr">
              <a:buNone/>
              <a:defRPr>
                <a:solidFill>
                  <a:srgbClr val="000000"/>
                </a:solidFill>
              </a:defRPr>
            </a:lvl9pPr>
          </a:lstStyle>
          <a:p>
            <a:r>
              <a:rPr lang="ko-KR" altLang="en-US" dirty="0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buNone/>
              <a:defRPr sz="4000" b="1" cap="all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rgbClr val="000000"/>
                </a:solidFill>
              </a:defRPr>
            </a:lvl2pPr>
            <a:lvl3pPr marL="914400" indent="0">
              <a:buNone/>
              <a:defRPr sz="1600">
                <a:solidFill>
                  <a:srgbClr val="000000"/>
                </a:solidFill>
              </a:defRPr>
            </a:lvl3pPr>
            <a:lvl4pPr marL="1371600" indent="0">
              <a:buNone/>
              <a:defRPr sz="1400">
                <a:solidFill>
                  <a:srgbClr val="000000"/>
                </a:solidFill>
              </a:defRPr>
            </a:lvl4pPr>
            <a:lvl5pPr marL="1828800" indent="0">
              <a:buNone/>
              <a:defRPr sz="1400">
                <a:solidFill>
                  <a:srgbClr val="000000"/>
                </a:solidFill>
              </a:defRPr>
            </a:lvl5pPr>
            <a:lvl6pPr marL="2286000" indent="0">
              <a:buNone/>
              <a:defRPr sz="1400">
                <a:solidFill>
                  <a:srgbClr val="000000"/>
                </a:solidFill>
              </a:defRPr>
            </a:lvl6pPr>
            <a:lvl7pPr marL="2743200" indent="0">
              <a:buNone/>
              <a:defRPr sz="1400">
                <a:solidFill>
                  <a:srgbClr val="000000"/>
                </a:solidFill>
              </a:defRPr>
            </a:lvl7pPr>
            <a:lvl8pPr marL="3200400" indent="0">
              <a:buNone/>
              <a:defRPr sz="1400">
                <a:solidFill>
                  <a:srgbClr val="000000"/>
                </a:solidFill>
              </a:defRPr>
            </a:lvl8pPr>
            <a:lvl9pPr marL="3657600" indent="0">
              <a:buNone/>
              <a:defRPr sz="1400">
                <a:solidFill>
                  <a:srgbClr val="000000"/>
                </a:solidFill>
              </a:defRPr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defTabSz="0">
              <a:defRPr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type="pic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0" defTabSz="0">
              <a:defRPr sz="3200"/>
            </a:lvl1pPr>
            <a:lvl2pPr marL="0" defTabSz="0">
              <a:defRPr sz="2800"/>
            </a:lvl2pPr>
            <a:lvl3pPr marL="0" defTabSz="0">
              <a:defRPr sz="2400"/>
            </a:lvl3pPr>
            <a:lvl4pPr marL="0" defTabSz="0">
              <a:defRPr sz="2000"/>
            </a:lvl4pPr>
            <a:lvl5pPr marL="0" defTabSz="0">
              <a:defRPr sz="2000"/>
            </a:lvl5pPr>
            <a:lvl6pPr marL="0" defTabSz="0">
              <a:defRPr sz="2000"/>
            </a:lvl6pPr>
            <a:lvl7pPr marL="0" defTabSz="0">
              <a:defRPr sz="2000"/>
            </a:lvl7pPr>
            <a:lvl8pPr marL="0" defTabSz="0">
              <a:defRPr sz="2000"/>
            </a:lvl8pPr>
            <a:lvl9pPr marL="0" defTabSz="0">
              <a:defRPr sz="20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C1A2B81-1DA3-497E-83CD-70D401AD2C06}" type="datetimeFigureOut">
              <a:rPr lang="ko-KR" altLang="en-US" dirty="0" smtClean="0"/>
              <a:t>2014-12-09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9CD56DC7-0AF8-4C3E-9120-C82FF52A6C0B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ctr" defTabSz="914400">
        <a:buNone/>
        <a:defRPr lang="ko-KR" sz="4400" baseline="0" smtClean="0">
          <a:solidFill>
            <a:srgbClr val="000000"/>
          </a:solidFill>
          <a:latin typeface="굴림"/>
          <a:ea typeface="굴림"/>
        </a:defRPr>
      </a:lvl1pPr>
    </p:titleStyle>
    <p:bodyStyle>
      <a:lvl1pPr marL="342900" indent="-342900" algn="l" defTabSz="914400">
        <a:spcBef>
          <a:spcPct val="20000"/>
        </a:spcBef>
        <a:buFont typeface="굴림"/>
        <a:buChar char="●"/>
        <a:defRPr lang="ko-KR" sz="3200" baseline="0" smtClean="0">
          <a:solidFill>
            <a:srgbClr val="000000"/>
          </a:solidFill>
          <a:latin typeface="굴림"/>
          <a:ea typeface="굴림"/>
        </a:defRPr>
      </a:lvl1pPr>
      <a:lvl2pPr marL="742950" lvl="1" indent="-285750" defTabSz="914400">
        <a:buChar char="-"/>
        <a:defRPr lang="ko-KR" sz="2800" smtClean="0"/>
      </a:lvl2pPr>
      <a:lvl3pPr marL="1143000" lvl="2" indent="-228600" defTabSz="914400">
        <a:buChar char="●"/>
        <a:defRPr lang="ko-KR" sz="2400" smtClean="0"/>
      </a:lvl3pPr>
      <a:lvl4pPr marL="1600200" lvl="3" indent="-228600" defTabSz="914400">
        <a:buChar char="-"/>
        <a:defRPr lang="ko-KR" sz="2000" smtClean="0"/>
      </a:lvl4pPr>
      <a:lvl5pPr marL="2057400" lvl="4" indent="-228600" defTabSz="914400">
        <a:buChar char="»"/>
        <a:defRPr lang="ko-KR" smtClean="0"/>
      </a:lvl5pPr>
    </p:bodyStyle>
    <p:otherStyle>
      <a:lvl1pPr marL="0" indent="0" algn="l" defTabSz="914400">
        <a:buNone/>
        <a:defRPr lang="ko-KR" sz="1800" baseline="0" smtClean="0">
          <a:solidFill>
            <a:srgbClr val="000000"/>
          </a:solidFill>
          <a:latin typeface="굴림"/>
          <a:ea typeface="굴림"/>
        </a:defRPr>
      </a:lvl1pPr>
      <a:lvl2pPr marL="457200" lvl="1" indent="0" defTabSz="914400">
        <a:defRPr lang="ko-KR" smtClean="0"/>
      </a:lvl2pPr>
      <a:lvl3pPr marL="914400" lvl="2" indent="0" defTabSz="914400">
        <a:defRPr lang="ko-KR" smtClean="0"/>
      </a:lvl3pPr>
      <a:lvl4pPr marL="1371600" lvl="3" indent="0" defTabSz="914400">
        <a:defRPr lang="ko-KR" smtClean="0"/>
      </a:lvl4pPr>
      <a:lvl5pPr marL="1828800" lvl="4" indent="0" defTabSz="914400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jpeg"/><Relationship Id="rId7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3.pn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1.jpeg"/><Relationship Id="rId7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1.jpeg"/><Relationship Id="rId7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40" y="260648"/>
            <a:ext cx="5760720" cy="1258824"/>
          </a:xfrm>
          <a:prstGeom prst="rect">
            <a:avLst/>
          </a:prstGeom>
        </p:spPr>
      </p:pic>
      <p:sp>
        <p:nvSpPr>
          <p:cNvPr id="4" name="TextovéPole 2"/>
          <p:cNvSpPr txBox="1"/>
          <p:nvPr/>
        </p:nvSpPr>
        <p:spPr>
          <a:xfrm>
            <a:off x="894945" y="2545010"/>
            <a:ext cx="73541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/>
              <a:t>Projekt CZ.1.07/1.1.10/03.0008</a:t>
            </a:r>
          </a:p>
          <a:p>
            <a:pPr algn="ctr"/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73159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69850" y="0"/>
            <a:ext cx="9074150" cy="114109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JESKYNĚ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1911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50" y="0"/>
            <a:ext cx="9074150" cy="1141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876945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50" y="0"/>
            <a:ext cx="9074150" cy="1141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1150516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" y="3597910"/>
            <a:ext cx="4351655" cy="325818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2" descr="/data/data/com.infraware.PolarisOfficeStdForTablet/files/.polaris_temp/fImage1211116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7805" y="3597910"/>
            <a:ext cx="3845560" cy="32594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3" descr="/data/data/com.infraware.PolarisOfficeStdForTablet/files/.polaris_temp/fImage1636316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1130" y="0"/>
            <a:ext cx="2638425" cy="14897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1" descr="/data/data/com.infraware.PolarisOfficeStdForTablet/files/.polaris_temp/fImage851347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6484620" cy="11811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Rect 3"/>
          <p:cNvSpPr>
            <a:spLocks noGrp="1" noChangeArrowheads="1"/>
          </p:cNvSpPr>
          <p:nvPr/>
        </p:nvSpPr>
        <p:spPr>
          <a:xfrm>
            <a:off x="318135" y="1050290"/>
            <a:ext cx="8318500" cy="452564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absence světla, denního rytmu, větru, bouřek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stabilní klima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omezené zdroje živin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organismy mají redukované vidění a málo pigmentu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macarát jeskynní, brouk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Hadesia vašičeki</a:t>
            </a:r>
            <a:endParaRPr lang="ko-KR" altLang="en-US" sz="2500" i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troglobiont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= organismus, který žije výhradně v jeskyni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349" name="Rect 3"/>
          <p:cNvSpPr>
            <a:spLocks noGrp="1" noChangeArrowheads="1"/>
          </p:cNvSpPr>
          <p:nvPr/>
        </p:nvSpPr>
        <p:spPr>
          <a:xfrm>
            <a:off x="2654300" y="0"/>
            <a:ext cx="3025775" cy="1024891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JESKYNĚ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47675" y="1993265"/>
            <a:ext cx="8229600" cy="39598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 lnSpcReduction="10000"/>
          </a:bodyPr>
          <a:lstStyle/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http://citaty.net/autori/galileo-galilei/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http://fc06.deviantart.net/fs70/i/2012/288/8/5/galileo_galilei_by_edgarmartiarena-d5hwk1r.jpg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 http://www.naturfoto.cz/mravenec-poustni-fotografie-17039.html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http://www.kakteenfotos.de/var/albums/Ariocarpus/scapharostrus/Ariocarpus%20scapharostrus%20-%20Rayones-NL%20(9%20von%2010).jpg?m=1305747848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http://atanova-zasuvka.blog.cz/1011/milovnici-extrému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http://www.trampturist.cz/stranky/letecky/grafika/jihamerika_20.jpg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https://www.nsf.gov/od/lpa/news/03/images/strain121_thin.jpg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http://upload.wikimedia.org/wikipedia/commons/thumb/a/ae/Trehalose_skeletal.svg/386px-Trehalose_skeletal.svg pné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http://www.cact.cz/noviny/2013/11/Naxera_08.jpg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http=tablet-android-samsung&amp;hl=cs&amp;source=android-browser-type&amp;v=2004000jpg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http://www.umelecketetovani.cz/Content/galerie/malba-kresba/lebka kresba.jpg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 http://www.google.cz/search?q=%C5%BEalude%C4%8Dn%C3%AD+st%C5%99e%C4%8Dci&amp;client=tablet-android-samsung&amp;hl=cs&amp;source=android-browser-type&amp;v=200400000&amp;source=lnms&amp;tbm=isch&amp;sa=X&amp;ei=_AFlU9OKFZLe7AaSg4DwDA&amp;ved=0CAgQ_AUoAQ&amp;biw=962&amp;bih=601#facrc=_&amp;imgrc=23UIZZVWGC1faM%253A%3BvnaI5xSH9BzXCM%3Bhttp%253A%252F%252Fwww.agropress.cz%252Fimg%252Fkone%252Fparazitologie%252Fstrecci2.jpg%3Bhttp%253A%252F%252Fwww.agropress.cz%252Fkone_paraziti_oestridie.php%3B200%3B133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http://www.dominika-svehlova.cz/images/nemoci22obr2.jpg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http://nd05.jxs.cz/594/671/d8119ae89f_79210686_o2.jpg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68" name="Rect 3"/>
          <p:cNvSpPr>
            <a:spLocks noGrp="1" noChangeArrowheads="1"/>
          </p:cNvSpPr>
          <p:nvPr/>
        </p:nvSpPr>
        <p:spPr>
          <a:xfrm>
            <a:off x="3260090" y="302895"/>
            <a:ext cx="2697480" cy="10261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ZDROJE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57200" y="323850"/>
            <a:ext cx="8229600" cy="585279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/>
          <a:lstStyle/>
          <a:p>
            <a:pPr marL="0" indent="0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zwJlU4TFKKqu7AbR9YH4Aw&amp;q=mo%C5%99sk%C3%BD+sum%C3%BD%C5%A1i&amp;oq=mo%C5%99sk%C3%BD+sum%C3%BD%C5%A1i&amp;gs_l=tablet-gws.12...35037.41803.0.43362.14.13.0.1.1.0.173.1546.5j8.13.0....0...1c.1.42.tablet-gws..3.11.1281.nRflgDtdXOs#facrc=_&amp;imgrc=tUugU6r07-pRBM%253A%3B8Y8YpwEjYlmLUM%3Bhttp%253A%252F%252Fwww.stastnezeny.cz%252Fdata%252Fusr_077_default%252Fsea_cucumber.jpg%3Bhttp%253A%252F%252Fwww.stastnezeny.cz%252Findex.asp%253Fmenu%253D657%2526record%253D23593%3B336%3B249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_wJlU_r0A5DT7AbNhYCwBw&amp;q=macar%C3%A1t+jeskynn%C3%AD&amp;oq=macar%C3%A1t+jes&amp;gs_l=tablet-gws.1.0.0l3.24890.34487.0.36068.11.8.0.3.3.0.277.1271.1j5j2.8.0....0...1c.1.42.tablet-gws..0.11.1317.kOlneqny03o#facrc=_&amp;imgrc=UGcA982juCUkFM%253A%3BnmEHhYDSVitOHM%3Bhttp%253A%252F%252Fwww.zivocich.com%252Fuserfiles%252Fimage%252Fmacarat_jeskynni_8.jpg%3Bhttp%253A%252F%252Fwww.zivocich.com%252Fclanky%252Fzajimavosti-z-zivocisne-rise%252Fd%253Ato-jsem-z-toho-jelen-8%3B437%3B419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JgNlU5rdC9Kv7AbZ8IDgAg&amp;q=hadesia+vasiceki&amp;oq=hadesia&amp;gs_l=tablet-gws.1.0.0i24.62045.64476.0.66108.7.7.0.0.0.0.337.946.2j4j0j1.7.0....0...1c.1.42.tablet-gws..0.7.943.y7eXMw7UYTc#facrc=_&amp;imgrc=7nanv6GfQrGr5M%253A%3BhfpANYm4MV98KM%3Bhttp%253A%252F%252Fwww.lideazeme.cz%252Ffiles%252Fimagecache%252Fdust_activegallery_big%252Ffiles%252Fupload%252Fstory_press%252F2861%252F76_000_jpg_49a6a8b458.jpg%3Bhttp%253A%252F%252Fwww.lideazeme.cz%252Fclanek%252Fztraceny-svet-jeskynich-zivocichu%3B461%3B600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http://www.tydeniky.cz/userdata/articles/1555/vedro-teplomer.jpg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q=cansiliella&amp;client=tablet-android-samsung&amp;hl=cs&amp;source=android-browser-type&amp;v=200400000&amp;source=lnms&amp;tbm=isch&amp;sa=X&amp;ei=4AllU52QDq-V7Ab2hoFY&amp;ved=0CAkQ_AUoAg&amp;biw=962&amp;bih=601#facrc=_&amp;imgrc=2NbNarjdNBmYeM%253A%3BJ-u57AZq5hF_fM%3Bhttp%253A%252F%252Fimage1.frequency.com%252Furi%252Fw354_h200_ctrim_ll%252F_%252Fitem%252F1%252F0%252F1%252F8%252FCansiliella_feeds_on_caves_bacteria_101840273_thumbnail.jpg%3Bhttp%253A%252F%252Fwww.frequency.com%252Fvideo%252Fcansiliella-feeds-on-caves-bacteria%252F101840273%3B354%3B199</a:t>
            </a:r>
            <a:endParaRPr lang="ko-KR" altLang="en-US" sz="1100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 3"/>
          <p:cNvSpPr>
            <a:spLocks noGrp="1" noChangeArrowheads="1"/>
          </p:cNvSpPr>
          <p:nvPr>
            <p:ph type="title"/>
          </p:nvPr>
        </p:nvSpPr>
        <p:spPr>
          <a:xfrm>
            <a:off x="626110" y="204470"/>
            <a:ext cx="822960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l" defTabSz="508000">
              <a:lnSpc>
                <a:spcPct val="104000"/>
              </a:lnSpc>
              <a:spcBef>
                <a:spcPts val="1100"/>
              </a:spcBef>
              <a:spcAft>
                <a:spcPts val="0"/>
              </a:spcAft>
              <a:buFontTx/>
              <a:buNone/>
            </a:pPr>
            <a:endParaRPr lang="ko-KR" altLang="en-US" sz="4300" dirty="0" smtClean="0">
              <a:latin typeface="Times New Roman" charset="0"/>
            </a:endParaRPr>
          </a:p>
        </p:txBody>
      </p:sp>
      <p:sp>
        <p:nvSpPr>
          <p:cNvPr id="2" name="Rect 3"/>
          <p:cNvSpPr>
            <a:spLocks noGrp="1" noChangeArrowheads="1"/>
          </p:cNvSpPr>
          <p:nvPr/>
        </p:nvSpPr>
        <p:spPr>
          <a:xfrm>
            <a:off x="559435" y="253365"/>
            <a:ext cx="17897475" cy="3429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" name="Rect 3"/>
          <p:cNvSpPr>
            <a:spLocks noGrp="1" noChangeArrowheads="1"/>
          </p:cNvSpPr>
          <p:nvPr/>
        </p:nvSpPr>
        <p:spPr>
          <a:xfrm>
            <a:off x="492760" y="-6324600"/>
            <a:ext cx="17964150" cy="3524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426085" y="-6324600"/>
            <a:ext cx="18030825" cy="3429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" name="Rect 3"/>
          <p:cNvSpPr>
            <a:spLocks noGrp="1" noChangeArrowheads="1"/>
          </p:cNvSpPr>
          <p:nvPr/>
        </p:nvSpPr>
        <p:spPr>
          <a:xfrm>
            <a:off x="359410" y="-12902565"/>
            <a:ext cx="18097500" cy="6953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6" name="Rect 3"/>
          <p:cNvSpPr>
            <a:spLocks noGrp="1" noChangeArrowheads="1"/>
          </p:cNvSpPr>
          <p:nvPr/>
        </p:nvSpPr>
        <p:spPr>
          <a:xfrm>
            <a:off x="845185" y="-6325235"/>
            <a:ext cx="1761172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5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52" name="Rect 3"/>
          <p:cNvSpPr>
            <a:spLocks noGrp="1" noChangeArrowheads="1"/>
          </p:cNvSpPr>
          <p:nvPr/>
        </p:nvSpPr>
        <p:spPr>
          <a:xfrm>
            <a:off x="940435" y="536575"/>
            <a:ext cx="17347565" cy="124777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904875" rIns="0" bIns="0" anchor="t"/>
          <a:lstStyle/>
          <a:p>
            <a:pPr marL="381000" indent="0" algn="l" defTabSz="508000">
              <a:lnSpc>
                <a:spcPct val="129000"/>
              </a:lnSpc>
              <a:spcBef>
                <a:spcPts val="0"/>
              </a:spcBef>
              <a:spcAft>
                <a:spcPts val="110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3" name="Rect 3"/>
          <p:cNvSpPr>
            <a:spLocks noGrp="1" noChangeArrowheads="1"/>
          </p:cNvSpPr>
          <p:nvPr/>
        </p:nvSpPr>
        <p:spPr>
          <a:xfrm>
            <a:off x="0" y="2772410"/>
            <a:ext cx="9144001" cy="8096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" tIns="9525" rIns="9525" bIns="9525" anchor="t"/>
          <a:lstStyle/>
          <a:p>
            <a:pPr marL="19050" indent="0" algn="ctr" defTabSz="508000">
              <a:lnSpc>
                <a:spcPts val="6200"/>
              </a:lnSpc>
              <a:spcBef>
                <a:spcPts val="100"/>
              </a:spcBef>
              <a:spcAft>
                <a:spcPts val="100"/>
              </a:spcAft>
              <a:buFontTx/>
              <a:buNone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© Lukáš Fiedler, Miroslav Kulovaný</a:t>
            </a:r>
            <a:endParaRPr lang="ko-KR" altLang="en-US" sz="3400" b="1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546735" y="423545"/>
            <a:ext cx="8174355" cy="11468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 fontScale="90000"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Život v extrémních podmínkách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3" name="Picture 1" descr="/data/data/com.infraware.PolarisOfficeStdForTablet/files/.polaris_temp/fImage230612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6380" y="3413760"/>
            <a:ext cx="1974850" cy="32258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3" name="Rect 3"/>
          <p:cNvSpPr>
            <a:spLocks noGrp="1" noChangeArrowheads="1"/>
          </p:cNvSpPr>
          <p:nvPr/>
        </p:nvSpPr>
        <p:spPr>
          <a:xfrm>
            <a:off x="4393565" y="5262245"/>
            <a:ext cx="2066925" cy="5689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Galileo Galilei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48" name="Rect 3"/>
          <p:cNvSpPr>
            <a:spLocks noGrp="1" noChangeArrowheads="1"/>
          </p:cNvSpPr>
          <p:nvPr/>
        </p:nvSpPr>
        <p:spPr>
          <a:xfrm>
            <a:off x="4241800" y="2277745"/>
            <a:ext cx="185420" cy="38925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5" name="Rect 3"/>
          <p:cNvSpPr>
            <a:spLocks noGrp="1" noChangeArrowheads="1"/>
          </p:cNvSpPr>
          <p:nvPr/>
        </p:nvSpPr>
        <p:spPr>
          <a:xfrm>
            <a:off x="506095" y="2728595"/>
            <a:ext cx="7143750" cy="142875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619125" tIns="0" rIns="142875" bIns="0" anchor="t"/>
          <a:lstStyle/>
          <a:p>
            <a:pPr marL="0" indent="0" algn="ctr" defTabSz="508000">
              <a:lnSpc>
                <a:spcPct val="129000"/>
              </a:lnSpc>
              <a:spcBef>
                <a:spcPts val="800"/>
              </a:spcBef>
              <a:spcAft>
                <a:spcPts val="40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„Příroda je neúprosná a nepodplatitelná. Je jí jedno, zda je lidem srozumitelný či nepochopitelný smysl jejího konání.“</a:t>
            </a:r>
            <a:endParaRPr lang="ko-KR" altLang="en-US" sz="2500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457200" y="274320"/>
            <a:ext cx="822960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228844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7770" y="3647440"/>
            <a:ext cx="3777615" cy="2792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1190384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580" y="3926205"/>
            <a:ext cx="3667125" cy="24491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576580" y="1531620"/>
            <a:ext cx="8229600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pouště, černí kuřáci v Pacifiku, termální prameny...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některé bakterie dokáží žít v prostředí, kde teplota vody dosahuje bodu varu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60 stupňů Celsia je zase limitující teplota pro většinu mnohobuněčných organismů</a:t>
            </a:r>
            <a:endParaRPr lang="ko-KR" altLang="en-US" sz="2500" dirty="0" smtClean="0">
              <a:latin typeface="Times New Roman" charset="0"/>
            </a:endParaRPr>
          </a:p>
          <a:p>
            <a:pPr marL="38227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6" name="Picture 1" descr="/data/data/com.infraware.PolarisOfficeStdForTablet/files/.polaris_temp/fImage4460413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106930" cy="153987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59690" y="184785"/>
            <a:ext cx="7712075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1911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90" y="184785"/>
            <a:ext cx="7712075" cy="11449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876945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90" y="184785"/>
            <a:ext cx="7712075" cy="11449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4460413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35"/>
            <a:ext cx="1998345" cy="139065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1" descr="/data/data/com.infraware.PolarisOfficeStdForTablet/files/.polaris_temp/fImage47410336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65800" y="0"/>
            <a:ext cx="3377565" cy="22053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2" descr="/data/data/com.infraware.PolarisOfficeStdForTablet/files/.polaris_temp/fImage4826933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75325" y="4423410"/>
            <a:ext cx="3368675" cy="16744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07035" y="1402715"/>
            <a:ext cx="5576570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 fontScale="92500"/>
          </a:bodyPr>
          <a:lstStyle/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 teploty dobře zvládají tzv. pouštní mravenci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jsou mimořádně rychlí (až 1 m/s)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mají dlouhé nohy - kvůli nižší teplotě několik cm nad povrchem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vyznačují se sběracím chováním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archebakterie Strain 121 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teplu nejodolnější známý organismus - 130 stupňů Celsia je pro něj pohoda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obývá černé kuřáky v zálivu Puget Sound</a:t>
            </a: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9" name="Picture 1" descr="/data/data/com.infraware.PolarisOfficeStdForTablet/files/.polaris_temp/fImage55226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04665" y="3113405"/>
            <a:ext cx="534670" cy="63119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2" descr="/data/data/com.infraware.PolarisOfficeStdForTablet/files/.polaris_temp/fImage851269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98345" y="635"/>
            <a:ext cx="3766185" cy="14008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11" name="Rect 3"/>
          <p:cNvSpPr>
            <a:spLocks noGrp="1" noChangeArrowheads="1"/>
          </p:cNvSpPr>
          <p:nvPr/>
        </p:nvSpPr>
        <p:spPr>
          <a:xfrm>
            <a:off x="69850" y="198120"/>
            <a:ext cx="8229600" cy="114490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174625"/>
            <a:ext cx="914273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5418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5165" y="4860290"/>
            <a:ext cx="3209925" cy="180848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923925" y="1402715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pakomár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Polypodium vanderplanki</a:t>
            </a:r>
            <a:endParaRPr lang="ko-KR" altLang="en-US" sz="2500" i="1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žije ve skalnatých oblastech v semiaridní střední Africe, kde se střídá období sucha a dešťů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larvy obývají periodické bahnité tůňky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vyschne-li tůňka - larva sníží obsah vody ve svém těle -- začne syntetizovat sacharid trehalózu --- přejde do stavu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anhydrobiózy</a:t>
            </a:r>
            <a:endParaRPr lang="ko-KR" altLang="en-US" sz="2500" b="1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pokud zaprší, larva se do jedné hodiny "vzpamatuje" a je schopná znovu normálně fungovat</a:t>
            </a: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5" name="Picture 1" descr="/data/data/com.infraware.PolarisOfficeStdForTablet/files/.polaris_temp/fImage293511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6775" y="3810"/>
            <a:ext cx="1824355" cy="18243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120015" y="0"/>
            <a:ext cx="6380480" cy="11404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7118797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15" y="0"/>
            <a:ext cx="6380480" cy="11404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1" descr="/data/data/com.infraware.PolarisOfficeStdForTablet/files/.polaris_temp/fImage945568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015" y="0"/>
            <a:ext cx="6380480" cy="11404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2935114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311910" cy="13087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1" descr="/data/data/com.infraware.PolarisOfficeStdForTablet/files/.polaris_temp/fImage9360834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8755" y="1270"/>
            <a:ext cx="3865245" cy="246253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2" descr="/data/data/com.infraware.PolarisOfficeStdForTablet/files/.polaris_temp/fImage18799342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85180" y="3992880"/>
            <a:ext cx="2389505" cy="13436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1" descr="/data/data/com.infraware.PolarisOfficeStdForTablet/files/.polaris_temp/fImage851272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5" y="635"/>
            <a:ext cx="5366385" cy="133985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2" descr="/data/data/com.infraware.PolarisOfficeStdForTablet/files/.polaris_temp/fImage7795227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05" y="1905"/>
            <a:ext cx="1379855" cy="137922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616585" y="1492885"/>
            <a:ext cx="7602855" cy="502539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 lnSpcReduction="10000"/>
          </a:bodyPr>
          <a:lstStyle/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extrémním suchým podmínkám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se přizpůsobili i některé rostliny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-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xerofyty</a:t>
            </a:r>
            <a:endParaRPr lang="ko-KR" altLang="en-US" sz="2500" b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nejznámějšími xerofyty jsou sukulenty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čeledi: kaktusovité, pryšcovité, klejichovité, tlusticovité atd.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"triky," které jim umožňují prežít: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u většiny kaktusů redukce listů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CAM metabolismus 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dužnaté stonky, ostny, trny, chlupy, málo průduchů,  voskovitá kutikula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1" name="Rect 3"/>
          <p:cNvSpPr>
            <a:spLocks noGrp="1" noChangeArrowheads="1"/>
          </p:cNvSpPr>
          <p:nvPr/>
        </p:nvSpPr>
        <p:spPr>
          <a:xfrm>
            <a:off x="-69215" y="248285"/>
            <a:ext cx="8159751" cy="114490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12" name="Picture 1" descr="/data/data/com.infraware.PolarisOfficeStdForTablet/files/.polaris_temp/fImage82260303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48910" y="0"/>
            <a:ext cx="3895090" cy="251396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ANTARKTIDA 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1" descr="/data/data/com.infraware.PolarisOfficeStdForTablet/files/.polaris_temp/fImage52184120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2" descr="/data/data/com.infraware.PolarisOfficeStdForTablet/files/.polaris_temp/fImage101140112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3370612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1" name="Picture 1" descr="/data/data/com.infraware.PolarisOfficeStdForTablet/files/.polaris_temp/fImage3230513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2" name="Picture 1" descr="/data/data/com.infraware.PolarisOfficeStdForTablet/files/.polaris_temp/fImage3228143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70"/>
            <a:ext cx="7342505" cy="120078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Rect 3"/>
          <p:cNvSpPr>
            <a:spLocks noGrp="1" noChangeArrowheads="1"/>
          </p:cNvSpPr>
          <p:nvPr/>
        </p:nvSpPr>
        <p:spPr>
          <a:xfrm>
            <a:off x="238125" y="1084580"/>
            <a:ext cx="7375525" cy="4526280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 teploty, vítr, dehydratace, UV záření, nedostatek kyslíku, výkyvy pH, zaplavení slanou a sladkou vodou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10 druhů chvostoskoků, tučňáci, chaluhy, albatrosi, kytovci, pakomár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Belgica antarctica</a:t>
            </a: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, mechy, lišejníky, řasy, houby, bakterie, ektoparazité obratlovců : blechy, vši, péřovky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45" name="Rect 3"/>
          <p:cNvSpPr>
            <a:spLocks noGrp="1" noChangeArrowheads="1"/>
          </p:cNvSpPr>
          <p:nvPr/>
        </p:nvSpPr>
        <p:spPr>
          <a:xfrm>
            <a:off x="2137410" y="4445"/>
            <a:ext cx="4340860" cy="10071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dirty="0" smtClean="0">
                <a:solidFill>
                  <a:srgbClr val="000000"/>
                </a:solidFill>
                <a:latin typeface="Times New Roman" charset="0"/>
              </a:rPr>
              <a:t>ANTARKTIDA</a:t>
            </a:r>
            <a:endParaRPr lang="ko-KR" altLang="en-US" sz="4800" b="1" dirty="0" smtClean="0">
              <a:latin typeface="Times New Roman" charset="0"/>
            </a:endParaRPr>
          </a:p>
        </p:txBody>
      </p:sp>
      <p:pic>
        <p:nvPicPr>
          <p:cNvPr id="13" name="Picture 1" descr="/data/data/com.infraware.PolarisOfficeStdForTablet/files/.polaris_temp/fImage31786228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91070" y="0"/>
            <a:ext cx="1852930" cy="25692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4" name="Picture 2" descr="/data/data/com.infraware.PolarisOfficeStdForTablet/files/.polaris_temp/fImage60173236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01545" y="4552315"/>
            <a:ext cx="4462145" cy="230441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5" name="Picture 3" descr="/data/data/com.infraware.PolarisOfficeStdForTablet/files/.polaris_temp/fImage55538238.jpe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84520" y="4552315"/>
            <a:ext cx="3459480" cy="230441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6" name="Picture 4" descr="/data/data/com.infraware.PolarisOfficeStdForTablet/files/.polaris_temp/fImage83279240.jpe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45" y="4531360"/>
            <a:ext cx="2793365" cy="232664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ANAEROBNÍ PROSTŘEDÍ 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1" descr="/data/data/com.infraware.PolarisOfficeStdForTablet/files/.polaris_temp/fImage3228146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70" y="1270"/>
            <a:ext cx="9142095" cy="133858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2" descr="/data/data/com.infraware.PolarisOfficeStdForTablet/files/.polaris_temp/fImage52494152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48780" y="845820"/>
            <a:ext cx="2393950" cy="15894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334039154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99685" y="3846830"/>
            <a:ext cx="4044315" cy="30111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208280" y="1323340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= prostředí bez přístupu ke vzduchu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endoparazité - žaludeční střečci - parazitují na lichokopytnících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vajíčka se z vegetace dostávají olizováním do dutiny ústní, poté do žaludku a nakonec vyjdou larvy s trusem ven, kde se zakuklí  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larvy obsahují hemoglobin 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51" name="Rect 3"/>
          <p:cNvSpPr>
            <a:spLocks noGrp="1" noChangeArrowheads="1"/>
          </p:cNvSpPr>
          <p:nvPr/>
        </p:nvSpPr>
        <p:spPr>
          <a:xfrm>
            <a:off x="635" y="4445"/>
            <a:ext cx="9142730" cy="38265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ctr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ANAEROBNÍ PROSTŘEDÍ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HLOUBKA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76250" y="1482090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vysoký tlak, nedostatek světla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živočichové mají většinou redukované vidění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často jsou průhlední 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mnohdy světélkují (rozmnožování,  predace) =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bioluminiscence</a:t>
            </a:r>
            <a:endParaRPr lang="ko-KR" altLang="en-US" sz="2500" b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korýši, sumýši, mnohoštětinatci,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platýsi, ďasové, rozedranci...</a:t>
            </a:r>
            <a:endParaRPr lang="ko-KR" altLang="en-US" sz="2500" dirty="0" smtClean="0">
              <a:latin typeface="Times New Roman" charset="0"/>
            </a:endParaRPr>
          </a:p>
          <a:p>
            <a:pPr marL="38227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8" name="Picture 1" descr="/data/data/com.infraware.PolarisOfficeStdForTablet/files/.polaris_temp/fImage322814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" y="1270"/>
            <a:ext cx="9142095" cy="14071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150" name="Rect 3"/>
          <p:cNvSpPr>
            <a:spLocks noGrp="1" noChangeArrowheads="1"/>
          </p:cNvSpPr>
          <p:nvPr/>
        </p:nvSpPr>
        <p:spPr>
          <a:xfrm>
            <a:off x="2892425" y="153670"/>
            <a:ext cx="3298190" cy="10071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dirty="0" smtClean="0">
                <a:solidFill>
                  <a:srgbClr val="000000"/>
                </a:solidFill>
                <a:latin typeface="Times New Roman" charset="0"/>
              </a:rPr>
              <a:t>HLOUBKA</a:t>
            </a:r>
            <a:endParaRPr lang="ko-KR" altLang="en-US" sz="4800" b="1" dirty="0" smtClean="0">
              <a:latin typeface="Times New Roman" charset="0"/>
            </a:endParaRPr>
          </a:p>
        </p:txBody>
      </p:sp>
      <p:pic>
        <p:nvPicPr>
          <p:cNvPr id="9" name="Picture 2" descr="/data/data/com.infraware.PolarisOfficeStdForTablet/files/.polaris_temp/fImage15648156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6570" y="3677920"/>
            <a:ext cx="3567430" cy="31762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23896158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09715" y="0"/>
            <a:ext cx="2533650" cy="18681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545</Words>
  <Application>Microsoft Office PowerPoint</Application>
  <PresentationFormat>Předvádění na obrazovce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굴림</vt:lpstr>
      <vt:lpstr>맑은 고딕</vt:lpstr>
      <vt:lpstr>Times New Roman</vt:lpstr>
      <vt:lpstr>Wingdings</vt:lpstr>
      <vt:lpstr>Office 테마</vt:lpstr>
      <vt:lpstr>Prezentace aplikace PowerPoint</vt:lpstr>
      <vt:lpstr>Život v extrémních podmínkách</vt:lpstr>
      <vt:lpstr>HORKO</vt:lpstr>
      <vt:lpstr>HORKO</vt:lpstr>
      <vt:lpstr>SUCHO</vt:lpstr>
      <vt:lpstr>SUCHO</vt:lpstr>
      <vt:lpstr>ANTARKTIDA </vt:lpstr>
      <vt:lpstr>ANAEROBNÍ PROSTŘEDÍ </vt:lpstr>
      <vt:lpstr>HLOUBKA</vt:lpstr>
      <vt:lpstr>JESKYNĚ</vt:lpstr>
      <vt:lpstr>Prezentace aplikace PowerPoint</vt:lpstr>
      <vt:lpstr>Prezentace aplikace PowerPoint</vt:lpstr>
      <vt:lpstr>Prezentace aplikace PowerPoint</vt:lpstr>
    </vt:vector>
  </TitlesOfParts>
  <Company>INFRAWARE,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탐ivot v extr챕mu fiedler</dc:title>
  <dc:creator>User</dc:creator>
  <cp:lastModifiedBy>kavrik</cp:lastModifiedBy>
  <cp:revision>2</cp:revision>
  <dcterms:modified xsi:type="dcterms:W3CDTF">2014-12-09T12:49:01Z</dcterms:modified>
</cp:coreProperties>
</file>