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56" r:id="rId3"/>
    <p:sldId id="260" r:id="rId4"/>
    <p:sldId id="258" r:id="rId5"/>
    <p:sldId id="264" r:id="rId6"/>
    <p:sldId id="257" r:id="rId7"/>
    <p:sldId id="261" r:id="rId8"/>
    <p:sldId id="265" r:id="rId9"/>
    <p:sldId id="266" r:id="rId10"/>
    <p:sldId id="267" r:id="rId11"/>
    <p:sldId id="263" r:id="rId12"/>
    <p:sldId id="268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60"/>
  </p:normalViewPr>
  <p:slideViewPr>
    <p:cSldViewPr>
      <p:cViewPr varScale="1">
        <p:scale>
          <a:sx n="107" d="100"/>
          <a:sy n="107" d="100"/>
        </p:scale>
        <p:origin x="175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D0126-D271-42A1-8157-3D84E5F60274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91418-6C5C-4F4F-870D-705BBCA292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6816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887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5103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11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2877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4075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339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99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9338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513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9911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13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F7225-4A1A-46E1-847F-41504EEF65D0}" type="datetimeFigureOut">
              <a:rPr lang="cs-CZ" smtClean="0"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68569-33D2-4E60-A5C7-2C327E2E22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030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284" y="260648"/>
            <a:ext cx="5760720" cy="1258824"/>
          </a:xfrm>
          <a:prstGeom prst="rect">
            <a:avLst/>
          </a:prstGeom>
        </p:spPr>
      </p:pic>
      <p:sp>
        <p:nvSpPr>
          <p:cNvPr id="5" name="TextovéPole 2"/>
          <p:cNvSpPr txBox="1"/>
          <p:nvPr/>
        </p:nvSpPr>
        <p:spPr>
          <a:xfrm>
            <a:off x="998588" y="2060848"/>
            <a:ext cx="73541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4000" b="1" dirty="0" smtClean="0">
                <a:solidFill>
                  <a:schemeClr val="bg1"/>
                </a:solidFill>
              </a:rPr>
              <a:t>Projekt CZ.1.07/1.1.10/03.0008</a:t>
            </a:r>
          </a:p>
          <a:p>
            <a:endParaRPr lang="cs-CZ" sz="4000" b="1" dirty="0">
              <a:solidFill>
                <a:schemeClr val="bg1"/>
              </a:solidFill>
            </a:endParaRPr>
          </a:p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Environmentální výchova ve školních úlohách, experimentech a exkurzích</a:t>
            </a:r>
            <a:endParaRPr lang="cs-CZ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81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83568" y="404664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Arial Black" panose="020B0A04020102020204" pitchFamily="34" charset="0"/>
              </a:rPr>
              <a:t>FAKTA</a:t>
            </a:r>
            <a:endParaRPr lang="cs-CZ" sz="4000" dirty="0">
              <a:latin typeface="Arial Black" panose="020B0A040201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81724" y="1988840"/>
            <a:ext cx="66967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Na světě umře každý den přibližně </a:t>
            </a:r>
            <a:r>
              <a:rPr lang="cs-CZ" sz="2800" b="1" dirty="0"/>
              <a:t>25 000 lidí </a:t>
            </a:r>
            <a:r>
              <a:rPr lang="cs-CZ" sz="2800" dirty="0"/>
              <a:t>hlady a to převážně v chudých rozvojových zemích. Na celém světě hladoví přes </a:t>
            </a:r>
            <a:r>
              <a:rPr lang="cs-CZ" sz="2800" b="1" dirty="0"/>
              <a:t>800 milionů lidí</a:t>
            </a:r>
            <a:r>
              <a:rPr lang="cs-CZ" sz="2800" dirty="0"/>
              <a:t> a více než jedna třetina z nich jsou děti. Hlad zabíjí každým rokem více lidí než AIDS, malárie a tuberkulóza dohromady. </a:t>
            </a:r>
          </a:p>
          <a:p>
            <a:endParaRPr lang="cs-CZ" sz="2800" dirty="0"/>
          </a:p>
          <a:p>
            <a:r>
              <a:rPr lang="cs-CZ" sz="2800" dirty="0"/>
              <a:t>V důsledku podvýživy a hladu zemře </a:t>
            </a:r>
            <a:r>
              <a:rPr lang="cs-CZ" sz="2800" b="1" dirty="0"/>
              <a:t>každých pět vteřin jedno dítě.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9478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véPole 9"/>
          <p:cNvSpPr txBox="1"/>
          <p:nvPr/>
        </p:nvSpPr>
        <p:spPr>
          <a:xfrm>
            <a:off x="1475656" y="116632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>
                <a:latin typeface="Arial Black" panose="020B0A04020102020204" pitchFamily="34" charset="0"/>
              </a:rPr>
              <a:t>Možná řešení</a:t>
            </a:r>
            <a:endParaRPr lang="cs-CZ" sz="4800" dirty="0">
              <a:latin typeface="Arial Black" panose="020B0A040201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467544" y="1196752"/>
            <a:ext cx="8208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1)„politika 1 dítěte“  uplatňovaná  Číně</a:t>
            </a:r>
          </a:p>
          <a:p>
            <a:r>
              <a:rPr lang="cs-CZ" sz="2800" dirty="0" smtClean="0"/>
              <a:t>- v rodině smí být pouze 1 dítě</a:t>
            </a:r>
          </a:p>
          <a:p>
            <a:endParaRPr lang="cs-CZ" sz="2800" dirty="0"/>
          </a:p>
          <a:p>
            <a:r>
              <a:rPr lang="cs-CZ" sz="2800" dirty="0" smtClean="0"/>
              <a:t>2)oddálení 1.porodu ženy </a:t>
            </a:r>
          </a:p>
          <a:p>
            <a:pPr marL="285750" indent="-285750">
              <a:buFontTx/>
              <a:buChar char="-"/>
            </a:pPr>
            <a:r>
              <a:rPr lang="cs-CZ" sz="2800" dirty="0" smtClean="0"/>
              <a:t>V rozvojových zemích(Asie , Afrika) se žena vdává už mezi 15ti až 18ti lety</a:t>
            </a:r>
          </a:p>
          <a:p>
            <a:pPr marL="285750" indent="-285750">
              <a:buFontTx/>
              <a:buChar char="-"/>
            </a:pPr>
            <a:r>
              <a:rPr lang="cs-CZ" sz="2800" dirty="0" smtClean="0"/>
              <a:t>TREND- ve vyspělých zemích se mateřství z různých důvodů (kariéra , atd..) posouvá na později (+-30)</a:t>
            </a:r>
          </a:p>
          <a:p>
            <a:endParaRPr lang="cs-CZ" sz="2800" dirty="0" smtClean="0"/>
          </a:p>
          <a:p>
            <a:r>
              <a:rPr lang="cs-CZ" sz="2800" dirty="0" smtClean="0"/>
              <a:t>3)vhodná antikoncepce – církev by měla změnit názor , podle nich je antikoncepce hřích</a:t>
            </a:r>
          </a:p>
        </p:txBody>
      </p:sp>
    </p:spTree>
    <p:extLst>
      <p:ext uri="{BB962C8B-B14F-4D97-AF65-F5344CB8AC3E}">
        <p14:creationId xmlns:p14="http://schemas.microsoft.com/office/powerpoint/2010/main" val="36968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908720"/>
            <a:ext cx="763284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4)Zmenšení </a:t>
            </a:r>
            <a:r>
              <a:rPr lang="cs-CZ" sz="3200" dirty="0"/>
              <a:t>populačního růstu a rozumnější hospodaření s přírodními zdroji by vedly i k odstranění nedostatku potravin a největší </a:t>
            </a:r>
            <a:r>
              <a:rPr lang="cs-CZ" sz="3200" dirty="0" smtClean="0"/>
              <a:t>bídy.</a:t>
            </a:r>
          </a:p>
          <a:p>
            <a:endParaRPr lang="cs-CZ" sz="3200" dirty="0"/>
          </a:p>
          <a:p>
            <a:r>
              <a:rPr lang="cs-CZ" sz="3200" dirty="0" smtClean="0"/>
              <a:t>5)Možnost </a:t>
            </a:r>
            <a:r>
              <a:rPr lang="cs-CZ" sz="3200" dirty="0"/>
              <a:t>zvýšit výrobu potravin, zvlášť pak zajistit její rovnoměrnější rozdělování a ochranu potravin před </a:t>
            </a:r>
            <a:r>
              <a:rPr lang="cs-CZ" sz="3200" dirty="0" smtClean="0"/>
              <a:t>škůdci.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60153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67544" y="47667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K.Petřvalská</a:t>
            </a:r>
            <a:r>
              <a:rPr lang="cs-CZ" dirty="0" smtClean="0"/>
              <a:t> , </a:t>
            </a:r>
            <a:r>
              <a:rPr lang="cs-CZ" dirty="0" err="1" smtClean="0"/>
              <a:t>A.Dvořáková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39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/>
          <a:lstStyle/>
          <a:p>
            <a:r>
              <a:rPr lang="cs-CZ" dirty="0" smtClean="0">
                <a:latin typeface="Arial Black" panose="020B0A04020102020204" pitchFamily="34" charset="0"/>
              </a:rPr>
              <a:t>Přelidnění</a:t>
            </a:r>
            <a:endParaRPr lang="cs-CZ" dirty="0"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509" y="2276872"/>
            <a:ext cx="3611563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88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48366" y="2311121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dirty="0"/>
          </a:p>
          <a:p>
            <a:r>
              <a:rPr lang="cs-CZ" sz="2800" dirty="0"/>
              <a:t> </a:t>
            </a:r>
            <a:endParaRPr lang="cs-CZ" sz="2800" dirty="0" smtClean="0"/>
          </a:p>
          <a:p>
            <a:r>
              <a:rPr lang="cs-CZ" sz="2800" b="1" dirty="0" smtClean="0"/>
              <a:t>ABSOLUTNÍ</a:t>
            </a:r>
            <a:r>
              <a:rPr lang="cs-CZ" sz="2800" dirty="0" smtClean="0"/>
              <a:t> </a:t>
            </a:r>
            <a:r>
              <a:rPr lang="cs-CZ" sz="2800" dirty="0"/>
              <a:t>- příroda už neposkytuje možnosti výživy obyvatelstvu </a:t>
            </a:r>
          </a:p>
          <a:p>
            <a:r>
              <a:rPr lang="cs-CZ" sz="2800" b="1" dirty="0"/>
              <a:t> RELATIVNÍ</a:t>
            </a:r>
            <a:r>
              <a:rPr lang="cs-CZ" sz="2800" dirty="0"/>
              <a:t> - označováno </a:t>
            </a:r>
            <a:r>
              <a:rPr lang="cs-CZ" sz="2800" dirty="0" smtClean="0"/>
              <a:t>jako nezaměstnanost</a:t>
            </a:r>
            <a:endParaRPr lang="cs-CZ" sz="2800" dirty="0"/>
          </a:p>
          <a:p>
            <a:r>
              <a:rPr lang="cs-CZ" sz="2800" dirty="0"/>
              <a:t>                     - důsledek= rozvoj </a:t>
            </a:r>
            <a:r>
              <a:rPr lang="cs-CZ" sz="2800" dirty="0" smtClean="0"/>
              <a:t>ekonomiky , kdy </a:t>
            </a:r>
            <a:r>
              <a:rPr lang="cs-CZ" sz="2800" dirty="0"/>
              <a:t>část  </a:t>
            </a:r>
          </a:p>
          <a:p>
            <a:r>
              <a:rPr lang="cs-CZ" sz="2800" dirty="0"/>
              <a:t>                      pracovníků nemůže prodat svou pracovní </a:t>
            </a:r>
          </a:p>
          <a:p>
            <a:r>
              <a:rPr lang="cs-CZ" sz="2800" dirty="0"/>
              <a:t>                      sílu a stávají se nezaměstnanými.</a:t>
            </a:r>
          </a:p>
        </p:txBody>
      </p:sp>
      <p:cxnSp>
        <p:nvCxnSpPr>
          <p:cNvPr id="4" name="Přímá spojnice 3"/>
          <p:cNvCxnSpPr/>
          <p:nvPr/>
        </p:nvCxnSpPr>
        <p:spPr>
          <a:xfrm flipV="1">
            <a:off x="216318" y="3429000"/>
            <a:ext cx="432048" cy="3600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Přímá spojnice 5"/>
          <p:cNvCxnSpPr/>
          <p:nvPr/>
        </p:nvCxnSpPr>
        <p:spPr>
          <a:xfrm>
            <a:off x="216380" y="3789040"/>
            <a:ext cx="576064" cy="43204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535747" y="1412776"/>
            <a:ext cx="77768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Přelidnění je stav, kdy populace převyšuje možnost </a:t>
            </a:r>
            <a:r>
              <a:rPr lang="cs-CZ" sz="2800" dirty="0" smtClean="0"/>
              <a:t>obživy.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256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1124744"/>
            <a:ext cx="806489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10000př.n.l. asi 1 milion lidí</a:t>
            </a:r>
          </a:p>
          <a:p>
            <a:r>
              <a:rPr lang="cs-CZ" sz="2800" dirty="0"/>
              <a:t>2000př.n.l. 5-10 milionu lidí</a:t>
            </a:r>
          </a:p>
          <a:p>
            <a:r>
              <a:rPr lang="cs-CZ" sz="2800" dirty="0"/>
              <a:t>1.stol.n.l. asi 300 milionů lidí</a:t>
            </a:r>
          </a:p>
          <a:p>
            <a:r>
              <a:rPr lang="cs-CZ" sz="2800" dirty="0"/>
              <a:t>1492 již 500 milionů lidí</a:t>
            </a:r>
          </a:p>
          <a:p>
            <a:r>
              <a:rPr lang="cs-CZ" sz="2800" dirty="0"/>
              <a:t> 19.stol. 1 miliarda lidí</a:t>
            </a:r>
          </a:p>
          <a:p>
            <a:r>
              <a:rPr lang="cs-CZ" sz="2800" dirty="0"/>
              <a:t>20.stol. 2 miliardy lidí</a:t>
            </a:r>
          </a:p>
          <a:p>
            <a:endParaRPr lang="cs-CZ" sz="2800" dirty="0" smtClean="0"/>
          </a:p>
          <a:p>
            <a:r>
              <a:rPr lang="cs-CZ" sz="2800" dirty="0" smtClean="0"/>
              <a:t>Každým </a:t>
            </a:r>
            <a:r>
              <a:rPr lang="cs-CZ" sz="2800" dirty="0"/>
              <a:t>dnem přibývá asi 200 tisíc lidí. </a:t>
            </a:r>
          </a:p>
          <a:p>
            <a:endParaRPr lang="cs-CZ" sz="2800" dirty="0" smtClean="0"/>
          </a:p>
          <a:p>
            <a:r>
              <a:rPr lang="cs-CZ" sz="2800" dirty="0" smtClean="0"/>
              <a:t>Každým </a:t>
            </a:r>
            <a:r>
              <a:rPr lang="cs-CZ" sz="2800" dirty="0"/>
              <a:t>rokem tak vzroste počet obyvatel planety asi o 73 miliónů. </a:t>
            </a:r>
          </a:p>
          <a:p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2627784" y="117871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Arial Black" panose="020B0A04020102020204" pitchFamily="34" charset="0"/>
              </a:rPr>
              <a:t>V minulosti</a:t>
            </a:r>
            <a:endParaRPr lang="cs-CZ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83568" y="2780928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/>
              <a:t>1.místo Čína            1 312 897 300 </a:t>
            </a:r>
          </a:p>
          <a:p>
            <a:r>
              <a:rPr lang="cs-CZ" sz="4000" dirty="0"/>
              <a:t>2.místo Indie           1 098 953 179 </a:t>
            </a:r>
          </a:p>
          <a:p>
            <a:r>
              <a:rPr lang="cs-CZ" sz="4000" dirty="0"/>
              <a:t>3.místo USA            300 481 742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683568" y="98072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Arial Black" panose="020B0A04020102020204" pitchFamily="34" charset="0"/>
              </a:rPr>
              <a:t>Nejlidnatější státy světa</a:t>
            </a:r>
            <a:endParaRPr lang="cs-CZ" sz="4000" dirty="0">
              <a:latin typeface="Arial Black" panose="020B0A04020102020204" pitchFamily="34" charset="0"/>
            </a:endParaRPr>
          </a:p>
        </p:txBody>
      </p:sp>
      <p:sp>
        <p:nvSpPr>
          <p:cNvPr id="9" name="Šipka doprava 8"/>
          <p:cNvSpPr/>
          <p:nvPr/>
        </p:nvSpPr>
        <p:spPr>
          <a:xfrm>
            <a:off x="3635896" y="3068960"/>
            <a:ext cx="936104" cy="1440160"/>
          </a:xfrm>
          <a:prstGeom prst="rightArrow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641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/>
          <p:cNvSpPr txBox="1"/>
          <p:nvPr/>
        </p:nvSpPr>
        <p:spPr>
          <a:xfrm>
            <a:off x="368718" y="871516"/>
            <a:ext cx="597666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u="sng" dirty="0"/>
              <a:t>Úmrtnost</a:t>
            </a:r>
          </a:p>
          <a:p>
            <a:r>
              <a:rPr lang="cs-CZ" sz="2800" dirty="0" smtClean="0"/>
              <a:t> Zvyšuje </a:t>
            </a:r>
            <a:r>
              <a:rPr lang="cs-CZ" sz="2800" dirty="0"/>
              <a:t>se </a:t>
            </a:r>
            <a:r>
              <a:rPr lang="cs-CZ" sz="2800" dirty="0" smtClean="0"/>
              <a:t>věk , ve </a:t>
            </a:r>
            <a:r>
              <a:rPr lang="cs-CZ" sz="2800" dirty="0"/>
              <a:t>kterém lidé </a:t>
            </a:r>
            <a:r>
              <a:rPr lang="cs-CZ" sz="2800" dirty="0" smtClean="0"/>
              <a:t>umírají (</a:t>
            </a:r>
            <a:r>
              <a:rPr lang="cs-CZ" sz="2800" dirty="0"/>
              <a:t>v ČR 72-78 let</a:t>
            </a:r>
            <a:r>
              <a:rPr lang="cs-CZ" sz="2800" dirty="0" smtClean="0"/>
              <a:t>)</a:t>
            </a:r>
          </a:p>
          <a:p>
            <a:endParaRPr lang="cs-C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u="sng" dirty="0" smtClean="0"/>
              <a:t>Porodnost</a:t>
            </a:r>
            <a:endParaRPr lang="cs-CZ" sz="2800" u="sng" dirty="0"/>
          </a:p>
          <a:p>
            <a:r>
              <a:rPr lang="cs-CZ" sz="2800" dirty="0" smtClean="0"/>
              <a:t> Evropa:2,3 </a:t>
            </a:r>
            <a:r>
              <a:rPr lang="cs-CZ" sz="2800" dirty="0"/>
              <a:t>dítěte na ženu</a:t>
            </a:r>
          </a:p>
          <a:p>
            <a:r>
              <a:rPr lang="cs-CZ" sz="2800" dirty="0"/>
              <a:t>Afrika:5,5 dětí na </a:t>
            </a:r>
            <a:r>
              <a:rPr lang="cs-CZ" sz="2800" dirty="0" smtClean="0"/>
              <a:t>ženu</a:t>
            </a:r>
          </a:p>
          <a:p>
            <a:endParaRPr lang="cs-CZ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u="sng" dirty="0" smtClean="0"/>
              <a:t>Imigrace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u="sng" dirty="0" smtClean="0"/>
              <a:t>Vyčerpávání přírodních zdrojů</a:t>
            </a:r>
          </a:p>
          <a:p>
            <a:r>
              <a:rPr lang="cs-CZ" sz="2800" dirty="0" smtClean="0"/>
              <a:t> Zásoby </a:t>
            </a:r>
            <a:r>
              <a:rPr lang="cs-CZ" sz="2800" dirty="0"/>
              <a:t>uhlí, dřeva, pitné vody i jiných zdrojů se rychle </a:t>
            </a:r>
            <a:r>
              <a:rPr lang="cs-CZ" sz="2800" dirty="0" smtClean="0"/>
              <a:t>tenčí</a:t>
            </a:r>
          </a:p>
          <a:p>
            <a:endParaRPr lang="cs-CZ" sz="28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979712" y="0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latin typeface="Arial Black" panose="020B0A04020102020204" pitchFamily="34" charset="0"/>
              </a:rPr>
              <a:t>Příčiny</a:t>
            </a:r>
            <a:endParaRPr lang="cs-CZ" sz="4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92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91680" y="476672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latin typeface="Arial Black" panose="020B0A04020102020204" pitchFamily="34" charset="0"/>
              </a:rPr>
              <a:t>Následky</a:t>
            </a:r>
            <a:endParaRPr lang="cs-CZ" sz="4400" dirty="0">
              <a:latin typeface="Arial Black" panose="020B0A040201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12765" y="1916832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cs-CZ" sz="2800" dirty="0"/>
              <a:t>Přelidněné země </a:t>
            </a:r>
            <a:r>
              <a:rPr lang="cs-CZ" sz="2800" dirty="0" smtClean="0"/>
              <a:t>jako </a:t>
            </a:r>
            <a:r>
              <a:rPr lang="cs-CZ" sz="2800" dirty="0"/>
              <a:t>Indie a některé  státy v Africe jsou </a:t>
            </a:r>
            <a:r>
              <a:rPr lang="cs-CZ" sz="2800" dirty="0" smtClean="0"/>
              <a:t>postiženy </a:t>
            </a:r>
            <a:r>
              <a:rPr lang="cs-CZ" sz="2800" dirty="0"/>
              <a:t>hladomory a epidemicky se šířícími </a:t>
            </a:r>
            <a:r>
              <a:rPr lang="cs-CZ" sz="2800" dirty="0" smtClean="0"/>
              <a:t>nemocemi - žádné </a:t>
            </a:r>
            <a:r>
              <a:rPr lang="cs-CZ" sz="2800" dirty="0"/>
              <a:t>sociální jistoty, </a:t>
            </a:r>
            <a:r>
              <a:rPr lang="cs-CZ" sz="2800" dirty="0" smtClean="0"/>
              <a:t>často </a:t>
            </a:r>
            <a:r>
              <a:rPr lang="cs-CZ" sz="2800" dirty="0"/>
              <a:t>chybí i minimální podmínky pro přežití jako pitná voda a </a:t>
            </a:r>
            <a:r>
              <a:rPr lang="cs-CZ" sz="2800" dirty="0" smtClean="0"/>
              <a:t>jídlo</a:t>
            </a:r>
            <a:endParaRPr lang="cs-CZ" sz="2800" dirty="0">
              <a:solidFill>
                <a:prstClr val="black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95936" y="5032330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/>
              <a:t>HLADOMOR !!</a:t>
            </a:r>
            <a:endParaRPr lang="cs-CZ" sz="4800" dirty="0"/>
          </a:p>
        </p:txBody>
      </p:sp>
      <p:sp>
        <p:nvSpPr>
          <p:cNvPr id="5" name="Šipka doprava 4"/>
          <p:cNvSpPr/>
          <p:nvPr/>
        </p:nvSpPr>
        <p:spPr>
          <a:xfrm>
            <a:off x="755576" y="5035322"/>
            <a:ext cx="2880320" cy="830997"/>
          </a:xfrm>
          <a:prstGeom prst="rightArrow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4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95736" y="476671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latin typeface="Arial Black" panose="020B0A04020102020204" pitchFamily="34" charset="0"/>
              </a:rPr>
              <a:t>Hladomor</a:t>
            </a:r>
            <a:endParaRPr lang="cs-CZ" sz="4400" dirty="0">
              <a:latin typeface="Arial Black" panose="020B0A040201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95536" y="1772816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- dlouhotrvajícího </a:t>
            </a:r>
            <a:r>
              <a:rPr lang="cs-CZ" sz="3200" dirty="0"/>
              <a:t>nedostatku potravin, </a:t>
            </a:r>
            <a:r>
              <a:rPr lang="cs-CZ" sz="3200" dirty="0" smtClean="0"/>
              <a:t>které </a:t>
            </a:r>
            <a:r>
              <a:rPr lang="cs-CZ" sz="3200" dirty="0"/>
              <a:t>vede k hromadnému hladovění a úmrtí obyvatelstva. </a:t>
            </a:r>
          </a:p>
          <a:p>
            <a:endParaRPr lang="cs-CZ" sz="3200" dirty="0"/>
          </a:p>
          <a:p>
            <a:r>
              <a:rPr lang="cs-CZ" sz="3200" dirty="0" smtClean="0"/>
              <a:t>- k </a:t>
            </a:r>
            <a:r>
              <a:rPr lang="cs-CZ" sz="3200" dirty="0"/>
              <a:t>největšímu hladomoru došlo v </a:t>
            </a:r>
            <a:r>
              <a:rPr lang="cs-CZ" sz="3200" b="1" dirty="0"/>
              <a:t>Číně</a:t>
            </a:r>
            <a:r>
              <a:rPr lang="cs-CZ" sz="3200" dirty="0"/>
              <a:t> v letech 1959 až 1961, při kterém zemřelo přibližně </a:t>
            </a:r>
            <a:r>
              <a:rPr lang="cs-CZ" sz="3200" b="1" dirty="0"/>
              <a:t>třicet milionů obyvatel</a:t>
            </a:r>
            <a:r>
              <a:rPr lang="cs-CZ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591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62068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Arial Black" panose="020B0A04020102020204" pitchFamily="34" charset="0"/>
              </a:rPr>
              <a:t>Hlavní příčiny</a:t>
            </a:r>
            <a:endParaRPr lang="cs-CZ" sz="2800" dirty="0">
              <a:latin typeface="Arial Black" panose="020B0A040201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1207484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Stále se zvyšující počet obyvatelstva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Sucha způsobují neúrodu plodin a vysychání pastvin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535151" y="292722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 Black" panose="020B0A04020102020204" pitchFamily="34" charset="0"/>
              </a:rPr>
              <a:t>Nejvíce postižené země</a:t>
            </a:r>
            <a:endParaRPr lang="cs-CZ" sz="2400" dirty="0">
              <a:latin typeface="Arial Black" panose="020B0A040201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95534" y="3789040"/>
            <a:ext cx="83743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 Státy </a:t>
            </a:r>
            <a:r>
              <a:rPr lang="cs-CZ" sz="2800" dirty="0"/>
              <a:t>Afriky – Etiopie, Súdán, </a:t>
            </a:r>
            <a:r>
              <a:rPr lang="cs-CZ" sz="2800" dirty="0" smtClean="0"/>
              <a:t>Keňa , Čad </a:t>
            </a:r>
            <a:r>
              <a:rPr lang="cs-CZ" sz="2800" dirty="0"/>
              <a:t>a především Somálsko, kde denně umírá více než 700 </a:t>
            </a:r>
            <a:r>
              <a:rPr lang="cs-CZ" sz="2800" dirty="0" smtClean="0"/>
              <a:t>lidí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V současné době hladoví v Africe desítky miliónů obyvatel a jejich počet se blíží až ke 100 miliónům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1030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413</Words>
  <Application>Microsoft Office PowerPoint</Application>
  <PresentationFormat>Předvádění na obrazovce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Motiv systému Office</vt:lpstr>
      <vt:lpstr>Prezentace aplikace PowerPoint</vt:lpstr>
      <vt:lpstr>Přelidnění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Kaja</dc:creator>
  <cp:lastModifiedBy>kavrik</cp:lastModifiedBy>
  <cp:revision>16</cp:revision>
  <dcterms:created xsi:type="dcterms:W3CDTF">2014-05-05T17:01:02Z</dcterms:created>
  <dcterms:modified xsi:type="dcterms:W3CDTF">2014-12-09T12:45:33Z</dcterms:modified>
</cp:coreProperties>
</file>