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95DB4F7-512C-4199-9137-ACA57FB04F37}">
          <p14:sldIdLst>
            <p14:sldId id="265"/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0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3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07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15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52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34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53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050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06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98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44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35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3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88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5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8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9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660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39" y="397825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2418943" y="2341810"/>
            <a:ext cx="73541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b="1" dirty="0" smtClean="0"/>
              <a:t>Projekt CZ.1.07/1.1.10/03.0008</a:t>
            </a:r>
          </a:p>
          <a:p>
            <a:pPr algn="ctr"/>
            <a:endParaRPr lang="cs-CZ" sz="4000" b="1" dirty="0"/>
          </a:p>
          <a:p>
            <a:pPr algn="ctr"/>
            <a:r>
              <a:rPr lang="cs-CZ" sz="4000" b="1" dirty="0" smtClean="0"/>
              <a:t>Environmentální výchova ve školních úlohách, experimentech a exkurzích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79503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88900"/>
            <a:ext cx="9905998" cy="1905000"/>
          </a:xfrm>
        </p:spPr>
        <p:txBody>
          <a:bodyPr/>
          <a:lstStyle/>
          <a:p>
            <a:pPr algn="ctr"/>
            <a:r>
              <a:rPr lang="cs-CZ" sz="4800" dirty="0"/>
              <a:t>narušení klimatu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295400"/>
            <a:ext cx="9905998" cy="51434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/>
              <a:t>Narušení ozónové vrstvy </a:t>
            </a:r>
            <a:endParaRPr lang="cs-CZ" b="1" dirty="0" smtClean="0"/>
          </a:p>
          <a:p>
            <a:r>
              <a:rPr lang="cs-CZ" dirty="0" smtClean="0"/>
              <a:t>15-18 </a:t>
            </a:r>
            <a:r>
              <a:rPr lang="cs-CZ" dirty="0"/>
              <a:t>km nad </a:t>
            </a:r>
            <a:r>
              <a:rPr lang="cs-CZ" dirty="0" smtClean="0"/>
              <a:t>Zemí</a:t>
            </a:r>
          </a:p>
          <a:p>
            <a:r>
              <a:rPr lang="cs-CZ" dirty="0" smtClean="0"/>
              <a:t> </a:t>
            </a:r>
            <a:r>
              <a:rPr lang="cs-CZ" dirty="0"/>
              <a:t>chrání povrch </a:t>
            </a:r>
            <a:r>
              <a:rPr lang="cs-CZ" dirty="0" smtClean="0"/>
              <a:t>před UV zářením - proniká </a:t>
            </a:r>
            <a:r>
              <a:rPr lang="cs-CZ" dirty="0"/>
              <a:t>jen asi 1% UV </a:t>
            </a:r>
            <a:r>
              <a:rPr lang="cs-CZ" dirty="0" smtClean="0"/>
              <a:t>záření</a:t>
            </a:r>
            <a:endParaRPr lang="cs-CZ" dirty="0"/>
          </a:p>
          <a:p>
            <a:r>
              <a:rPr lang="cs-CZ" dirty="0"/>
              <a:t> </a:t>
            </a:r>
            <a:r>
              <a:rPr lang="cs-CZ" dirty="0" smtClean="0"/>
              <a:t>narušení díky tzv</a:t>
            </a:r>
            <a:r>
              <a:rPr lang="cs-CZ" dirty="0"/>
              <a:t>. CFC </a:t>
            </a:r>
            <a:r>
              <a:rPr lang="cs-CZ" dirty="0" smtClean="0"/>
              <a:t>látkám(= freony</a:t>
            </a:r>
            <a:r>
              <a:rPr lang="cs-CZ" dirty="0"/>
              <a:t>, vyvinuty ve 30. letech  – hnací médium - spreje, ledničky, </a:t>
            </a:r>
            <a:r>
              <a:rPr lang="cs-CZ" dirty="0" smtClean="0"/>
              <a:t>klimatizace); chloru a fluoru– </a:t>
            </a:r>
            <a:r>
              <a:rPr lang="cs-CZ" dirty="0"/>
              <a:t>při uvolnění do </a:t>
            </a:r>
            <a:r>
              <a:rPr lang="cs-CZ" dirty="0" smtClean="0"/>
              <a:t>atmosféry </a:t>
            </a:r>
            <a:r>
              <a:rPr lang="cs-CZ" dirty="0"/>
              <a:t>reakce ve stratosféře s ozónem, mění se na obyčejný kyslík </a:t>
            </a:r>
          </a:p>
          <a:p>
            <a:r>
              <a:rPr lang="cs-CZ" dirty="0" smtClean="0"/>
              <a:t>Důsledek </a:t>
            </a:r>
            <a:r>
              <a:rPr lang="cs-CZ" dirty="0"/>
              <a:t>– zvýšená intenzita UV záření (rakovina kůže, narušení imunitního </a:t>
            </a:r>
            <a:r>
              <a:rPr lang="cs-CZ" dirty="0" smtClean="0"/>
              <a:t>systému,) </a:t>
            </a:r>
          </a:p>
          <a:p>
            <a:pPr marL="0" indent="0">
              <a:buNone/>
            </a:pPr>
            <a:r>
              <a:rPr lang="cs-CZ" b="1" dirty="0" smtClean="0"/>
              <a:t>Skleníkový efekt</a:t>
            </a:r>
          </a:p>
          <a:p>
            <a:r>
              <a:rPr lang="cs-CZ" dirty="0" smtClean="0"/>
              <a:t> </a:t>
            </a:r>
            <a:r>
              <a:rPr lang="cs-CZ" dirty="0"/>
              <a:t>– spalování fosilních paliv </a:t>
            </a:r>
            <a:r>
              <a:rPr lang="cs-CZ" dirty="0" smtClean="0">
                <a:sym typeface="Wingdings" panose="05000000000000000000" pitchFamily="2" charset="2"/>
              </a:rPr>
              <a:t></a:t>
            </a:r>
            <a:r>
              <a:rPr lang="cs-CZ" dirty="0" smtClean="0"/>
              <a:t> </a:t>
            </a:r>
            <a:r>
              <a:rPr lang="cs-CZ" dirty="0"/>
              <a:t>růst koncentrace </a:t>
            </a:r>
            <a:r>
              <a:rPr lang="cs-CZ" dirty="0" smtClean="0"/>
              <a:t>CO2</a:t>
            </a:r>
          </a:p>
          <a:p>
            <a:r>
              <a:rPr lang="cs-CZ" dirty="0" smtClean="0"/>
              <a:t> CO2 </a:t>
            </a:r>
            <a:r>
              <a:rPr lang="cs-CZ" dirty="0"/>
              <a:t>brání unikání tepla do vesmíru </a:t>
            </a:r>
            <a:endParaRPr lang="cs-CZ" dirty="0" smtClean="0"/>
          </a:p>
          <a:p>
            <a:pPr marL="0" indent="0">
              <a:buNone/>
            </a:pPr>
            <a:r>
              <a:rPr lang="cs-CZ" b="1" dirty="0"/>
              <a:t>Kyselý </a:t>
            </a:r>
            <a:r>
              <a:rPr lang="cs-CZ" b="1" dirty="0" smtClean="0"/>
              <a:t>déšť</a:t>
            </a:r>
          </a:p>
          <a:p>
            <a:r>
              <a:rPr lang="cs-CZ" dirty="0"/>
              <a:t> </a:t>
            </a:r>
            <a:r>
              <a:rPr lang="cs-CZ" dirty="0" smtClean="0"/>
              <a:t>vznik </a:t>
            </a:r>
            <a:r>
              <a:rPr lang="cs-CZ" dirty="0"/>
              <a:t>působením oxidů </a:t>
            </a:r>
            <a:r>
              <a:rPr lang="cs-CZ" dirty="0" smtClean="0"/>
              <a:t>Síry </a:t>
            </a:r>
            <a:r>
              <a:rPr lang="cs-CZ" dirty="0"/>
              <a:t>a </a:t>
            </a:r>
            <a:r>
              <a:rPr lang="cs-CZ" dirty="0" smtClean="0"/>
              <a:t>vodíku </a:t>
            </a:r>
            <a:r>
              <a:rPr lang="cs-CZ" dirty="0">
                <a:sym typeface="Wingdings" panose="05000000000000000000" pitchFamily="2" charset="2"/>
              </a:rPr>
              <a:t> </a:t>
            </a:r>
            <a:r>
              <a:rPr lang="cs-CZ" dirty="0" smtClean="0"/>
              <a:t>Snižování </a:t>
            </a:r>
            <a:r>
              <a:rPr lang="cs-CZ" dirty="0"/>
              <a:t>pH (zvyšování kyselosti) dešťové vody z normálního 6,5 na méně než 4,5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1005581" y="6488668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Bonus - 0</a:t>
            </a:r>
          </a:p>
        </p:txBody>
      </p:sp>
    </p:spTree>
    <p:extLst>
      <p:ext uri="{BB962C8B-B14F-4D97-AF65-F5344CB8AC3E}">
        <p14:creationId xmlns:p14="http://schemas.microsoft.com/office/powerpoint/2010/main" val="22006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68400" y="609601"/>
            <a:ext cx="9728200" cy="3200400"/>
          </a:xfrm>
        </p:spPr>
        <p:txBody>
          <a:bodyPr>
            <a:normAutofit/>
          </a:bodyPr>
          <a:lstStyle/>
          <a:p>
            <a:r>
              <a:rPr lang="cs-CZ" sz="5400" dirty="0" smtClean="0"/>
              <a:t>Globální problémy Země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Napsal Panda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91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330200"/>
            <a:ext cx="9905998" cy="6184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Globální problémy </a:t>
            </a:r>
          </a:p>
          <a:p>
            <a:pPr marL="0" indent="0">
              <a:buNone/>
            </a:pPr>
            <a:r>
              <a:rPr lang="cs-CZ" dirty="0"/>
              <a:t>- ohrožení postihující celý lidský druh, Zemi a její přírodu, </a:t>
            </a:r>
          </a:p>
          <a:p>
            <a:pPr marL="0" indent="0">
              <a:buNone/>
            </a:pPr>
            <a:r>
              <a:rPr lang="cs-CZ" dirty="0"/>
              <a:t>- důsledek </a:t>
            </a:r>
            <a:r>
              <a:rPr lang="cs-CZ" dirty="0" smtClean="0"/>
              <a:t>spolupůsobení </a:t>
            </a:r>
            <a:r>
              <a:rPr lang="cs-CZ" dirty="0"/>
              <a:t>lokálních nebo regionálních vlivů.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Příčiny: </a:t>
            </a:r>
          </a:p>
          <a:p>
            <a:pPr marL="0" indent="0">
              <a:buNone/>
            </a:pPr>
            <a:r>
              <a:rPr lang="cs-CZ" dirty="0"/>
              <a:t>faktory přírodní (výbuch sopky, změna klimatu, změna slunečního záření, zemětřesení)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f. antropogenní (hl. posledních 300 let).</a:t>
            </a:r>
          </a:p>
          <a:p>
            <a:pPr marL="0" indent="0">
              <a:buNone/>
            </a:pPr>
            <a:r>
              <a:rPr lang="cs-CZ" dirty="0"/>
              <a:t>Řešení:</a:t>
            </a:r>
          </a:p>
          <a:p>
            <a:pPr marL="0" indent="0">
              <a:buNone/>
            </a:pPr>
            <a:r>
              <a:rPr lang="cs-CZ" dirty="0"/>
              <a:t>pouze lokální </a:t>
            </a:r>
            <a:r>
              <a:rPr lang="cs-CZ" dirty="0" smtClean="0"/>
              <a:t>nebo </a:t>
            </a:r>
            <a:r>
              <a:rPr lang="cs-CZ" dirty="0"/>
              <a:t>regionální prostředky.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78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905000"/>
          </a:xfrm>
        </p:spPr>
        <p:txBody>
          <a:bodyPr>
            <a:normAutofit/>
          </a:bodyPr>
          <a:lstStyle/>
          <a:p>
            <a:pPr algn="ctr"/>
            <a:r>
              <a:rPr lang="cs-CZ" sz="5400" dirty="0" smtClean="0"/>
              <a:t>Hlavní problémy</a:t>
            </a:r>
            <a:endParaRPr lang="cs-CZ" sz="5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346199"/>
            <a:ext cx="9905998" cy="4762501"/>
          </a:xfrm>
        </p:spPr>
        <p:txBody>
          <a:bodyPr>
            <a:normAutofit/>
          </a:bodyPr>
          <a:lstStyle/>
          <a:p>
            <a:r>
              <a:rPr lang="cs-CZ" sz="2400" dirty="0"/>
              <a:t>ohrožení míru </a:t>
            </a:r>
            <a:r>
              <a:rPr lang="cs-CZ" sz="2400" dirty="0" smtClean="0"/>
              <a:t>a zbrojení </a:t>
            </a:r>
            <a:endParaRPr lang="cs-CZ" sz="2400" dirty="0"/>
          </a:p>
          <a:p>
            <a:r>
              <a:rPr lang="cs-CZ" sz="2400" dirty="0"/>
              <a:t>populační exploze, hlad</a:t>
            </a:r>
          </a:p>
          <a:p>
            <a:r>
              <a:rPr lang="cs-CZ" sz="2400" dirty="0"/>
              <a:t>stárnutí populace</a:t>
            </a:r>
          </a:p>
          <a:p>
            <a:r>
              <a:rPr lang="cs-CZ" sz="2400" dirty="0"/>
              <a:t>zdravotní stav obyvatel </a:t>
            </a:r>
            <a:endParaRPr lang="cs-CZ" sz="2400" dirty="0" smtClean="0"/>
          </a:p>
          <a:p>
            <a:r>
              <a:rPr lang="cs-CZ" sz="2400" dirty="0" smtClean="0"/>
              <a:t>ekologická krize</a:t>
            </a:r>
            <a:endParaRPr lang="cs-CZ" sz="2400" dirty="0"/>
          </a:p>
          <a:p>
            <a:r>
              <a:rPr lang="cs-CZ" sz="2400" dirty="0"/>
              <a:t>narušení klimatu </a:t>
            </a:r>
          </a:p>
        </p:txBody>
      </p:sp>
    </p:spTree>
    <p:extLst>
      <p:ext uri="{BB962C8B-B14F-4D97-AF65-F5344CB8AC3E}">
        <p14:creationId xmlns:p14="http://schemas.microsoft.com/office/powerpoint/2010/main" val="316584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215900"/>
            <a:ext cx="9905998" cy="1905000"/>
          </a:xfrm>
        </p:spPr>
        <p:txBody>
          <a:bodyPr/>
          <a:lstStyle/>
          <a:p>
            <a:pPr algn="ctr"/>
            <a:r>
              <a:rPr lang="cs-CZ" sz="4400" dirty="0"/>
              <a:t>ohrožení míru a zbrojení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485901"/>
            <a:ext cx="9905998" cy="497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„klasické“ válečné konflikty </a:t>
            </a:r>
          </a:p>
          <a:p>
            <a:r>
              <a:rPr lang="cs-CZ" dirty="0" smtClean="0"/>
              <a:t>výdaje </a:t>
            </a:r>
            <a:r>
              <a:rPr lang="cs-CZ" dirty="0"/>
              <a:t>na zbrojení – v roce 2013 to bylo 1,464 biliónu dolarů (téměř 30 biliónů korun</a:t>
            </a:r>
            <a:r>
              <a:rPr lang="cs-CZ" dirty="0" smtClean="0"/>
              <a:t>)</a:t>
            </a:r>
          </a:p>
          <a:p>
            <a:r>
              <a:rPr lang="cs-CZ" dirty="0" smtClean="0"/>
              <a:t>Spousty mrtvých</a:t>
            </a:r>
            <a:endParaRPr lang="cs-CZ" dirty="0"/>
          </a:p>
          <a:p>
            <a:r>
              <a:rPr lang="cs-CZ" b="1" dirty="0" smtClean="0"/>
              <a:t>rostoucí kriminalita</a:t>
            </a:r>
          </a:p>
          <a:p>
            <a:r>
              <a:rPr lang="cs-CZ" dirty="0" smtClean="0"/>
              <a:t>rozvojové </a:t>
            </a:r>
            <a:r>
              <a:rPr lang="cs-CZ" dirty="0"/>
              <a:t>země – souvislost s </a:t>
            </a:r>
            <a:r>
              <a:rPr lang="cs-CZ" dirty="0" smtClean="0"/>
              <a:t>chudobou</a:t>
            </a:r>
          </a:p>
          <a:p>
            <a:r>
              <a:rPr lang="cs-CZ" dirty="0" smtClean="0"/>
              <a:t>vyspělé </a:t>
            </a:r>
            <a:r>
              <a:rPr lang="cs-CZ" dirty="0"/>
              <a:t>země – odcizení člověka ve s</a:t>
            </a:r>
            <a:r>
              <a:rPr lang="cs-CZ" dirty="0" smtClean="0"/>
              <a:t>polečnosti</a:t>
            </a:r>
          </a:p>
          <a:p>
            <a:pPr marL="0" indent="0">
              <a:buNone/>
            </a:pPr>
            <a:r>
              <a:rPr lang="cs-CZ" b="1" dirty="0" smtClean="0"/>
              <a:t> </a:t>
            </a:r>
            <a:r>
              <a:rPr lang="cs-CZ" b="1" dirty="0"/>
              <a:t>terorismus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ohrožuje fungování státních orgánů a institucí 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b="1" dirty="0"/>
              <a:t>diktatury, rasismus </a:t>
            </a:r>
            <a:endParaRPr lang="cs-CZ" b="1" dirty="0" smtClean="0"/>
          </a:p>
          <a:p>
            <a:r>
              <a:rPr lang="cs-CZ" b="1" dirty="0" smtClean="0"/>
              <a:t> </a:t>
            </a:r>
            <a:r>
              <a:rPr lang="cs-CZ" dirty="0" smtClean="0"/>
              <a:t> </a:t>
            </a:r>
            <a:r>
              <a:rPr lang="cs-CZ" dirty="0"/>
              <a:t>pohrdání lidskými právy, násilí na jednotlivcích </a:t>
            </a:r>
            <a:r>
              <a:rPr lang="cs-CZ" dirty="0" smtClean="0"/>
              <a:t>nár. </a:t>
            </a:r>
            <a:r>
              <a:rPr lang="cs-CZ" dirty="0"/>
              <a:t>skupinách 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900" y="2585938"/>
            <a:ext cx="4219575" cy="282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3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241300"/>
            <a:ext cx="9905998" cy="1905000"/>
          </a:xfrm>
        </p:spPr>
        <p:txBody>
          <a:bodyPr/>
          <a:lstStyle/>
          <a:p>
            <a:pPr algn="ctr"/>
            <a:r>
              <a:rPr lang="cs-CZ" sz="4400" dirty="0"/>
              <a:t>populační exploze, hlad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485900"/>
            <a:ext cx="9905998" cy="5105399"/>
          </a:xfrm>
        </p:spPr>
        <p:txBody>
          <a:bodyPr>
            <a:normAutofit/>
          </a:bodyPr>
          <a:lstStyle/>
          <a:p>
            <a:r>
              <a:rPr lang="cs-CZ" b="1" dirty="0"/>
              <a:t>Populační exploze </a:t>
            </a:r>
            <a:r>
              <a:rPr lang="cs-CZ" dirty="0"/>
              <a:t>– </a:t>
            </a:r>
            <a:r>
              <a:rPr lang="cs-CZ" dirty="0" smtClean="0"/>
              <a:t>rychlý </a:t>
            </a:r>
            <a:r>
              <a:rPr lang="cs-CZ" dirty="0"/>
              <a:t>růst počtu obyvatel, nebezpečí vyčerpání zdrojů </a:t>
            </a:r>
            <a:r>
              <a:rPr lang="cs-CZ" dirty="0" smtClean="0"/>
              <a:t>planety.</a:t>
            </a:r>
          </a:p>
          <a:p>
            <a:r>
              <a:rPr lang="cs-CZ" b="1" dirty="0" smtClean="0"/>
              <a:t>Nedostatek </a:t>
            </a:r>
            <a:r>
              <a:rPr lang="cs-CZ" b="1" dirty="0"/>
              <a:t>potravy </a:t>
            </a:r>
            <a:r>
              <a:rPr lang="cs-CZ" dirty="0"/>
              <a:t>- miliarda lidí podvýživa (Afrika – jediný kontinent, který od r. 1970 </a:t>
            </a:r>
            <a:r>
              <a:rPr lang="cs-CZ" dirty="0" smtClean="0"/>
              <a:t>neprodukuje </a:t>
            </a:r>
            <a:r>
              <a:rPr lang="cs-CZ" dirty="0"/>
              <a:t>dostatek potravin pro svou výživu)</a:t>
            </a:r>
          </a:p>
          <a:p>
            <a:pPr marL="0" indent="0">
              <a:buNone/>
            </a:pPr>
            <a:r>
              <a:rPr lang="cs-CZ" dirty="0"/>
              <a:t>                                                              X </a:t>
            </a:r>
          </a:p>
          <a:p>
            <a:r>
              <a:rPr lang="cs-CZ" b="1" dirty="0"/>
              <a:t>nadměrná spotřeba potravin </a:t>
            </a:r>
            <a:r>
              <a:rPr lang="cs-CZ" dirty="0"/>
              <a:t>- asi 500 milionů lidí přebytek potravy (Evropa, Severní </a:t>
            </a:r>
            <a:endParaRPr lang="cs-CZ" dirty="0" smtClean="0"/>
          </a:p>
          <a:p>
            <a:pPr marL="0" indent="0">
              <a:buNone/>
            </a:pPr>
            <a:r>
              <a:rPr lang="cs-CZ" b="1" dirty="0"/>
              <a:t>Možnosti </a:t>
            </a:r>
            <a:r>
              <a:rPr lang="cs-CZ" b="1" dirty="0" smtClean="0"/>
              <a:t>řešení</a:t>
            </a:r>
            <a:endParaRPr lang="cs-CZ" b="1" dirty="0"/>
          </a:p>
          <a:p>
            <a:r>
              <a:rPr lang="cs-CZ" dirty="0"/>
              <a:t>Zvýšení produktivity, obdělání nové půdy, </a:t>
            </a:r>
            <a:endParaRPr lang="cs-CZ" dirty="0" smtClean="0"/>
          </a:p>
          <a:p>
            <a:r>
              <a:rPr lang="cs-CZ" dirty="0" smtClean="0"/>
              <a:t>nové </a:t>
            </a:r>
            <a:r>
              <a:rPr lang="cs-CZ" dirty="0"/>
              <a:t>zemědělské postupy, nahrazení chovu zvířat pěstováním plodin </a:t>
            </a:r>
            <a:endParaRPr lang="cs-CZ" dirty="0" smtClean="0"/>
          </a:p>
          <a:p>
            <a:r>
              <a:rPr lang="cs-CZ" dirty="0" smtClean="0"/>
              <a:t>větší </a:t>
            </a:r>
            <a:r>
              <a:rPr lang="cs-CZ" dirty="0"/>
              <a:t>využití moří a oceánů a ostatních vodních ploch (plankton, </a:t>
            </a:r>
            <a:r>
              <a:rPr lang="cs-CZ" dirty="0" smtClean="0"/>
              <a:t>řasy</a:t>
            </a:r>
            <a:r>
              <a:rPr lang="cs-CZ" dirty="0"/>
              <a:t>, rybolov…)</a:t>
            </a:r>
          </a:p>
          <a:p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299" y="977900"/>
            <a:ext cx="6028267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4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419100"/>
            <a:ext cx="9905998" cy="127000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300" dirty="0"/>
              <a:t>stárnutí populace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447800"/>
            <a:ext cx="9905998" cy="4914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Rozvojové země </a:t>
            </a:r>
            <a:endParaRPr lang="cs-CZ" dirty="0" smtClean="0"/>
          </a:p>
          <a:p>
            <a:r>
              <a:rPr lang="cs-CZ" dirty="0" smtClean="0"/>
              <a:t> </a:t>
            </a:r>
            <a:r>
              <a:rPr lang="cs-CZ" dirty="0"/>
              <a:t>„mladá“ populace </a:t>
            </a:r>
            <a:endParaRPr lang="cs-CZ" dirty="0" smtClean="0"/>
          </a:p>
          <a:p>
            <a:r>
              <a:rPr lang="cs-CZ" dirty="0" smtClean="0"/>
              <a:t>vysoký </a:t>
            </a:r>
            <a:r>
              <a:rPr lang="cs-CZ" dirty="0"/>
              <a:t>podíl obyvatel do 14 let </a:t>
            </a:r>
            <a:endParaRPr lang="cs-CZ" dirty="0" smtClean="0"/>
          </a:p>
          <a:p>
            <a:r>
              <a:rPr lang="cs-CZ" dirty="0"/>
              <a:t>Nízký podíl lidí nad 64 let</a:t>
            </a:r>
            <a:endParaRPr lang="cs-CZ" dirty="0" smtClean="0"/>
          </a:p>
          <a:p>
            <a:r>
              <a:rPr lang="cs-CZ" dirty="0" smtClean="0"/>
              <a:t>hlavně </a:t>
            </a:r>
            <a:r>
              <a:rPr lang="cs-CZ" dirty="0"/>
              <a:t>Afrika, Oceánie, střední </a:t>
            </a:r>
            <a:r>
              <a:rPr lang="cs-CZ" dirty="0" smtClean="0"/>
              <a:t>Amerika</a:t>
            </a:r>
          </a:p>
          <a:p>
            <a:r>
              <a:rPr lang="cs-CZ" b="1" dirty="0" smtClean="0"/>
              <a:t>Rozvinuté </a:t>
            </a:r>
            <a:r>
              <a:rPr lang="cs-CZ" b="1" dirty="0"/>
              <a:t>země </a:t>
            </a:r>
            <a:endParaRPr lang="cs-CZ" dirty="0"/>
          </a:p>
          <a:p>
            <a:r>
              <a:rPr lang="cs-CZ" dirty="0" smtClean="0"/>
              <a:t>„</a:t>
            </a:r>
            <a:r>
              <a:rPr lang="cs-CZ" dirty="0"/>
              <a:t>stará“ </a:t>
            </a:r>
            <a:r>
              <a:rPr lang="cs-CZ" dirty="0" smtClean="0"/>
              <a:t>populace </a:t>
            </a:r>
          </a:p>
          <a:p>
            <a:r>
              <a:rPr lang="cs-CZ" dirty="0" smtClean="0"/>
              <a:t>Vysoký podíl </a:t>
            </a:r>
            <a:r>
              <a:rPr lang="cs-CZ" dirty="0"/>
              <a:t>populace nad </a:t>
            </a:r>
            <a:r>
              <a:rPr lang="cs-CZ" dirty="0" smtClean="0"/>
              <a:t>64</a:t>
            </a:r>
          </a:p>
          <a:p>
            <a:r>
              <a:rPr lang="cs-CZ" dirty="0"/>
              <a:t>Nízký podíl lidí </a:t>
            </a:r>
            <a:r>
              <a:rPr lang="cs-CZ" dirty="0" smtClean="0"/>
              <a:t>pod 14 let</a:t>
            </a:r>
          </a:p>
          <a:p>
            <a:r>
              <a:rPr lang="cs-CZ" dirty="0" smtClean="0"/>
              <a:t>Hlavně Evropa, Severní Amerika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588" y="2496777"/>
            <a:ext cx="5014312" cy="305824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631588" y="1892883"/>
            <a:ext cx="501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100000"/>
            </a:pPr>
            <a:r>
              <a:rPr lang="cs-CZ" sz="2000" b="1" cap="small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7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Věková pyramida</a:t>
            </a:r>
          </a:p>
        </p:txBody>
      </p:sp>
    </p:spTree>
    <p:extLst>
      <p:ext uri="{BB962C8B-B14F-4D97-AF65-F5344CB8AC3E}">
        <p14:creationId xmlns:p14="http://schemas.microsoft.com/office/powerpoint/2010/main" val="7369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19380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300" dirty="0"/>
              <a:t>zdravotní stav obyvatel </a:t>
            </a:r>
            <a:r>
              <a:rPr lang="cs-CZ" sz="4800" dirty="0"/>
              <a:t/>
            </a:r>
            <a:br>
              <a:rPr lang="cs-CZ" sz="4800" dirty="0"/>
            </a:br>
            <a:endParaRPr lang="cs-CZ" sz="4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358900"/>
            <a:ext cx="9905998" cy="5232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Rozvojové </a:t>
            </a:r>
            <a:r>
              <a:rPr lang="cs-CZ" b="1" dirty="0" smtClean="0"/>
              <a:t>země</a:t>
            </a:r>
          </a:p>
          <a:p>
            <a:r>
              <a:rPr lang="cs-CZ" dirty="0" smtClean="0"/>
              <a:t>zdravotní </a:t>
            </a:r>
            <a:r>
              <a:rPr lang="cs-CZ" dirty="0"/>
              <a:t>problémy z chudoby a absence sociálního </a:t>
            </a:r>
            <a:r>
              <a:rPr lang="cs-CZ" dirty="0" smtClean="0"/>
              <a:t>zajištění</a:t>
            </a:r>
          </a:p>
          <a:p>
            <a:r>
              <a:rPr lang="cs-CZ" dirty="0" smtClean="0"/>
              <a:t>vysoká </a:t>
            </a:r>
            <a:r>
              <a:rPr lang="cs-CZ" dirty="0"/>
              <a:t>dětská </a:t>
            </a:r>
            <a:r>
              <a:rPr lang="cs-CZ" dirty="0" smtClean="0"/>
              <a:t>úmrtnost</a:t>
            </a:r>
          </a:p>
          <a:p>
            <a:r>
              <a:rPr lang="cs-CZ" dirty="0" smtClean="0"/>
              <a:t>epidemie </a:t>
            </a:r>
          </a:p>
          <a:p>
            <a:r>
              <a:rPr lang="cs-CZ" dirty="0" smtClean="0"/>
              <a:t>Velmi zanedbaná hygiena </a:t>
            </a:r>
            <a:r>
              <a:rPr lang="cs-CZ" dirty="0"/>
              <a:t>(přístup k čisté vodě, sanitární zařízení</a:t>
            </a:r>
            <a:r>
              <a:rPr lang="cs-CZ" dirty="0" smtClean="0"/>
              <a:t>)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Vyspělé země </a:t>
            </a:r>
            <a:endParaRPr lang="cs-CZ" b="1" dirty="0" smtClean="0"/>
          </a:p>
          <a:p>
            <a:r>
              <a:rPr lang="cs-CZ" dirty="0" smtClean="0"/>
              <a:t>zdravotní </a:t>
            </a:r>
            <a:r>
              <a:rPr lang="cs-CZ" dirty="0"/>
              <a:t>problémy ze stylu </a:t>
            </a:r>
            <a:r>
              <a:rPr lang="cs-CZ" dirty="0" smtClean="0"/>
              <a:t>života (nemoci </a:t>
            </a:r>
            <a:r>
              <a:rPr lang="cs-CZ" dirty="0"/>
              <a:t>oběhového systému</a:t>
            </a:r>
            <a:r>
              <a:rPr lang="cs-CZ" dirty="0" smtClean="0"/>
              <a:t>,</a:t>
            </a:r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dirty="0"/>
              <a:t>nádorová </a:t>
            </a:r>
            <a:r>
              <a:rPr lang="cs-CZ" dirty="0" smtClean="0"/>
              <a:t>onemocnění, alergie</a:t>
            </a:r>
            <a:r>
              <a:rPr lang="cs-CZ" dirty="0"/>
              <a:t>…) </a:t>
            </a:r>
          </a:p>
          <a:p>
            <a:r>
              <a:rPr lang="cs-CZ" dirty="0"/>
              <a:t>Devastace </a:t>
            </a:r>
            <a:r>
              <a:rPr lang="cs-CZ" dirty="0" smtClean="0"/>
              <a:t>životního prostředí </a:t>
            </a:r>
            <a:r>
              <a:rPr lang="cs-CZ" dirty="0"/>
              <a:t>– smog</a:t>
            </a:r>
            <a:r>
              <a:rPr lang="cs-CZ" dirty="0" smtClean="0"/>
              <a:t>…</a:t>
            </a:r>
          </a:p>
          <a:p>
            <a:r>
              <a:rPr lang="cs-CZ" dirty="0" smtClean="0"/>
              <a:t>„</a:t>
            </a:r>
            <a:r>
              <a:rPr lang="cs-CZ" dirty="0"/>
              <a:t>Časované bomby“ – skladování nebezpečných chemických látek a odpadů (radioaktivní…)</a:t>
            </a:r>
          </a:p>
          <a:p>
            <a:pPr marL="0" indent="0">
              <a:buNone/>
            </a:pPr>
            <a:r>
              <a:rPr lang="cs-CZ" b="1" dirty="0"/>
              <a:t>AIDS</a:t>
            </a:r>
            <a:r>
              <a:rPr lang="cs-CZ" dirty="0"/>
              <a:t> </a:t>
            </a:r>
            <a:r>
              <a:rPr lang="cs-CZ" dirty="0" smtClean="0"/>
              <a:t>– problém jak ve vyspělých, tak v rozvojových zemích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300" y="1358900"/>
            <a:ext cx="2451100" cy="3819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672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419101"/>
            <a:ext cx="9905998" cy="107950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300" dirty="0"/>
              <a:t>ekologická krize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1168632"/>
            <a:ext cx="9905998" cy="3505199"/>
          </a:xfrm>
        </p:spPr>
        <p:txBody>
          <a:bodyPr>
            <a:normAutofit/>
          </a:bodyPr>
          <a:lstStyle/>
          <a:p>
            <a:r>
              <a:rPr lang="cs-CZ" b="1" dirty="0"/>
              <a:t>Úbytek tropických </a:t>
            </a:r>
            <a:r>
              <a:rPr lang="cs-CZ" b="1" dirty="0" smtClean="0"/>
              <a:t>pralesů </a:t>
            </a:r>
            <a:r>
              <a:rPr lang="cs-CZ" dirty="0" smtClean="0"/>
              <a:t>– </a:t>
            </a:r>
            <a:r>
              <a:rPr lang="cs-CZ" dirty="0"/>
              <a:t>„plíce planety“, produkce více než 1/3 kyslíku na Zemi, </a:t>
            </a:r>
            <a:r>
              <a:rPr lang="cs-CZ" dirty="0" smtClean="0"/>
              <a:t>Celosvětově </a:t>
            </a:r>
            <a:r>
              <a:rPr lang="cs-CZ" dirty="0"/>
              <a:t>jen asi 6% povrchu Země, Odlesňování </a:t>
            </a:r>
            <a:r>
              <a:rPr lang="cs-CZ" dirty="0" smtClean="0"/>
              <a:t>– </a:t>
            </a:r>
            <a:r>
              <a:rPr lang="cs-CZ" dirty="0"/>
              <a:t>zisk zemědělské </a:t>
            </a:r>
            <a:r>
              <a:rPr lang="cs-CZ" dirty="0" smtClean="0"/>
              <a:t>půdy</a:t>
            </a:r>
          </a:p>
          <a:p>
            <a:endParaRPr lang="cs-CZ" b="1" dirty="0"/>
          </a:p>
          <a:p>
            <a:r>
              <a:rPr lang="cs-CZ" b="1" dirty="0" smtClean="0"/>
              <a:t>Šíření pouští </a:t>
            </a:r>
            <a:r>
              <a:rPr lang="cs-CZ" dirty="0" smtClean="0"/>
              <a:t>– </a:t>
            </a:r>
            <a:r>
              <a:rPr lang="cs-CZ" dirty="0"/>
              <a:t>28,5% povrchu Země</a:t>
            </a:r>
            <a:r>
              <a:rPr lang="cs-CZ" dirty="0" smtClean="0"/>
              <a:t>, </a:t>
            </a:r>
            <a:r>
              <a:rPr lang="cs-CZ" dirty="0"/>
              <a:t>mnoho příčin (např. nadměrná </a:t>
            </a:r>
            <a:r>
              <a:rPr lang="cs-CZ" dirty="0" smtClean="0"/>
              <a:t>pastva, nesprávné obdělávání, nadměrné </a:t>
            </a:r>
            <a:r>
              <a:rPr lang="cs-CZ" dirty="0"/>
              <a:t>kácení stromů a </a:t>
            </a:r>
            <a:r>
              <a:rPr lang="cs-CZ" dirty="0" smtClean="0"/>
              <a:t>dřevin… )</a:t>
            </a:r>
          </a:p>
          <a:p>
            <a:endParaRPr lang="cs-CZ" dirty="0" smtClean="0"/>
          </a:p>
          <a:p>
            <a:r>
              <a:rPr lang="cs-CZ" b="1" dirty="0"/>
              <a:t>Ohrožení půdy </a:t>
            </a:r>
            <a:r>
              <a:rPr lang="cs-CZ" dirty="0" smtClean="0"/>
              <a:t>- plošné </a:t>
            </a:r>
            <a:r>
              <a:rPr lang="cs-CZ" dirty="0"/>
              <a:t>úbytky, eroze, snižování produkční </a:t>
            </a:r>
            <a:r>
              <a:rPr lang="cs-CZ" dirty="0" smtClean="0"/>
              <a:t>schopnosti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512" y="4665134"/>
            <a:ext cx="3479800" cy="206186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2" y="4665134"/>
            <a:ext cx="3479800" cy="206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TC103457485[[fn=Síť]]</Template>
  <TotalTime>96</TotalTime>
  <Words>411</Words>
  <Application>Microsoft Office PowerPoint</Application>
  <PresentationFormat>Širokoúhlá obrazovka</PresentationFormat>
  <Paragraphs>83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</vt:lpstr>
      <vt:lpstr>Síť</vt:lpstr>
      <vt:lpstr>Prezentace aplikace PowerPoint</vt:lpstr>
      <vt:lpstr>Globální problémy Země</vt:lpstr>
      <vt:lpstr>Prezentace aplikace PowerPoint</vt:lpstr>
      <vt:lpstr>Hlavní problémy</vt:lpstr>
      <vt:lpstr>ohrožení míru a zbrojení  </vt:lpstr>
      <vt:lpstr>populační exploze, hlad </vt:lpstr>
      <vt:lpstr>stárnutí populace </vt:lpstr>
      <vt:lpstr>zdravotní stav obyvatel  </vt:lpstr>
      <vt:lpstr>ekologická krize </vt:lpstr>
      <vt:lpstr>narušení klimatu  </vt:lpstr>
    </vt:vector>
  </TitlesOfParts>
  <Company>Soukromá osoba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Globální problémy Země</dc:title>
  <dc:creator>Daniel Rys</dc:creator>
  <cp:lastModifiedBy>kavrik</cp:lastModifiedBy>
  <cp:revision>16</cp:revision>
  <dcterms:created xsi:type="dcterms:W3CDTF">2014-05-06T15:20:00Z</dcterms:created>
  <dcterms:modified xsi:type="dcterms:W3CDTF">2014-12-09T12:44:32Z</dcterms:modified>
</cp:coreProperties>
</file>