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7" r:id="rId2"/>
    <p:sldId id="256" r:id="rId3"/>
    <p:sldId id="264" r:id="rId4"/>
    <p:sldId id="257" r:id="rId5"/>
    <p:sldId id="266" r:id="rId6"/>
    <p:sldId id="258" r:id="rId7"/>
    <p:sldId id="262" r:id="rId8"/>
    <p:sldId id="265" r:id="rId9"/>
    <p:sldId id="260" r:id="rId10"/>
    <p:sldId id="261" r:id="rId11"/>
    <p:sldId id="263" r:id="rId12"/>
    <p:sldId id="259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ED763-42ED-4ACA-BBB5-CEB234177410}" type="datetimeFigureOut">
              <a:rPr lang="cs-CZ"/>
              <a:pPr/>
              <a:t>9. 12. 2014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F4DC3-71C8-470C-9177-0540633F03C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201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F4DC3-71C8-470C-9177-0540633F03C2}" type="slidenum">
              <a:rPr lang="cs-CZ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5955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F4DC3-71C8-470C-9177-0540633F03C2}" type="slidenum">
              <a:rPr lang="cs-CZ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3474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F4DC3-71C8-470C-9177-0540633F03C2}" type="slidenum">
              <a:rPr lang="cs-CZ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3104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F4DC3-71C8-470C-9177-0540633F03C2}" type="slidenum">
              <a:rPr lang="cs-CZ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5640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F4DC3-71C8-470C-9177-0540633F03C2}" type="slidenum">
              <a:rPr lang="cs-CZ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7092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F4DC3-71C8-470C-9177-0540633F03C2}" type="slidenum">
              <a:rPr lang="cs-CZ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9776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F4DC3-71C8-470C-9177-0540633F03C2}" type="slidenum">
              <a:rPr lang="cs-CZ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3368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F4DC3-71C8-470C-9177-0540633F03C2}" type="slidenum">
              <a:rPr lang="cs-CZ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3941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9. 12. 2014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stor-ad.cz/pruvodce/okolobrd/lahovice/img/povoden.jpg" TargetMode="External"/><Relationship Id="rId13" Type="http://schemas.openxmlformats.org/officeDocument/2006/relationships/hyperlink" Target="http://nd04.jxs.cz/340/205/ed33818e4e_73604208_o2.jpg" TargetMode="External"/><Relationship Id="rId3" Type="http://schemas.openxmlformats.org/officeDocument/2006/relationships/hyperlink" Target="http://cs.wikipedia.org/wiki/Torn%C3%A1do" TargetMode="External"/><Relationship Id="rId7" Type="http://schemas.openxmlformats.org/officeDocument/2006/relationships/hyperlink" Target="http://i.iinfo.cz/urs/Electrical_Storm-128733669147205.jpg" TargetMode="External"/><Relationship Id="rId12" Type="http://schemas.openxmlformats.org/officeDocument/2006/relationships/hyperlink" Target="http://kittyhaw.com/wp-content/uploads/2013/04/tornado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Blesk" TargetMode="External"/><Relationship Id="rId11" Type="http://schemas.openxmlformats.org/officeDocument/2006/relationships/hyperlink" Target="http://www.ok1vei.com/WX/pics/2005_katrina_sat.gif" TargetMode="External"/><Relationship Id="rId5" Type="http://schemas.openxmlformats.org/officeDocument/2006/relationships/hyperlink" Target="http://den-zeme6.webnode.cz/" TargetMode="External"/><Relationship Id="rId10" Type="http://schemas.openxmlformats.org/officeDocument/2006/relationships/hyperlink" Target="http://upload.wikimedia.org/wikipedia/commons/9/90/Hurricane_Katrina_GOES_August_29.jpg" TargetMode="External"/><Relationship Id="rId4" Type="http://schemas.openxmlformats.org/officeDocument/2006/relationships/hyperlink" Target="http://cs.wikipedia.org/wiki/Hurik%C3%A1n" TargetMode="External"/><Relationship Id="rId9" Type="http://schemas.openxmlformats.org/officeDocument/2006/relationships/hyperlink" Target="http://www.tornada-cz.cz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ornada-cz.cz/pripady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19" y="548680"/>
            <a:ext cx="5760720" cy="1258824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255024" y="2348880"/>
            <a:ext cx="73541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accent6">
                    <a:lumMod val="50000"/>
                  </a:schemeClr>
                </a:solidFill>
              </a:rPr>
              <a:t>Projekt CZ.1.07/1.1.10/03.0008</a:t>
            </a:r>
          </a:p>
          <a:p>
            <a:pPr algn="ctr"/>
            <a:endParaRPr lang="cs-CZ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cs-CZ" sz="4000" b="1" dirty="0" smtClean="0">
                <a:solidFill>
                  <a:schemeClr val="accent6">
                    <a:lumMod val="50000"/>
                  </a:schemeClr>
                </a:solidFill>
              </a:rPr>
              <a:t>Environmentální výchova ve školních úlohách, experimentech a exkurzích</a:t>
            </a:r>
            <a:endParaRPr lang="cs-CZ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578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.iinfo.cz/urs/Electrical_Storm-128733669147205.jpg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Bouřka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dirty="0" smtClean="0">
                <a:solidFill>
                  <a:schemeClr val="bg1"/>
                </a:solidFill>
              </a:rPr>
              <a:t>= soubor elektrických, optických a akustických jevů vznikajících mezi oblaky navzájem nebo mezi oblaky a zemí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Vzduch se při úderu blesku ohřeje až na 30 000 °C</a:t>
            </a:r>
          </a:p>
          <a:p>
            <a:endParaRPr lang="cs-CZ" dirty="0" smtClean="0">
              <a:solidFill>
                <a:schemeClr val="bg1"/>
              </a:solidFill>
            </a:endParaRPr>
          </a:p>
          <a:p>
            <a:endParaRPr lang="cs-CZ" dirty="0" smtClean="0">
              <a:solidFill>
                <a:schemeClr val="bg1"/>
              </a:solidFill>
            </a:endParaRPr>
          </a:p>
          <a:p>
            <a:r>
              <a:rPr lang="cs-CZ" sz="2800" i="1" dirty="0" smtClean="0">
                <a:solidFill>
                  <a:schemeClr val="bg1"/>
                </a:solidFill>
              </a:rPr>
              <a:t>Poznámka: je rozdíl mezi konvektivní bouří a bouřkou (viz dříve..)</a:t>
            </a:r>
          </a:p>
          <a:p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stor-ad.cz/pruvodce/okolobrd/lahovice/img/povoden.jpg"/>
          <p:cNvPicPr>
            <a:picLocks noChangeAspect="1" noChangeArrowheads="1"/>
          </p:cNvPicPr>
          <p:nvPr/>
        </p:nvPicPr>
        <p:blipFill>
          <a:blip r:embed="rId3" cstate="print">
            <a:lum bright="-11000"/>
          </a:blip>
          <a:srcRect/>
          <a:stretch>
            <a:fillRect/>
          </a:stretch>
        </p:blipFill>
        <p:spPr bwMode="auto">
          <a:xfrm>
            <a:off x="0" y="0"/>
            <a:ext cx="10461356" cy="68580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Povodeň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Vzniká buď táním sněhu, nebo srážkami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Vylití řek z koryt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V ČR například v roce 2002</a:t>
            </a:r>
          </a:p>
          <a:p>
            <a:r>
              <a:rPr lang="cs-CZ" b="1" dirty="0" smtClean="0">
                <a:solidFill>
                  <a:schemeClr val="bg1"/>
                </a:solidFill>
              </a:rPr>
              <a:t>Povodeň</a:t>
            </a:r>
            <a:r>
              <a:rPr lang="cs-CZ" dirty="0" smtClean="0">
                <a:solidFill>
                  <a:schemeClr val="bg1"/>
                </a:solidFill>
              </a:rPr>
              <a:t> –zvýšení hladiny vodního toku</a:t>
            </a:r>
          </a:p>
          <a:p>
            <a:r>
              <a:rPr lang="cs-CZ" b="1" dirty="0" smtClean="0">
                <a:solidFill>
                  <a:schemeClr val="bg1"/>
                </a:solidFill>
              </a:rPr>
              <a:t>Záplava</a:t>
            </a:r>
            <a:r>
              <a:rPr lang="cs-CZ" dirty="0" smtClean="0">
                <a:solidFill>
                  <a:schemeClr val="bg1"/>
                </a:solidFill>
              </a:rPr>
              <a:t> – vylití vody z koryta v důsledku povodně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47500" lnSpcReduction="20000"/>
          </a:bodyPr>
          <a:lstStyle/>
          <a:p>
            <a:r>
              <a:rPr lang="cs-CZ" dirty="0" smtClean="0">
                <a:hlinkClick r:id="rId3"/>
              </a:rPr>
              <a:t>http://den-zeme6.webnode.cz/</a:t>
            </a:r>
          </a:p>
          <a:p>
            <a:r>
              <a:rPr lang="cs-CZ" dirty="0" smtClean="0">
                <a:hlinkClick r:id="rId3"/>
              </a:rPr>
              <a:t>http://cs.wikipedia.org/wiki/Torn%C3%A1do#mediaviewer/Soubor:F5_tornado_Elie_Manitoba_2007.jpg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http://cs.wikipedia.org/wiki/Torn%C3%A1do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http://cs.wikipedia.org/wiki/Torn%C3%A1do#mediaviewer/Soubor:2010-05-18_Wyoming_Tornadoes.JPG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http://cs.wikipedia.org/wiki/Hurik%C3%A1n#mediaviewer/Soubor:Hurricane_Floyd_1999-09-14.jpg</a:t>
            </a:r>
            <a:endParaRPr lang="cs-CZ" dirty="0" smtClean="0"/>
          </a:p>
          <a:p>
            <a:r>
              <a:rPr lang="cs-CZ" sz="3600" dirty="0" smtClean="0">
                <a:hlinkClick r:id="rId5"/>
              </a:rPr>
              <a:t>http://den-zeme6.webnode.cz/</a:t>
            </a:r>
            <a:endParaRPr lang="cs-CZ" sz="3600" dirty="0" smtClean="0"/>
          </a:p>
          <a:p>
            <a:r>
              <a:rPr lang="cs-CZ" dirty="0" smtClean="0">
                <a:hlinkClick r:id="rId4"/>
              </a:rPr>
              <a:t>http://cs.wikipedia.org/wiki/Hurik%C3%A1n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http://cs.wikipedia.org/wiki/Blesk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http://i.iinfo.cz/urs/Electrical_Storm-128733669147205.jpg</a:t>
            </a:r>
            <a:endParaRPr lang="cs-CZ" dirty="0" smtClean="0"/>
          </a:p>
          <a:p>
            <a:r>
              <a:rPr lang="cs-CZ" dirty="0" smtClean="0">
                <a:hlinkClick r:id="rId8"/>
              </a:rPr>
              <a:t>http://www.prostor-ad.cz/pruvodce/okolobrd/lahovice/img/povoden.jpg</a:t>
            </a:r>
            <a:endParaRPr lang="cs-CZ" dirty="0" smtClean="0"/>
          </a:p>
          <a:p>
            <a:r>
              <a:rPr lang="cs-CZ" dirty="0" smtClean="0">
                <a:hlinkClick r:id="rId9"/>
              </a:rPr>
              <a:t>http://www.</a:t>
            </a:r>
            <a:r>
              <a:rPr lang="cs-CZ" dirty="0" err="1" smtClean="0">
                <a:hlinkClick r:id="rId9"/>
              </a:rPr>
              <a:t>tornada</a:t>
            </a:r>
            <a:r>
              <a:rPr lang="cs-CZ" dirty="0" smtClean="0">
                <a:hlinkClick r:id="rId9"/>
              </a:rPr>
              <a:t>-</a:t>
            </a:r>
            <a:r>
              <a:rPr lang="cs-CZ" dirty="0" err="1" smtClean="0">
                <a:hlinkClick r:id="rId9"/>
              </a:rPr>
              <a:t>cz.cz</a:t>
            </a:r>
            <a:r>
              <a:rPr lang="cs-CZ" dirty="0" smtClean="0">
                <a:hlinkClick r:id="rId9"/>
              </a:rPr>
              <a:t>/</a:t>
            </a:r>
            <a:endParaRPr lang="cs-CZ" dirty="0" smtClean="0"/>
          </a:p>
          <a:p>
            <a:r>
              <a:rPr lang="cs-CZ" sz="3600" dirty="0" smtClean="0">
                <a:hlinkClick r:id="rId5"/>
              </a:rPr>
              <a:t>http://den-zeme6.webnode.cz/</a:t>
            </a:r>
            <a:endParaRPr lang="cs-CZ" sz="3600" dirty="0" smtClean="0"/>
          </a:p>
          <a:p>
            <a:r>
              <a:rPr lang="cs-CZ" dirty="0" smtClean="0">
                <a:hlinkClick r:id="rId10"/>
              </a:rPr>
              <a:t>http://upload.wikimedia.org/wikipedia/commons/9/90/Hurricane_Katrina_GOES_August_29.jpg</a:t>
            </a:r>
            <a:endParaRPr lang="cs-CZ" dirty="0" smtClean="0"/>
          </a:p>
          <a:p>
            <a:r>
              <a:rPr lang="cs-CZ" dirty="0" smtClean="0">
                <a:hlinkClick r:id="rId11"/>
              </a:rPr>
              <a:t>http://www.ok1vei.com/WX/pics/2005_katrina_sat.gif</a:t>
            </a:r>
            <a:endParaRPr lang="cs-CZ" dirty="0" smtClean="0"/>
          </a:p>
          <a:p>
            <a:r>
              <a:rPr lang="cs-CZ" dirty="0" smtClean="0">
                <a:hlinkClick r:id="rId12"/>
              </a:rPr>
              <a:t>http://kittyhaw.com/wp-content/uploads/2013/04/tornado.jpg</a:t>
            </a:r>
            <a:endParaRPr lang="cs-CZ" dirty="0" smtClean="0"/>
          </a:p>
          <a:p>
            <a:r>
              <a:rPr lang="cs-CZ" dirty="0" smtClean="0">
                <a:hlinkClick r:id="rId13"/>
              </a:rPr>
              <a:t>http://nd04.jxs.cz/340/205/ed33818e4e_73604208_o2.jpg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http://den-zeme6.webnode.cz/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Extrémy v počasí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64088" y="5589240"/>
            <a:ext cx="3779912" cy="1268760"/>
          </a:xfrm>
        </p:spPr>
        <p:txBody>
          <a:bodyPr>
            <a:normAutofit/>
          </a:bodyPr>
          <a:lstStyle/>
          <a:p>
            <a:r>
              <a:rPr lang="cs-CZ" dirty="0"/>
              <a:t>Čermák, Kraus, Kouba, Konečný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nd04.jxs.cz/340/205/ed33818e4e_73604208_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68560" y="-171400"/>
            <a:ext cx="9753600" cy="7315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Tornádo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dirty="0" smtClean="0"/>
              <a:t>= V historii také nazýváno smrští</a:t>
            </a:r>
          </a:p>
          <a:p>
            <a:r>
              <a:rPr lang="cs-CZ" b="1" dirty="0" smtClean="0"/>
              <a:t>Velikost: </a:t>
            </a:r>
            <a:r>
              <a:rPr lang="cs-CZ" dirty="0" smtClean="0"/>
              <a:t>řádově desítky až stovky metrů</a:t>
            </a:r>
          </a:p>
          <a:p>
            <a:r>
              <a:rPr lang="cs-CZ" b="1" dirty="0" smtClean="0"/>
              <a:t>Doba trvání</a:t>
            </a:r>
            <a:r>
              <a:rPr lang="cs-CZ" dirty="0" smtClean="0"/>
              <a:t>: desítky sekund až desítky minut</a:t>
            </a:r>
          </a:p>
          <a:p>
            <a:r>
              <a:rPr lang="cs-CZ" dirty="0" smtClean="0"/>
              <a:t>Veliká intezita</a:t>
            </a:r>
          </a:p>
          <a:p>
            <a:r>
              <a:rPr lang="cs-CZ" dirty="0" smtClean="0"/>
              <a:t>Zpravidla působí značné lokální škody.</a:t>
            </a:r>
          </a:p>
          <a:p>
            <a:r>
              <a:rPr lang="cs-CZ" dirty="0" smtClean="0"/>
              <a:t>Nejvíce je jich v USA</a:t>
            </a:r>
          </a:p>
          <a:p>
            <a:r>
              <a:rPr lang="cs-CZ" dirty="0" smtClean="0"/>
              <a:t>Vyvíjejí se téměř neočekávaně a výstraha před nimi bývá možná jen několik minut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pload.wikimedia.org/wikipedia/commons/thumb/d/d6/2010-05-18_Wyoming_Tornadoes.JPG/1024px-2010-05-18_Wyoming_Tornado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299515" cy="68580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Definice tornáda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silně rotující vír (přibližně svisláho směru)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během své existence se alespoň jednou dotkne zemského povrchu 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je dostatečně silný, aby mohl způsobit hmotné škody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Vyskytuje se pod spodní základnou konvektivních bouří</a:t>
            </a:r>
          </a:p>
          <a:p>
            <a:pPr lvl="1"/>
            <a:r>
              <a:rPr lang="cs-CZ" sz="2600" i="1" dirty="0" smtClean="0">
                <a:solidFill>
                  <a:schemeClr val="bg1"/>
                </a:solidFill>
              </a:rPr>
              <a:t>Konvektivní bouře </a:t>
            </a:r>
            <a:r>
              <a:rPr lang="cs-CZ" sz="2600" dirty="0" smtClean="0">
                <a:solidFill>
                  <a:schemeClr val="bg1"/>
                </a:solidFill>
              </a:rPr>
              <a:t>= obecnější označením pro „</a:t>
            </a:r>
            <a:r>
              <a:rPr lang="en-US" sz="2600" dirty="0" err="1" smtClean="0">
                <a:solidFill>
                  <a:schemeClr val="bg1"/>
                </a:solidFill>
              </a:rPr>
              <a:t>bou</a:t>
            </a:r>
            <a:r>
              <a:rPr lang="cs-CZ" sz="2600" dirty="0" err="1" smtClean="0">
                <a:solidFill>
                  <a:schemeClr val="bg1"/>
                </a:solidFill>
              </a:rPr>
              <a:t>řkový</a:t>
            </a:r>
            <a:r>
              <a:rPr lang="cs-CZ" sz="2600" dirty="0" smtClean="0">
                <a:solidFill>
                  <a:schemeClr val="bg1"/>
                </a:solidFill>
              </a:rPr>
              <a:t> mrak</a:t>
            </a:r>
            <a:r>
              <a:rPr lang="en-US" sz="2600" dirty="0" smtClean="0">
                <a:solidFill>
                  <a:schemeClr val="bg1"/>
                </a:solidFill>
              </a:rPr>
              <a:t>”</a:t>
            </a:r>
            <a:r>
              <a:rPr lang="cs-CZ" sz="2600" dirty="0" smtClean="0">
                <a:solidFill>
                  <a:schemeClr val="bg1"/>
                </a:solidFill>
              </a:rPr>
              <a:t> a jevy, které jej mohou doprovázet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kittyhaw.com/wp-content/uploads/2013/04/torna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64801" y="0"/>
            <a:ext cx="109088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Tornádo v ČR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 v Česku se občas vyskytují tornáda, ale méně než v USA asi jen 2 ročně</a:t>
            </a:r>
          </a:p>
          <a:p>
            <a:endParaRPr lang="cs-CZ" dirty="0" smtClean="0"/>
          </a:p>
          <a:p>
            <a:r>
              <a:rPr lang="cs-CZ" dirty="0" smtClean="0"/>
              <a:t>Seznam pozorovaných tornád: </a:t>
            </a:r>
            <a:r>
              <a:rPr lang="cs-CZ" dirty="0" smtClean="0">
                <a:hlinkClick r:id="rId4"/>
              </a:rPr>
              <a:t>http://www.tornada-cz.cz/pripady/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upload.wikimedia.org/wikipedia/commons/thumb/9/98/F5_tornado_Elie_Manitoba_2007.jpg/800px-F5_tornado_Elie_Manitoba_2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54"/>
            <a:ext cx="9143999" cy="684864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Život tornáda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Tornáda často vznikají v supercelách</a:t>
            </a:r>
          </a:p>
          <a:p>
            <a:pPr lvl="1"/>
            <a:r>
              <a:rPr lang="cs-CZ" sz="2400" i="1" dirty="0" smtClean="0"/>
              <a:t>Supercela </a:t>
            </a:r>
            <a:r>
              <a:rPr lang="cs-CZ" sz="2400" b="1" i="1" dirty="0" smtClean="0"/>
              <a:t>= </a:t>
            </a:r>
            <a:r>
              <a:rPr lang="cs-CZ" sz="2400" dirty="0" smtClean="0"/>
              <a:t>bouře silně rotují kolem své svislé osy</a:t>
            </a:r>
          </a:p>
          <a:p>
            <a:r>
              <a:rPr lang="cs-CZ" dirty="0" smtClean="0"/>
              <a:t>Těsně před zánikem se tornádo silně zúží. Poté dostane „lanovitý tvar“, silně se zakroutí a začne nabývat vodorovné podoby. Později se odpojí od země a přerušující se vír stoupá k nebi.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esoscale.ws/pic2004/040612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27"/>
            <a:ext cx="10332640" cy="6888428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Další info. o tornádech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 lnSpcReduction="1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Tornáda patří mezi tromby</a:t>
            </a:r>
          </a:p>
          <a:p>
            <a:pPr lvl="1"/>
            <a:r>
              <a:rPr lang="cs-CZ" sz="2400" i="1" dirty="0" smtClean="0">
                <a:solidFill>
                  <a:schemeClr val="bg1"/>
                </a:solidFill>
              </a:rPr>
              <a:t>Tromb = </a:t>
            </a:r>
            <a:r>
              <a:rPr lang="cs-CZ" sz="2400" dirty="0" smtClean="0">
                <a:solidFill>
                  <a:schemeClr val="bg1"/>
                </a:solidFill>
              </a:rPr>
              <a:t>jakýkoliv vír se svislou osou rotace</a:t>
            </a:r>
            <a:endParaRPr lang="cs-CZ" sz="2400" i="1" dirty="0" smtClean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Mezi tornáda lze zpravidla zařadit i obdobné jevy nad mořem tj. vodní sloup nebo vodní smršť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Tornáda jsou hodnocena podle síly Fujitovou stupnicí</a:t>
            </a:r>
          </a:p>
          <a:p>
            <a:pPr lvl="1"/>
            <a:r>
              <a:rPr lang="cs-CZ" sz="3200" dirty="0" smtClean="0">
                <a:solidFill>
                  <a:schemeClr val="bg1"/>
                </a:solidFill>
              </a:rPr>
              <a:t>F0 - neškodné tornádo</a:t>
            </a:r>
          </a:p>
          <a:p>
            <a:pPr lvl="1"/>
            <a:r>
              <a:rPr lang="cs-CZ" sz="3200" dirty="0" smtClean="0">
                <a:solidFill>
                  <a:schemeClr val="bg1"/>
                </a:solidFill>
              </a:rPr>
              <a:t>F6 - nejsilnější tornáda (respektive nejvíce napáchala)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http://www.ok1vei.com/WX/pics/2005_katrina_sat.gif"/>
          <p:cNvPicPr>
            <a:picLocks noChangeAspect="1" noChangeArrowheads="1"/>
          </p:cNvPicPr>
          <p:nvPr/>
        </p:nvPicPr>
        <p:blipFill>
          <a:blip r:embed="rId2" cstate="print">
            <a:lum contrast="-17000"/>
          </a:blip>
          <a:srcRect/>
          <a:stretch>
            <a:fillRect/>
          </a:stretch>
        </p:blipFill>
        <p:spPr bwMode="auto">
          <a:xfrm>
            <a:off x="0" y="-1278904"/>
            <a:ext cx="9144000" cy="8136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Tropická cyklóna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= Hurikán, tajfun a cyklón</a:t>
            </a:r>
          </a:p>
          <a:p>
            <a:r>
              <a:rPr lang="cs-CZ" b="1" dirty="0" smtClean="0"/>
              <a:t>Velikost: </a:t>
            </a:r>
            <a:r>
              <a:rPr lang="cs-CZ" dirty="0" smtClean="0"/>
              <a:t>řádově stovky kilometrů</a:t>
            </a:r>
          </a:p>
          <a:p>
            <a:r>
              <a:rPr lang="cs-CZ" b="1" dirty="0" smtClean="0"/>
              <a:t>Doba trvání: </a:t>
            </a:r>
            <a:r>
              <a:rPr lang="cs-CZ" dirty="0" smtClean="0"/>
              <a:t>životnost kolem jednoho až dvou týdnů</a:t>
            </a:r>
          </a:p>
          <a:p>
            <a:r>
              <a:rPr lang="cs-CZ" dirty="0" smtClean="0"/>
              <a:t>Relativně menší škody na obrovském území</a:t>
            </a:r>
          </a:p>
          <a:p>
            <a:r>
              <a:rPr lang="cs-CZ" dirty="0" smtClean="0"/>
              <a:t>možné dobře monitorovat a předpovídat jejich další postup s několikadenním předstihem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thumb/e/e4/Hurricane_Floyd_1999-09-14.jpg/640px-Hurricane_Floyd_1999-09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649744"/>
            <a:ext cx="9468544" cy="8507744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vzniká nad tropickými moři </a:t>
            </a:r>
          </a:p>
          <a:p>
            <a:r>
              <a:rPr lang="cs-CZ" dirty="0" smtClean="0"/>
              <a:t>atmosférický útvar charakteru</a:t>
            </a:r>
          </a:p>
          <a:p>
            <a:pPr>
              <a:buNone/>
            </a:pPr>
            <a:r>
              <a:rPr lang="cs-CZ" dirty="0" smtClean="0"/>
              <a:t>    cyklóny (tlakové níže) v podobě</a:t>
            </a:r>
          </a:p>
          <a:p>
            <a:pPr>
              <a:buNone/>
            </a:pPr>
            <a:r>
              <a:rPr lang="cs-CZ" dirty="0" smtClean="0"/>
              <a:t>   obrovského víru s charakteristickým</a:t>
            </a:r>
          </a:p>
          <a:p>
            <a:pPr>
              <a:buNone/>
            </a:pPr>
            <a:r>
              <a:rPr lang="cs-CZ" dirty="0" smtClean="0"/>
              <a:t>   okem ve středu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354</Words>
  <Application>Microsoft Office PowerPoint</Application>
  <PresentationFormat>Předvádění na obrazovce (4:3)</PresentationFormat>
  <Paragraphs>88</Paragraphs>
  <Slides>12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5" baseType="lpstr">
      <vt:lpstr>Arial</vt:lpstr>
      <vt:lpstr>Calibri</vt:lpstr>
      <vt:lpstr>Motiv sady Office</vt:lpstr>
      <vt:lpstr>Prezentace aplikace PowerPoint</vt:lpstr>
      <vt:lpstr>Extrémy v počasí</vt:lpstr>
      <vt:lpstr>Tornádo</vt:lpstr>
      <vt:lpstr>Definice tornáda</vt:lpstr>
      <vt:lpstr>Tornádo v ČR</vt:lpstr>
      <vt:lpstr>Život tornáda</vt:lpstr>
      <vt:lpstr>Další info. o tornádech</vt:lpstr>
      <vt:lpstr>Tropická cyklóna</vt:lpstr>
      <vt:lpstr>Prezentace aplikace PowerPoint</vt:lpstr>
      <vt:lpstr>Bouřka</vt:lpstr>
      <vt:lpstr>Povodeň</vt:lpstr>
      <vt:lpstr>Zdroje: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Extrémy v počasí</dc:title>
  <dc:creator>David</dc:creator>
  <cp:lastModifiedBy>kavrik</cp:lastModifiedBy>
  <cp:revision>26</cp:revision>
  <dcterms:created xsi:type="dcterms:W3CDTF">2014-05-05T06:31:22Z</dcterms:created>
  <dcterms:modified xsi:type="dcterms:W3CDTF">2014-12-09T12:43:35Z</dcterms:modified>
</cp:coreProperties>
</file>