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73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oogle.cz/url?sa=i&amp;rct=j&amp;q=&amp;esrc=s&amp;source=images&amp;cd=&amp;cad=rja&amp;uact=8&amp;docid=H2Be7bLuI2rRCM&amp;tbnid=cf4Ma7sCHwnYnM:&amp;ved=&amp;url=http://www.uzdravim.cz/prvni-pomoc-pri-popaleni.html&amp;ei=Y-RKU56gEsjQtQb1uIGIDA&amp;bvm=bv.64542518,d.Yms&amp;psig=AFQjCNEbzFFvlVN65p6HkgWF1NfHOz3mjg&amp;ust=1397503459741122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hyperlink" Target="http://www.udalosti112.cz/pic/2012/08/2012-08-03487060.jp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zsmsk.cz/WwwFileStore/18.%20proti&#353;okov&#225;%20poloha.JPG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hyperlink" Target="http://www.uszsmsk.cz/WwwFileStore/17c.%20zotavovac&#237;%20poloha.JPG" TargetMode="Externa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z/url?sa=i&amp;source=images&amp;cd=&amp;cad=rja&amp;uact=8&amp;docid=8hSZsmhs-N_6FM&amp;tbnid=WmNlEQ0iNRcGRM&amp;ved=0CAgQjRw&amp;url=http://www.bvv.cz/navstevnici/doporucujeme/&amp;ei=S1xKU8O5PIrXtAaCh4GwDA&amp;psig=AFQjCNEFPlgPoEgklOjO8r-2qDjgTWuJ5g&amp;ust=1397468620061930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zdravotniklaun.cz/jak-zachranit-zivot/prvni-pomoc_final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www.uzdravim.cz/wp-content/uploads/2010/07/neprima_masaz_srdce1.gi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://www.google.cz/url?sa=i&amp;rct=j&amp;q=&amp;esrc=s&amp;source=images&amp;cd=&amp;cad=rja&amp;uact=8&amp;docid=GybFOSET2k0kQM&amp;tbnid=k7l_mJ8AoaHTgM:&amp;ved=0CAUQjRw&amp;url=http://www.copsu.cz/mikrop/50/vyhl_pr_pom.html&amp;ei=5WdKU6enA8nKtQbpooGgDA&amp;bvm=bv.64542518,d.Yms&amp;psig=AFQjCNH0BMB6jgGFNBd_1woERhS7dXVzDg&amp;ust=1397471554813727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z/url?sa=i&amp;rct=j&amp;q=&amp;esrc=s&amp;source=images&amp;cd=&amp;cad=rja&amp;uact=8&amp;docid=-MjPO6xB_LBmAM&amp;tbnid=LlTUPyXEFALKrM:&amp;ved=0CAUQjRw&amp;url=http://www.bikeandride.cz/2012/01/zaklady-prvni-pomoci-1-jak-se-chovat-pri-nehode/&amp;ei=LGtKU6j_DIeEtAbX4oCgDQ&amp;bvm=bv.64542518,d.Yms&amp;psig=AFQjCNFAsnPcSO3GMwOtULoj0CzLFy6jpQ&amp;ust=1397472370841263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hyperlink" Target="http://www.google.cz/url?sa=i&amp;rct=j&amp;q=&amp;esrc=s&amp;source=images&amp;cd=&amp;cad=rja&amp;uact=8&amp;docid=rhfZjwWSi4L4iM&amp;tbnid=oFLtLWfjYO5LcM:&amp;ved=0CAUQjRw&amp;url=http://www.ibesip.cz/cz/ridic/rady-a-tipy/dopravni-nehoda&amp;ei=JmxKU8SrHsrnswali4GwDA&amp;psig=AFQjCNHjYJ7Lx-audlIL4bgEk4epOT8wsA&amp;ust=1397472660490094" TargetMode="Externa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uszsmsk.cz/WwwFileStore/P1000779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z/url?sa=i&amp;rct=j&amp;q=&amp;esrc=s&amp;source=images&amp;cd=&amp;cad=rja&amp;uact=8&amp;docid=EeZ5mqcr1ZQbwM&amp;tbnid=mjOJTmhE84GJuM:&amp;ved=0CAUQjRw&amp;url=http://www.cdmvt.zcu.cz/storage/vyuka/prvni_pomoc/HTML/32/obr_2.htm&amp;ei=eXFKU-mfJsmWtAbDpIDgCw&amp;bvm=bv.64542518,d.Yms&amp;psig=AFQjCNGJtx0xc0ybXl0SgRXZWUssOCCYqg&amp;ust=1397473986418584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gif"/><Relationship Id="rId4" Type="http://schemas.openxmlformats.org/officeDocument/2006/relationships/hyperlink" Target="http://www.google.cz/url?sa=i&amp;rct=j&amp;q=&amp;esrc=s&amp;source=images&amp;cd=&amp;cad=rja&amp;uact=8&amp;docid=mAXfvnCJ3bDrgM&amp;tbnid=cRZnOT0RlVu_ZM:&amp;ved=0CAUQjRw&amp;url=http://www.sdhluhacovice.cz/index.php?str%3Dprvni-pomoc&amp;ei=lnNKU4_wFYzPsgao5YGgDA&amp;bvm=bv.64542518,d.Yms&amp;psig=AFQjCNFX-Pk8uy4yd8SGhXfkh6sUaCPCWw&amp;ust=1397474559750852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z/url?sa=i&amp;rct=j&amp;q=&amp;esrc=s&amp;source=images&amp;cd=&amp;cad=rja&amp;uact=8&amp;docid=DVEZmCxhjEy15M&amp;tbnid=llzBkC7zzT-1AM:&amp;ved=0CAUQjRw&amp;url=http://www.zpflorence.cz/prvni-pomoc/skrtidla/244-esmarchovo-skrtidlo.html&amp;ei=w3RKU7r2IoaJtQb6wIGYDA&amp;bvm=bv.64542518,d.Yms&amp;psig=AFQjCNEXZWEIpsokfLOU90MFvA65nBq9GA&amp;ust=1397474817398189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hyperlink" Target="http://www.google.cz/url?sa=i&amp;rct=j&amp;q=&amp;esrc=s&amp;source=images&amp;cd=&amp;cad=rja&amp;uact=8&amp;docid=kzcoMn6LaQGtjM&amp;tbnid=Itkd3Oj7F3bBiM:&amp;ved=0CAUQjRw&amp;url=http://technet.idnes.cz/prvni-pomoc-i-raneni-musi-bojovat-dlp-/vojenstvi.aspx?c%3DA110913_111519_vojenstvi_kuz&amp;ei=4nRKU4WiAoaZtAas2oDIDA&amp;bvm=bv.64542518,d.Yms&amp;psig=AFQjCNEXZWEIpsokfLOU90MFvA65nBq9GA&amp;ust=1397474817398189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z/url?sa=i&amp;rct=j&amp;q=&amp;esrc=s&amp;source=images&amp;cd=&amp;cad=rja&amp;uact=8&amp;docid=V6cR0J9UvKBkgM&amp;tbnid=bL67wwZxrOp85M:&amp;ved=0CAUQjRw&amp;url=http://www.sdovlcatarl.estranky.cz/clanky/zlomenina.html&amp;ei=aeFKU8P8DoWJtQbs44DADA&amp;bvm=bv.64542518,d.Yms&amp;psig=AFQjCNEXgbWniW1znrpEp_VNUdbOfeOjJQ&amp;ust=1397502624673980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hyperlink" Target="http://www.google.cz/url?sa=i&amp;rct=j&amp;q=&amp;esrc=s&amp;source=images&amp;cd=&amp;cad=rja&amp;uact=8&amp;docid=9I_cpDY8RiZZMM&amp;tbnid=CnRuVMp80Hh_JM:&amp;ved=0CAUQjRw&amp;url=http://www.mirabilis.cz/?q%3Dnode/52&amp;ei=suFKU4Mvism1BvvHgcgM&amp;bvm=bv.64542518,d.Yms&amp;psig=AFQjCNE8Knts1wNc9zLAkyClxOkpJl1zJA&amp;ust=1397502728155002" TargetMode="Externa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300" y="332656"/>
            <a:ext cx="5760720" cy="1258824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1142604" y="2780928"/>
            <a:ext cx="735411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3000" b="1" dirty="0" smtClean="0"/>
              <a:t>Projekt CZ.1.07/1.1.10/03.0008</a:t>
            </a:r>
          </a:p>
          <a:p>
            <a:pPr algn="ctr"/>
            <a:endParaRPr lang="cs-CZ" sz="3000" b="1" dirty="0"/>
          </a:p>
          <a:p>
            <a:pPr algn="ctr"/>
            <a:r>
              <a:rPr lang="cs-CZ" sz="3000" b="1" dirty="0" smtClean="0"/>
              <a:t>Environmentální výchova ve školních úlohách, experimentech a exkurzích</a:t>
            </a:r>
            <a:endParaRPr lang="cs-CZ" sz="3000" b="1" dirty="0"/>
          </a:p>
        </p:txBody>
      </p:sp>
    </p:spTree>
    <p:extLst>
      <p:ext uri="{BB962C8B-B14F-4D97-AF65-F5344CB8AC3E}">
        <p14:creationId xmlns:p14="http://schemas.microsoft.com/office/powerpoint/2010/main" val="4070214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19808" y="188640"/>
            <a:ext cx="3898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POPÁLENINY</a:t>
            </a:r>
            <a:endParaRPr lang="cs-CZ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93440" y="1006030"/>
            <a:ext cx="74168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Bell MT" panose="02020503060305020303" pitchFamily="18" charset="0"/>
              </a:rPr>
              <a:t>LEHKÉ POPÁLENINY (zarudlá kůže, neporušené puchý</a:t>
            </a:r>
            <a:r>
              <a:rPr lang="cs-CZ" sz="1900" dirty="0" smtClean="0">
                <a:latin typeface="Bell MT" panose="02020503060305020303" pitchFamily="18" charset="0"/>
              </a:rPr>
              <a:t>ř</a:t>
            </a:r>
            <a:r>
              <a:rPr lang="cs-CZ" sz="2000" dirty="0" smtClean="0">
                <a:latin typeface="Bell MT" panose="02020503060305020303" pitchFamily="18" charset="0"/>
              </a:rPr>
              <a:t>e)</a:t>
            </a:r>
          </a:p>
          <a:p>
            <a:r>
              <a:rPr lang="cs-CZ" sz="2000" dirty="0">
                <a:latin typeface="Bell MT" panose="02020503060305020303" pitchFamily="18" charset="0"/>
              </a:rPr>
              <a:t>	</a:t>
            </a:r>
            <a:r>
              <a:rPr lang="cs-CZ" sz="2000" dirty="0" smtClean="0">
                <a:latin typeface="Bell MT" panose="02020503060305020303" pitchFamily="18" charset="0"/>
              </a:rPr>
              <a:t>- chladit studenou vodou</a:t>
            </a:r>
          </a:p>
          <a:p>
            <a:r>
              <a:rPr lang="cs-CZ" sz="2000" dirty="0">
                <a:latin typeface="Bell MT" panose="02020503060305020303" pitchFamily="18" charset="0"/>
              </a:rPr>
              <a:t>	</a:t>
            </a:r>
            <a:r>
              <a:rPr lang="cs-CZ" sz="2000" dirty="0" smtClean="0">
                <a:latin typeface="Bell MT" panose="02020503060305020303" pitchFamily="18" charset="0"/>
              </a:rPr>
              <a:t>- zabezpečit sterilní krytí popáleniny</a:t>
            </a:r>
          </a:p>
          <a:p>
            <a:endParaRPr lang="cs-CZ" sz="2000" dirty="0">
              <a:latin typeface="Bell MT" panose="020205030603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Bell MT" panose="02020503060305020303" pitchFamily="18" charset="0"/>
              </a:rPr>
              <a:t>TĚŽKÉ POPÁLENINY </a:t>
            </a:r>
          </a:p>
          <a:p>
            <a:r>
              <a:rPr lang="cs-CZ" sz="2000" dirty="0">
                <a:latin typeface="Bell MT" panose="02020503060305020303" pitchFamily="18" charset="0"/>
              </a:rPr>
              <a:t>	</a:t>
            </a:r>
            <a:r>
              <a:rPr lang="cs-CZ" sz="2000" dirty="0" smtClean="0">
                <a:latin typeface="Bell MT" panose="02020503060305020303" pitchFamily="18" charset="0"/>
              </a:rPr>
              <a:t>- okam</a:t>
            </a:r>
            <a:r>
              <a:rPr lang="cs-CZ" sz="1900" dirty="0" smtClean="0">
                <a:latin typeface="Bell MT" panose="02020503060305020303" pitchFamily="18" charset="0"/>
              </a:rPr>
              <a:t>ž</a:t>
            </a:r>
            <a:r>
              <a:rPr lang="cs-CZ" sz="2000" dirty="0" smtClean="0">
                <a:latin typeface="Bell MT" panose="02020503060305020303" pitchFamily="18" charset="0"/>
              </a:rPr>
              <a:t>itě p</a:t>
            </a:r>
            <a:r>
              <a:rPr lang="cs-CZ" sz="1900" dirty="0" smtClean="0">
                <a:latin typeface="Bell MT" panose="02020503060305020303" pitchFamily="18" charset="0"/>
              </a:rPr>
              <a:t>ř</a:t>
            </a:r>
            <a:r>
              <a:rPr lang="cs-CZ" sz="2000" dirty="0" smtClean="0">
                <a:latin typeface="Bell MT" panose="02020503060305020303" pitchFamily="18" charset="0"/>
              </a:rPr>
              <a:t>erušit p</a:t>
            </a:r>
            <a:r>
              <a:rPr lang="cs-CZ" sz="1900" dirty="0" smtClean="0">
                <a:latin typeface="Bell MT" panose="02020503060305020303" pitchFamily="18" charset="0"/>
              </a:rPr>
              <a:t>ů</a:t>
            </a:r>
            <a:r>
              <a:rPr lang="cs-CZ" sz="2000" dirty="0" smtClean="0">
                <a:latin typeface="Bell MT" panose="02020503060305020303" pitchFamily="18" charset="0"/>
              </a:rPr>
              <a:t>sobení teplo</a:t>
            </a:r>
          </a:p>
          <a:p>
            <a:r>
              <a:rPr lang="cs-CZ" sz="2000" dirty="0">
                <a:latin typeface="Bell MT" panose="02020503060305020303" pitchFamily="18" charset="0"/>
              </a:rPr>
              <a:t>	</a:t>
            </a:r>
            <a:r>
              <a:rPr lang="cs-CZ" sz="2000" dirty="0" smtClean="0">
                <a:latin typeface="Bell MT" panose="02020503060305020303" pitchFamily="18" charset="0"/>
              </a:rPr>
              <a:t>- chladit studenou vodou</a:t>
            </a:r>
          </a:p>
          <a:p>
            <a:r>
              <a:rPr lang="cs-CZ" sz="2000" dirty="0">
                <a:latin typeface="Bell MT" panose="02020503060305020303" pitchFamily="18" charset="0"/>
              </a:rPr>
              <a:t>	</a:t>
            </a:r>
            <a:r>
              <a:rPr lang="cs-CZ" sz="2000" dirty="0" smtClean="0">
                <a:latin typeface="Bell MT" panose="02020503060305020303" pitchFamily="18" charset="0"/>
              </a:rPr>
              <a:t>- vyhledat léka</a:t>
            </a:r>
            <a:r>
              <a:rPr lang="cs-CZ" sz="1900" dirty="0" smtClean="0">
                <a:latin typeface="Bell MT" panose="02020503060305020303" pitchFamily="18" charset="0"/>
              </a:rPr>
              <a:t>ř</a:t>
            </a:r>
            <a:r>
              <a:rPr lang="cs-CZ" sz="2000" dirty="0" smtClean="0">
                <a:latin typeface="Bell MT" panose="02020503060305020303" pitchFamily="18" charset="0"/>
              </a:rPr>
              <a:t>skou pomoc</a:t>
            </a:r>
          </a:p>
          <a:p>
            <a:r>
              <a:rPr lang="cs-CZ" sz="2000" dirty="0">
                <a:solidFill>
                  <a:srgbClr val="FF0000"/>
                </a:solidFill>
                <a:latin typeface="Bell MT" panose="02020503060305020303" pitchFamily="18" charset="0"/>
              </a:rPr>
              <a:t>	</a:t>
            </a:r>
            <a:r>
              <a:rPr lang="cs-CZ" sz="20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- p</a:t>
            </a:r>
            <a:r>
              <a:rPr lang="cs-CZ" sz="19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ř</a:t>
            </a:r>
            <a:r>
              <a:rPr lang="cs-CZ" sz="20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iškva</a:t>
            </a:r>
            <a:r>
              <a:rPr lang="cs-CZ" sz="19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ř</a:t>
            </a:r>
            <a:r>
              <a:rPr lang="cs-CZ" sz="20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enou k</a:t>
            </a:r>
            <a:r>
              <a:rPr lang="cs-CZ" sz="19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ůž</a:t>
            </a:r>
            <a:r>
              <a:rPr lang="cs-CZ" sz="20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i neodstra</a:t>
            </a:r>
            <a:r>
              <a:rPr lang="cs-CZ" sz="19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ň</a:t>
            </a:r>
            <a:r>
              <a:rPr lang="cs-CZ" sz="20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ovat!!!</a:t>
            </a:r>
            <a:endParaRPr lang="cs-CZ" sz="2000" dirty="0">
              <a:solidFill>
                <a:srgbClr val="FF0000"/>
              </a:solidFill>
              <a:latin typeface="Bell MT" panose="02020503060305020303" pitchFamily="18" charset="0"/>
            </a:endParaRPr>
          </a:p>
        </p:txBody>
      </p:sp>
      <p:pic>
        <p:nvPicPr>
          <p:cNvPr id="3074" name="Picture 2" descr="http://www.uzdravim.cz/wp-content/uploads/2010/05/popaleniny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070" y="4225409"/>
            <a:ext cx="325755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lustrační foto: opařené dítě - popáleniny ( foto: tn.cz/Mediafax.cz )">
            <a:hlinkClick r:id="rId4" tooltip="ilustrační foto: opařené dítě - popáleniny ( foto: tn.cz/Mediafax.cz )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484" y="2452324"/>
            <a:ext cx="3411440" cy="255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492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35937" y="260648"/>
            <a:ext cx="33483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OMRZLINY</a:t>
            </a:r>
            <a:endParaRPr lang="cs-CZ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23528" y="1268760"/>
            <a:ext cx="68407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Bell MT" panose="02020503060305020303" pitchFamily="18" charset="0"/>
              </a:rPr>
              <a:t>P</a:t>
            </a:r>
            <a:r>
              <a:rPr lang="cs-CZ" sz="2300" dirty="0" smtClean="0">
                <a:latin typeface="Bell MT" panose="02020503060305020303" pitchFamily="18" charset="0"/>
              </a:rPr>
              <a:t>ř</a:t>
            </a:r>
            <a:r>
              <a:rPr lang="cs-CZ" sz="2400" dirty="0" smtClean="0">
                <a:latin typeface="Bell MT" panose="02020503060305020303" pitchFamily="18" charset="0"/>
              </a:rPr>
              <a:t>íznaky: puchý</a:t>
            </a:r>
            <a:r>
              <a:rPr lang="cs-CZ" sz="2300" dirty="0" smtClean="0">
                <a:latin typeface="Bell MT" panose="02020503060305020303" pitchFamily="18" charset="0"/>
              </a:rPr>
              <a:t>ř</a:t>
            </a:r>
            <a:r>
              <a:rPr lang="cs-CZ" sz="2400" dirty="0" smtClean="0">
                <a:latin typeface="Bell MT" panose="02020503060305020303" pitchFamily="18" charset="0"/>
              </a:rPr>
              <a:t>e, zm</a:t>
            </a:r>
            <a:r>
              <a:rPr lang="cs-CZ" sz="2300" dirty="0" smtClean="0">
                <a:latin typeface="Bell MT" panose="02020503060305020303" pitchFamily="18" charset="0"/>
              </a:rPr>
              <a:t>ě</a:t>
            </a:r>
            <a:r>
              <a:rPr lang="cs-CZ" sz="2400" dirty="0" smtClean="0">
                <a:latin typeface="Bell MT" panose="02020503060305020303" pitchFamily="18" charset="0"/>
              </a:rPr>
              <a:t>na barvy k</a:t>
            </a:r>
            <a:r>
              <a:rPr lang="cs-CZ" sz="2300" dirty="0" smtClean="0">
                <a:latin typeface="Bell MT" panose="02020503060305020303" pitchFamily="18" charset="0"/>
              </a:rPr>
              <a:t>ůž</a:t>
            </a:r>
            <a:r>
              <a:rPr lang="cs-CZ" sz="2400" dirty="0" smtClean="0">
                <a:latin typeface="Bell MT" panose="02020503060305020303" pitchFamily="18" charset="0"/>
              </a:rPr>
              <a:t>e (r</a:t>
            </a:r>
            <a:r>
              <a:rPr lang="cs-CZ" sz="2300" dirty="0" smtClean="0">
                <a:latin typeface="Bell MT" panose="02020503060305020303" pitchFamily="18" charset="0"/>
              </a:rPr>
              <a:t>ůž</a:t>
            </a:r>
            <a:r>
              <a:rPr lang="cs-CZ" sz="2400" dirty="0" smtClean="0">
                <a:latin typeface="Bell MT" panose="02020503060305020303" pitchFamily="18" charset="0"/>
              </a:rPr>
              <a:t>ová, bílá)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Bell MT" panose="02020503060305020303" pitchFamily="18" charset="0"/>
              </a:rPr>
              <a:t>Lé</a:t>
            </a:r>
            <a:r>
              <a:rPr lang="cs-CZ" sz="2300" dirty="0" smtClean="0">
                <a:latin typeface="Bell MT" panose="02020503060305020303" pitchFamily="18" charset="0"/>
              </a:rPr>
              <a:t>č</a:t>
            </a:r>
            <a:r>
              <a:rPr lang="cs-CZ" sz="2400" dirty="0" smtClean="0">
                <a:latin typeface="Bell MT" panose="02020503060305020303" pitchFamily="18" charset="0"/>
              </a:rPr>
              <a:t>ba: zah</a:t>
            </a:r>
            <a:r>
              <a:rPr lang="cs-CZ" sz="2300" dirty="0" smtClean="0">
                <a:latin typeface="Bell MT" panose="02020503060305020303" pitchFamily="18" charset="0"/>
              </a:rPr>
              <a:t>ř</a:t>
            </a:r>
            <a:r>
              <a:rPr lang="cs-CZ" sz="2400" dirty="0" smtClean="0">
                <a:latin typeface="Bell MT" panose="02020503060305020303" pitchFamily="18" charset="0"/>
              </a:rPr>
              <a:t>átí (pomalé)</a:t>
            </a:r>
          </a:p>
          <a:p>
            <a:r>
              <a:rPr lang="cs-CZ" sz="2400" dirty="0">
                <a:latin typeface="Bell MT" panose="02020503060305020303" pitchFamily="18" charset="0"/>
              </a:rPr>
              <a:t>	</a:t>
            </a:r>
            <a:r>
              <a:rPr lang="cs-CZ" sz="2400" dirty="0" smtClean="0">
                <a:latin typeface="Bell MT" panose="02020503060305020303" pitchFamily="18" charset="0"/>
              </a:rPr>
              <a:t>- kontakt s teplou </a:t>
            </a:r>
            <a:r>
              <a:rPr lang="cs-CZ" sz="2300" dirty="0" smtClean="0">
                <a:latin typeface="Bell MT" panose="02020503060305020303" pitchFamily="18" charset="0"/>
              </a:rPr>
              <a:t>č</a:t>
            </a:r>
            <a:r>
              <a:rPr lang="cs-CZ" sz="2400" dirty="0" smtClean="0">
                <a:latin typeface="Bell MT" panose="02020503060305020303" pitchFamily="18" charset="0"/>
              </a:rPr>
              <a:t>ástí t</a:t>
            </a:r>
            <a:r>
              <a:rPr lang="cs-CZ" sz="2300" dirty="0" smtClean="0">
                <a:latin typeface="Bell MT" panose="02020503060305020303" pitchFamily="18" charset="0"/>
              </a:rPr>
              <a:t>ě</a:t>
            </a:r>
            <a:r>
              <a:rPr lang="cs-CZ" sz="2400" dirty="0" smtClean="0">
                <a:latin typeface="Bell MT" panose="02020503060305020303" pitchFamily="18" charset="0"/>
              </a:rPr>
              <a:t>la</a:t>
            </a:r>
          </a:p>
          <a:p>
            <a:r>
              <a:rPr lang="cs-CZ" sz="2400" dirty="0">
                <a:latin typeface="Bell MT" panose="02020503060305020303" pitchFamily="18" charset="0"/>
              </a:rPr>
              <a:t>	</a:t>
            </a:r>
            <a:r>
              <a:rPr lang="cs-CZ" sz="2400" dirty="0" smtClean="0">
                <a:latin typeface="Bell MT" panose="02020503060305020303" pitchFamily="18" charset="0"/>
              </a:rPr>
              <a:t>- t</a:t>
            </a:r>
            <a:r>
              <a:rPr lang="cs-CZ" sz="2300" dirty="0" smtClean="0">
                <a:latin typeface="Bell MT" panose="02020503060305020303" pitchFamily="18" charset="0"/>
              </a:rPr>
              <a:t>ř</a:t>
            </a:r>
            <a:r>
              <a:rPr lang="cs-CZ" sz="2400" dirty="0" smtClean="0">
                <a:latin typeface="Bell MT" panose="02020503060305020303" pitchFamily="18" charset="0"/>
              </a:rPr>
              <a:t>ení na sucho</a:t>
            </a:r>
          </a:p>
          <a:p>
            <a:r>
              <a:rPr lang="cs-CZ" sz="2400" dirty="0" smtClean="0">
                <a:latin typeface="Bell MT" panose="02020503060305020303" pitchFamily="18" charset="0"/>
              </a:rPr>
              <a:t>	- vla</a:t>
            </a:r>
            <a:r>
              <a:rPr lang="cs-CZ" sz="2300" dirty="0" smtClean="0">
                <a:latin typeface="Bell MT" panose="02020503060305020303" pitchFamily="18" charset="0"/>
              </a:rPr>
              <a:t>ž</a:t>
            </a:r>
            <a:r>
              <a:rPr lang="cs-CZ" sz="2400" dirty="0" smtClean="0">
                <a:latin typeface="Bell MT" panose="02020503060305020303" pitchFamily="18" charset="0"/>
              </a:rPr>
              <a:t>ná voda </a:t>
            </a:r>
            <a:endParaRPr lang="cs-CZ" sz="2400" dirty="0">
              <a:latin typeface="Bell MT" panose="02020503060305020303" pitchFamily="18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043608" y="5877272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Nepokládat na kamna, topení, fén ohe</a:t>
            </a:r>
            <a:r>
              <a:rPr lang="cs-CZ" sz="26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ň</a:t>
            </a:r>
            <a:r>
              <a:rPr lang="cs-CZ" sz="28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… !!!</a:t>
            </a:r>
            <a:endParaRPr lang="cs-CZ" sz="2800" dirty="0">
              <a:solidFill>
                <a:srgbClr val="FF0000"/>
              </a:solidFill>
              <a:latin typeface="Bell MT" panose="02020503060305020303" pitchFamily="18" charset="0"/>
            </a:endParaRPr>
          </a:p>
        </p:txBody>
      </p:sp>
      <p:pic>
        <p:nvPicPr>
          <p:cNvPr id="2050" name="Picture 2" descr="Sport-relax-Outdoor (sport)-omrzliny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852936"/>
            <a:ext cx="3810000" cy="250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24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728999" y="332656"/>
            <a:ext cx="7848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PROTIŠOKOVÁ OPATŘENÍ</a:t>
            </a:r>
            <a:endParaRPr lang="cs-CZ" sz="44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518383" y="1251196"/>
            <a:ext cx="64807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3600" dirty="0" smtClean="0">
                <a:latin typeface="Bell MT" panose="02020503060305020303" pitchFamily="18" charset="0"/>
              </a:rPr>
              <a:t>5</a:t>
            </a:r>
            <a:r>
              <a:rPr lang="cs-CZ" sz="2800" dirty="0" smtClean="0">
                <a:latin typeface="Bell MT" panose="02020503060305020303" pitchFamily="18" charset="0"/>
              </a:rPr>
              <a:t> T</a:t>
            </a:r>
          </a:p>
          <a:p>
            <a:pPr marL="742950" lvl="1" indent="-285750">
              <a:buFontTx/>
              <a:buChar char="-"/>
            </a:pPr>
            <a:r>
              <a:rPr lang="cs-CZ" sz="2800" dirty="0" smtClean="0">
                <a:latin typeface="Bell MT" panose="02020503060305020303" pitchFamily="18" charset="0"/>
              </a:rPr>
              <a:t>Teplo</a:t>
            </a:r>
          </a:p>
          <a:p>
            <a:pPr marL="742950" lvl="1" indent="-285750">
              <a:buFontTx/>
              <a:buChar char="-"/>
            </a:pPr>
            <a:r>
              <a:rPr lang="cs-CZ" sz="2800" dirty="0" smtClean="0">
                <a:latin typeface="Bell MT" panose="02020503060305020303" pitchFamily="18" charset="0"/>
              </a:rPr>
              <a:t>Ticho</a:t>
            </a:r>
          </a:p>
          <a:p>
            <a:pPr marL="742950" lvl="1" indent="-285750">
              <a:buFontTx/>
              <a:buChar char="-"/>
            </a:pPr>
            <a:r>
              <a:rPr lang="cs-CZ" sz="2800" dirty="0" smtClean="0">
                <a:latin typeface="Bell MT" panose="02020503060305020303" pitchFamily="18" charset="0"/>
              </a:rPr>
              <a:t>Tekutiny (jen otřít rty)</a:t>
            </a:r>
          </a:p>
          <a:p>
            <a:pPr marL="742950" lvl="1" indent="-285750">
              <a:buFontTx/>
              <a:buChar char="-"/>
            </a:pPr>
            <a:r>
              <a:rPr lang="cs-CZ" sz="2800" dirty="0" smtClean="0">
                <a:latin typeface="Bell MT" panose="02020503060305020303" pitchFamily="18" charset="0"/>
              </a:rPr>
              <a:t>Tišení bolesti – uklidnění</a:t>
            </a:r>
          </a:p>
          <a:p>
            <a:pPr marL="742950" lvl="1" indent="-285750">
              <a:buFontTx/>
              <a:buChar char="-"/>
            </a:pPr>
            <a:r>
              <a:rPr lang="cs-CZ" sz="2800" dirty="0" smtClean="0">
                <a:latin typeface="Bell MT" panose="02020503060305020303" pitchFamily="18" charset="0"/>
              </a:rPr>
              <a:t>Transport  </a:t>
            </a:r>
            <a:endParaRPr lang="cs-CZ" sz="2800" dirty="0">
              <a:latin typeface="Bell MT" panose="02020503060305020303" pitchFamily="18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95536" y="4247510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Bell MT" panose="02020503060305020303" pitchFamily="18" charset="0"/>
              </a:rPr>
              <a:t>Protišoková poloha</a:t>
            </a:r>
            <a:endParaRPr lang="cs-CZ" sz="2800" dirty="0">
              <a:latin typeface="Bell MT" panose="02020503060305020303" pitchFamily="18" charset="0"/>
            </a:endParaRPr>
          </a:p>
        </p:txBody>
      </p:sp>
      <p:pic>
        <p:nvPicPr>
          <p:cNvPr id="4100" name="Picture 4" descr="Protišoková poloh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43" y="5013176"/>
            <a:ext cx="381000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Foto: Sdružení Codrys 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046" y="1448556"/>
            <a:ext cx="317182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Foto: družení Codrys 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190" y="4071822"/>
            <a:ext cx="317182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172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38316" y="548680"/>
            <a:ext cx="705678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3800" dirty="0" smtClean="0">
                <a:solidFill>
                  <a:srgbClr val="000099"/>
                </a:solidFill>
                <a:latin typeface="Bell MT" panose="02020503060305020303" pitchFamily="18" charset="0"/>
                <a:cs typeface="MV Boli" panose="02000500030200090000" pitchFamily="2" charset="0"/>
              </a:rPr>
              <a:t>KONEC</a:t>
            </a:r>
            <a:endParaRPr lang="cs-CZ" sz="13800" dirty="0">
              <a:solidFill>
                <a:srgbClr val="000099"/>
              </a:solidFill>
              <a:latin typeface="Bell MT" panose="02020503060305020303" pitchFamily="18" charset="0"/>
              <a:cs typeface="MV Boli" panose="02000500030200090000" pitchFamily="2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619672" y="3330038"/>
            <a:ext cx="5616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smtClean="0">
                <a:latin typeface="Bell MT" panose="02020503060305020303" pitchFamily="18" charset="0"/>
              </a:rPr>
              <a:t>T</a:t>
            </a:r>
            <a:r>
              <a:rPr lang="cs-CZ" sz="2900" dirty="0" smtClean="0">
                <a:latin typeface="Bell MT" panose="02020503060305020303" pitchFamily="18" charset="0"/>
              </a:rPr>
              <a:t>ě</a:t>
            </a:r>
            <a:r>
              <a:rPr lang="cs-CZ" sz="3200" dirty="0" smtClean="0">
                <a:latin typeface="Bell MT" panose="02020503060305020303" pitchFamily="18" charset="0"/>
              </a:rPr>
              <a:t>šíme se na vás na našem stanovišti :)</a:t>
            </a:r>
            <a:endParaRPr lang="cs-CZ" sz="32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69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101169" y="620688"/>
            <a:ext cx="90428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8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ZDRAVOVĚDA</a:t>
            </a:r>
            <a:endParaRPr lang="cs-CZ" sz="88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4439920" y="6336928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Bell MT" panose="02020503060305020303" pitchFamily="18" charset="0"/>
              </a:rPr>
              <a:t>Bočková, Sukdolová, Trnková, Bromová</a:t>
            </a:r>
            <a:endParaRPr lang="cs-CZ" dirty="0">
              <a:latin typeface="Bell MT" panose="02020503060305020303" pitchFamily="18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899592" y="2750320"/>
            <a:ext cx="540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Bell MT" panose="02020503060305020303" pitchFamily="18" charset="0"/>
              </a:rPr>
              <a:t>První pomoc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Bell MT" panose="02020503060305020303" pitchFamily="18" charset="0"/>
              </a:rPr>
              <a:t>Zastavení krvácení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>
                <a:latin typeface="Bell MT" panose="02020503060305020303" pitchFamily="18" charset="0"/>
              </a:rPr>
              <a:t>Z</a:t>
            </a:r>
            <a:r>
              <a:rPr lang="cs-CZ" sz="2800" dirty="0" smtClean="0">
                <a:latin typeface="Bell MT" panose="02020503060305020303" pitchFamily="18" charset="0"/>
              </a:rPr>
              <a:t>lomeniny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Bell MT" panose="02020503060305020303" pitchFamily="18" charset="0"/>
              </a:rPr>
              <a:t>Popáleniny a omrzliny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Bell MT" panose="02020503060305020303" pitchFamily="18" charset="0"/>
              </a:rPr>
              <a:t>Protišoková opat</a:t>
            </a:r>
            <a:r>
              <a:rPr lang="cs-CZ" sz="2600" dirty="0" smtClean="0">
                <a:latin typeface="Bell MT" panose="02020503060305020303" pitchFamily="18" charset="0"/>
              </a:rPr>
              <a:t>ř</a:t>
            </a:r>
            <a:r>
              <a:rPr lang="cs-CZ" sz="2800" dirty="0" smtClean="0">
                <a:latin typeface="Bell MT" panose="02020503060305020303" pitchFamily="18" charset="0"/>
              </a:rPr>
              <a:t>ení</a:t>
            </a:r>
            <a:endParaRPr lang="cs-CZ" sz="2800" dirty="0">
              <a:latin typeface="Bell MT" panose="02020503060305020303" pitchFamily="18" charset="0"/>
            </a:endParaRPr>
          </a:p>
        </p:txBody>
      </p:sp>
      <p:pic>
        <p:nvPicPr>
          <p:cNvPr id="1026" name="Picture 2" descr="http://t1.gstatic.com/images?q=tbn:ANd9GcR2U_mlHkMYOFu-Op06T76Cko8EAF5fg_labaHQBWnT11Wk2il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564904"/>
            <a:ext cx="2904192" cy="292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24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18519" y="123247"/>
            <a:ext cx="74168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66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PRVNÍ POMOC</a:t>
            </a:r>
            <a:endParaRPr lang="cs-CZ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07871" y="1231243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Bell MT" panose="02020503060305020303" pitchFamily="18" charset="0"/>
              </a:rPr>
              <a:t>Zajišt</a:t>
            </a:r>
            <a:r>
              <a:rPr lang="cs-CZ" sz="2300" dirty="0" smtClean="0">
                <a:latin typeface="Bell MT" panose="02020503060305020303" pitchFamily="18" charset="0"/>
              </a:rPr>
              <a:t>ě</a:t>
            </a:r>
            <a:r>
              <a:rPr lang="cs-CZ" sz="2400" dirty="0" smtClean="0">
                <a:latin typeface="Bell MT" panose="02020503060305020303" pitchFamily="18" charset="0"/>
              </a:rPr>
              <a:t>ní základních vitálních funkcí</a:t>
            </a:r>
            <a:endParaRPr lang="cs-CZ" sz="2400" dirty="0">
              <a:latin typeface="Bell MT" panose="02020503060305020303" pitchFamily="18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09642" y="1718267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Bell MT" panose="02020503060305020303" pitchFamily="18" charset="0"/>
              </a:rPr>
              <a:t>DÝCHÁNÍ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Bell MT" panose="02020503060305020303" pitchFamily="18" charset="0"/>
              </a:rPr>
              <a:t>KREVNÍ OB</a:t>
            </a:r>
            <a:r>
              <a:rPr lang="cs-CZ" sz="2300" dirty="0" smtClean="0">
                <a:latin typeface="Bell MT" panose="02020503060305020303" pitchFamily="18" charset="0"/>
              </a:rPr>
              <a:t>Ě</a:t>
            </a:r>
            <a:r>
              <a:rPr lang="cs-CZ" sz="2400" dirty="0" smtClean="0">
                <a:latin typeface="Bell MT" panose="02020503060305020303" pitchFamily="18" charset="0"/>
              </a:rPr>
              <a:t>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Bell MT" panose="02020503060305020303" pitchFamily="18" charset="0"/>
              </a:rPr>
              <a:t>VĚDOMÍ</a:t>
            </a:r>
            <a:endParaRPr lang="cs-CZ" sz="2400" dirty="0">
              <a:latin typeface="Bell MT" panose="02020503060305020303" pitchFamily="18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34632" y="3593861"/>
            <a:ext cx="530855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cs-CZ" sz="2000" dirty="0" smtClean="0">
                <a:latin typeface="Bell MT" panose="02020503060305020303" pitchFamily="18" charset="0"/>
              </a:rPr>
              <a:t>Přístup k bezvědomému</a:t>
            </a:r>
          </a:p>
          <a:p>
            <a:pPr marL="342900" indent="-342900">
              <a:buAutoNum type="arabicPeriod"/>
            </a:pPr>
            <a:r>
              <a:rPr lang="cs-CZ" sz="2000" dirty="0" smtClean="0">
                <a:latin typeface="Bell MT" panose="02020503060305020303" pitchFamily="18" charset="0"/>
              </a:rPr>
              <a:t>Oslovení, bolestivý podnět </a:t>
            </a:r>
            <a:br>
              <a:rPr lang="cs-CZ" sz="2000" dirty="0" smtClean="0">
                <a:latin typeface="Bell MT" panose="02020503060305020303" pitchFamily="18" charset="0"/>
              </a:rPr>
            </a:br>
            <a:r>
              <a:rPr lang="cs-CZ" sz="2000" dirty="0" smtClean="0">
                <a:latin typeface="Bell MT" panose="02020503060305020303" pitchFamily="18" charset="0"/>
              </a:rPr>
              <a:t>(štípnutí do ušního lalůčku)</a:t>
            </a:r>
          </a:p>
          <a:p>
            <a:pPr marL="342900" indent="-342900">
              <a:buAutoNum type="arabicPeriod"/>
            </a:pPr>
            <a:r>
              <a:rPr lang="cs-CZ" sz="2000" dirty="0" smtClean="0">
                <a:latin typeface="Bell MT" panose="02020503060305020303" pitchFamily="18" charset="0"/>
              </a:rPr>
              <a:t>Otočení na záda, kontrola dýchání, troj hmat</a:t>
            </a:r>
          </a:p>
          <a:p>
            <a:pPr marL="342900" indent="-342900">
              <a:buAutoNum type="arabicPeriod"/>
            </a:pPr>
            <a:r>
              <a:rPr lang="cs-CZ" sz="2000" dirty="0" smtClean="0">
                <a:latin typeface="Bell MT" panose="02020503060305020303" pitchFamily="18" charset="0"/>
              </a:rPr>
              <a:t>NEDÝCHÁ= </a:t>
            </a:r>
            <a:r>
              <a:rPr lang="cs-CZ" sz="2000" b="1" dirty="0" smtClean="0">
                <a:latin typeface="Bell MT" panose="02020503060305020303" pitchFamily="18" charset="0"/>
              </a:rPr>
              <a:t>záchranná služba 155</a:t>
            </a:r>
          </a:p>
          <a:p>
            <a:pPr marL="342900" indent="-342900">
              <a:buAutoNum type="arabicPeriod"/>
            </a:pPr>
            <a:r>
              <a:rPr lang="cs-CZ" sz="2000" dirty="0" smtClean="0">
                <a:latin typeface="Bell MT" panose="02020503060305020303" pitchFamily="18" charset="0"/>
              </a:rPr>
              <a:t>Zahájení resuscitace až do příjezdu záchranky</a:t>
            </a:r>
          </a:p>
          <a:p>
            <a:pPr marL="342900" indent="-342900">
              <a:buAutoNum type="arabicPeriod"/>
            </a:pPr>
            <a:r>
              <a:rPr lang="cs-CZ" sz="20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Pokud raněný není v bezvědomí, je důležité, neustále s ním komunikovat! A snažit se zabránit </a:t>
            </a:r>
            <a:r>
              <a:rPr lang="cs-CZ" sz="2000" smtClean="0">
                <a:solidFill>
                  <a:srgbClr val="FF0000"/>
                </a:solidFill>
                <a:latin typeface="Bell MT" panose="02020503060305020303" pitchFamily="18" charset="0"/>
              </a:rPr>
              <a:t>tomu, </a:t>
            </a:r>
            <a:r>
              <a:rPr lang="cs-CZ" sz="20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aby se zneklidnil pohledem na své zranění!!!</a:t>
            </a:r>
          </a:p>
        </p:txBody>
      </p:sp>
      <p:pic>
        <p:nvPicPr>
          <p:cNvPr id="2062" name="Picture 14" descr="http://www.zdravotniklaun.cz/wp-content/uploads/prvni-pomoc_final-724x1024.pn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4" t="13200" r="63348" b="17978"/>
          <a:stretch/>
        </p:blipFill>
        <p:spPr bwMode="auto">
          <a:xfrm>
            <a:off x="7164288" y="677245"/>
            <a:ext cx="1805926" cy="6084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539552" y="3039917"/>
            <a:ext cx="2549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Postup</a:t>
            </a:r>
            <a:endParaRPr lang="cs-CZ" sz="28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grpSp>
        <p:nvGrpSpPr>
          <p:cNvPr id="6" name="Skupina 5"/>
          <p:cNvGrpSpPr/>
          <p:nvPr/>
        </p:nvGrpSpPr>
        <p:grpSpPr>
          <a:xfrm>
            <a:off x="3690520" y="1747255"/>
            <a:ext cx="3257550" cy="2438400"/>
            <a:chOff x="3690520" y="2204864"/>
            <a:chExt cx="3257550" cy="2438400"/>
          </a:xfrm>
        </p:grpSpPr>
        <p:pic>
          <p:nvPicPr>
            <p:cNvPr id="2064" name="Picture 16" descr="http://www.uzdravim.cz/wp-content/uploads/2010/07/umele_dychani1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0520" y="2204864"/>
              <a:ext cx="3257550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ovéPole 7"/>
            <p:cNvSpPr txBox="1"/>
            <p:nvPr/>
          </p:nvSpPr>
          <p:spPr>
            <a:xfrm>
              <a:off x="3707904" y="2204864"/>
              <a:ext cx="1467375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>
                  <a:solidFill>
                    <a:srgbClr val="000099"/>
                  </a:solidFill>
                  <a:latin typeface="Bell MT" panose="02020503060305020303" pitchFamily="18" charset="0"/>
                </a:rPr>
                <a:t>t</a:t>
              </a:r>
              <a:r>
                <a:rPr lang="cs-CZ" sz="2400" dirty="0" smtClean="0">
                  <a:solidFill>
                    <a:srgbClr val="000099"/>
                  </a:solidFill>
                  <a:latin typeface="Bell MT" panose="02020503060305020303" pitchFamily="18" charset="0"/>
                </a:rPr>
                <a:t>roj hmat</a:t>
              </a:r>
            </a:p>
            <a:p>
              <a:r>
                <a:rPr lang="cs-CZ" dirty="0" smtClean="0">
                  <a:solidFill>
                    <a:srgbClr val="000099"/>
                  </a:solidFill>
                  <a:latin typeface="Bell MT" panose="02020503060305020303" pitchFamily="18" charset="0"/>
                </a:rPr>
                <a:t>(uvolnění dýchacích cest)</a:t>
              </a:r>
              <a:endParaRPr lang="cs-CZ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651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95536" y="260648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Nep</a:t>
            </a:r>
            <a:r>
              <a:rPr lang="cs-CZ" sz="32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ř</a:t>
            </a:r>
            <a:r>
              <a:rPr lang="cs-CZ" sz="36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ímá masá</a:t>
            </a:r>
            <a:r>
              <a:rPr lang="cs-CZ" sz="32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ž</a:t>
            </a:r>
            <a:r>
              <a:rPr lang="cs-CZ" sz="36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 srdce</a:t>
            </a:r>
            <a:endParaRPr lang="cs-CZ" sz="36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611560" y="1052736"/>
            <a:ext cx="85324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Bell MT" panose="02020503060305020303" pitchFamily="18" charset="0"/>
              </a:rPr>
              <a:t>U muže – mezi bradavkami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Bell MT" panose="02020503060305020303" pitchFamily="18" charset="0"/>
              </a:rPr>
              <a:t>U ženy – 2 cm nad me</a:t>
            </a:r>
            <a:r>
              <a:rPr lang="cs-CZ" sz="2000" dirty="0" smtClean="0">
                <a:latin typeface="Bell MT" panose="02020503060305020303" pitchFamily="18" charset="0"/>
              </a:rPr>
              <a:t>č</a:t>
            </a:r>
            <a:r>
              <a:rPr lang="cs-CZ" sz="2400" dirty="0" smtClean="0">
                <a:latin typeface="Bell MT" panose="02020503060305020303" pitchFamily="18" charset="0"/>
              </a:rPr>
              <a:t>ovitým výb</a:t>
            </a:r>
            <a:r>
              <a:rPr lang="cs-CZ" sz="2200" dirty="0" smtClean="0">
                <a:latin typeface="Bell MT" panose="02020503060305020303" pitchFamily="18" charset="0"/>
              </a:rPr>
              <a:t>ěž</a:t>
            </a:r>
            <a:r>
              <a:rPr lang="cs-CZ" sz="2400" dirty="0" smtClean="0">
                <a:latin typeface="Bell MT" panose="02020503060305020303" pitchFamily="18" charset="0"/>
              </a:rPr>
              <a:t>kem (konec hrudní kosti)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400" dirty="0">
              <a:latin typeface="Bell MT" panose="020205030603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Bell MT" panose="02020503060305020303" pitchFamily="18" charset="0"/>
              </a:rPr>
              <a:t>Frekvence – 100 a</a:t>
            </a:r>
            <a:r>
              <a:rPr lang="cs-CZ" sz="2200" dirty="0" smtClean="0">
                <a:latin typeface="Bell MT" panose="02020503060305020303" pitchFamily="18" charset="0"/>
              </a:rPr>
              <a:t>ž 120 </a:t>
            </a:r>
            <a:r>
              <a:rPr lang="cs-CZ" sz="2400" dirty="0" smtClean="0">
                <a:latin typeface="Bell MT" panose="02020503060305020303" pitchFamily="18" charset="0"/>
              </a:rPr>
              <a:t>stla</a:t>
            </a:r>
            <a:r>
              <a:rPr lang="cs-CZ" sz="2200" dirty="0" smtClean="0">
                <a:latin typeface="Bell MT" panose="02020503060305020303" pitchFamily="18" charset="0"/>
              </a:rPr>
              <a:t>č</a:t>
            </a:r>
            <a:r>
              <a:rPr lang="cs-CZ" sz="2400" dirty="0" smtClean="0">
                <a:latin typeface="Bell MT" panose="02020503060305020303" pitchFamily="18" charset="0"/>
              </a:rPr>
              <a:t>ení za minutu </a:t>
            </a:r>
          </a:p>
          <a:p>
            <a:r>
              <a:rPr lang="cs-CZ" sz="2400" dirty="0">
                <a:latin typeface="Bell MT" panose="02020503060305020303" pitchFamily="18" charset="0"/>
              </a:rPr>
              <a:t> </a:t>
            </a:r>
            <a:r>
              <a:rPr lang="cs-CZ" sz="2400" dirty="0" smtClean="0">
                <a:latin typeface="Bell MT" panose="02020503060305020303" pitchFamily="18" charset="0"/>
              </a:rPr>
              <a:t>           pom</a:t>
            </a:r>
            <a:r>
              <a:rPr lang="cs-CZ" sz="2200" dirty="0" smtClean="0">
                <a:latin typeface="Bell MT" panose="02020503060305020303" pitchFamily="18" charset="0"/>
              </a:rPr>
              <a:t>ů</a:t>
            </a:r>
            <a:r>
              <a:rPr lang="cs-CZ" sz="2400" dirty="0" smtClean="0">
                <a:latin typeface="Bell MT" panose="02020503060305020303" pitchFamily="18" charset="0"/>
              </a:rPr>
              <a:t>cka: rytmus písni</a:t>
            </a:r>
            <a:r>
              <a:rPr lang="cs-CZ" sz="2200" dirty="0" smtClean="0">
                <a:latin typeface="Bell MT" panose="02020503060305020303" pitchFamily="18" charset="0"/>
              </a:rPr>
              <a:t>č</a:t>
            </a:r>
            <a:r>
              <a:rPr lang="cs-CZ" sz="2400" dirty="0" smtClean="0">
                <a:latin typeface="Bell MT" panose="02020503060305020303" pitchFamily="18" charset="0"/>
              </a:rPr>
              <a:t>ky Rolni</a:t>
            </a:r>
            <a:r>
              <a:rPr lang="cs-CZ" sz="2200" dirty="0" smtClean="0">
                <a:latin typeface="Bell MT" panose="02020503060305020303" pitchFamily="18" charset="0"/>
              </a:rPr>
              <a:t>č</a:t>
            </a:r>
            <a:r>
              <a:rPr lang="cs-CZ" sz="2400" dirty="0" smtClean="0">
                <a:latin typeface="Bell MT" panose="02020503060305020303" pitchFamily="18" charset="0"/>
              </a:rPr>
              <a:t>ky, rolni</a:t>
            </a:r>
            <a:r>
              <a:rPr lang="cs-CZ" sz="2200" dirty="0" smtClean="0">
                <a:latin typeface="Bell MT" panose="02020503060305020303" pitchFamily="18" charset="0"/>
              </a:rPr>
              <a:t>č</a:t>
            </a:r>
            <a:r>
              <a:rPr lang="cs-CZ" sz="2400" dirty="0" smtClean="0">
                <a:latin typeface="Bell MT" panose="02020503060305020303" pitchFamily="18" charset="0"/>
              </a:rPr>
              <a:t>ky                  </a:t>
            </a:r>
            <a:endParaRPr lang="cs-CZ" sz="2400" dirty="0">
              <a:latin typeface="Bell MT" panose="02020503060305020303" pitchFamily="18" charset="0"/>
            </a:endParaRPr>
          </a:p>
        </p:txBody>
      </p:sp>
      <p:pic>
        <p:nvPicPr>
          <p:cNvPr id="3078" name="Picture 6" descr="http://www.uzdravim.cz/wp-content/uploads/2010/07/neprima_masaz_srdce1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74" y="3573016"/>
            <a:ext cx="466725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encrypted-tbn3.gstatic.com/images?q=tbn:ANd9GcR_NCjiKY4W7wToIqY_RwzXAK1uxKI1Uc6mWkJq1yYMXvoIkEoHLA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524" y="3749599"/>
            <a:ext cx="3312368" cy="220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98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7544" y="188640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Stabilizovaná poloha</a:t>
            </a:r>
            <a:endParaRPr lang="cs-CZ" sz="36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96860" y="908720"/>
            <a:ext cx="8694293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Bell MT" panose="02020503060305020303" pitchFamily="18" charset="0"/>
              </a:rPr>
              <a:t>Zajiš</a:t>
            </a:r>
            <a:r>
              <a:rPr lang="cs-CZ" sz="2200" dirty="0" smtClean="0">
                <a:latin typeface="Bell MT" panose="02020503060305020303" pitchFamily="18" charset="0"/>
              </a:rPr>
              <a:t>ť</a:t>
            </a:r>
            <a:r>
              <a:rPr lang="cs-CZ" sz="2400" dirty="0" smtClean="0">
                <a:latin typeface="Bell MT" panose="02020503060305020303" pitchFamily="18" charset="0"/>
              </a:rPr>
              <a:t>uje pr</a:t>
            </a:r>
            <a:r>
              <a:rPr lang="cs-CZ" sz="2200" dirty="0" smtClean="0">
                <a:latin typeface="Bell MT" panose="02020503060305020303" pitchFamily="18" charset="0"/>
              </a:rPr>
              <a:t>ů</a:t>
            </a:r>
            <a:r>
              <a:rPr lang="cs-CZ" sz="2400" dirty="0" smtClean="0">
                <a:latin typeface="Bell MT" panose="02020503060305020303" pitchFamily="18" charset="0"/>
              </a:rPr>
              <a:t>chod dýchacích cest a zabra</a:t>
            </a:r>
            <a:r>
              <a:rPr lang="cs-CZ" sz="2200" dirty="0" smtClean="0">
                <a:latin typeface="Bell MT" panose="02020503060305020303" pitchFamily="18" charset="0"/>
              </a:rPr>
              <a:t>ň</a:t>
            </a:r>
            <a:r>
              <a:rPr lang="cs-CZ" sz="2400" dirty="0" smtClean="0">
                <a:latin typeface="Bell MT" panose="02020503060305020303" pitchFamily="18" charset="0"/>
              </a:rPr>
              <a:t>uje vdechnutí zvratk</a:t>
            </a:r>
            <a:r>
              <a:rPr lang="cs-CZ" sz="2200" dirty="0" smtClean="0">
                <a:latin typeface="Bell MT" panose="02020503060305020303" pitchFamily="18" charset="0"/>
              </a:rPr>
              <a:t>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latin typeface="Bell MT" panose="02020503060305020303" pitchFamily="18" charset="0"/>
              </a:rPr>
              <a:t>Člov</a:t>
            </a:r>
            <a:r>
              <a:rPr lang="cs-CZ" sz="2200" dirty="0">
                <a:latin typeface="Bell MT" panose="02020503060305020303" pitchFamily="18" charset="0"/>
              </a:rPr>
              <a:t>ě</a:t>
            </a:r>
            <a:r>
              <a:rPr lang="cs-CZ" sz="2400" dirty="0">
                <a:latin typeface="Bell MT" panose="02020503060305020303" pitchFamily="18" charset="0"/>
              </a:rPr>
              <a:t>ka dáváme do stabilizované polohy pokud jsou zachovány životn</a:t>
            </a:r>
            <a:r>
              <a:rPr lang="cs-CZ" sz="2200" dirty="0">
                <a:latin typeface="Bell MT" panose="02020503060305020303" pitchFamily="18" charset="0"/>
              </a:rPr>
              <a:t>ě</a:t>
            </a:r>
            <a:r>
              <a:rPr lang="cs-CZ" sz="2400" dirty="0">
                <a:latin typeface="Bell MT" panose="02020503060305020303" pitchFamily="18" charset="0"/>
              </a:rPr>
              <a:t> d</a:t>
            </a:r>
            <a:r>
              <a:rPr lang="cs-CZ" sz="2200" dirty="0">
                <a:latin typeface="Bell MT" panose="02020503060305020303" pitchFamily="18" charset="0"/>
              </a:rPr>
              <a:t>ů</a:t>
            </a:r>
            <a:r>
              <a:rPr lang="cs-CZ" sz="2400" dirty="0">
                <a:latin typeface="Bell MT" panose="02020503060305020303" pitchFamily="18" charset="0"/>
              </a:rPr>
              <a:t>le</a:t>
            </a:r>
            <a:r>
              <a:rPr lang="cs-CZ" sz="2200" dirty="0">
                <a:latin typeface="Bell MT" panose="02020503060305020303" pitchFamily="18" charset="0"/>
              </a:rPr>
              <a:t>ž</a:t>
            </a:r>
            <a:r>
              <a:rPr lang="cs-CZ" sz="2400" dirty="0">
                <a:latin typeface="Bell MT" panose="02020503060305020303" pitchFamily="18" charset="0"/>
              </a:rPr>
              <a:t>ité </a:t>
            </a:r>
            <a:r>
              <a:rPr lang="cs-CZ" sz="2400" dirty="0" smtClean="0">
                <a:latin typeface="Bell MT" panose="02020503060305020303" pitchFamily="18" charset="0"/>
              </a:rPr>
              <a:t>funkce (tep, dýchání)</a:t>
            </a:r>
            <a:endParaRPr lang="cs-CZ" sz="2400" dirty="0">
              <a:latin typeface="Bell MT" panose="020205030603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200" dirty="0">
              <a:latin typeface="Bell MT" panose="02020503060305020303" pitchFamily="18" charset="0"/>
            </a:endParaRPr>
          </a:p>
        </p:txBody>
      </p:sp>
      <p:grpSp>
        <p:nvGrpSpPr>
          <p:cNvPr id="5" name="Skupina 4"/>
          <p:cNvGrpSpPr/>
          <p:nvPr/>
        </p:nvGrpSpPr>
        <p:grpSpPr>
          <a:xfrm>
            <a:off x="4860032" y="2204864"/>
            <a:ext cx="3959462" cy="4403102"/>
            <a:chOff x="4491161" y="1955917"/>
            <a:chExt cx="4263631" cy="4868073"/>
          </a:xfrm>
        </p:grpSpPr>
        <p:pic>
          <p:nvPicPr>
            <p:cNvPr id="4100" name="Picture 4" descr="https://encrypted-tbn0.gstatic.com/images?q=tbn:ANd9GcQL5IducLi1c6i0NKlUfHqTkaSaQnKloO6ohhWFevwyw9lxS43HVA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1161" y="5196277"/>
              <a:ext cx="4263631" cy="16277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2" name="Picture 6" descr="Zaklady prvni pomoci #1 - stabilizovaná poloha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1161" y="1955917"/>
              <a:ext cx="4263631" cy="3240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104" name="Picture 8" descr="https://encrypted-tbn1.gstatic.com/images?q=tbn:ANd9GcQx5Y2Nim1ille_NHR5g1SKpJER5B_y0F8n6VYU6-jjwTFlSA0rqQ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83" y="3079117"/>
            <a:ext cx="4276725" cy="27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37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467544" y="297522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>
                <a:solidFill>
                  <a:srgbClr val="000099"/>
                </a:solidFill>
                <a:latin typeface="Bell MT" panose="02020503060305020303" pitchFamily="18" charset="0"/>
              </a:rPr>
              <a:t>V</a:t>
            </a:r>
            <a:r>
              <a:rPr lang="cs-CZ" sz="36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olání záchranné slu</a:t>
            </a:r>
            <a:r>
              <a:rPr lang="cs-CZ" sz="32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ž</a:t>
            </a:r>
            <a:r>
              <a:rPr lang="cs-CZ" sz="36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by</a:t>
            </a:r>
            <a:endParaRPr lang="cs-CZ" sz="36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5760132" y="297522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latin typeface="Bell MT" panose="02020503060305020303" pitchFamily="18" charset="0"/>
              </a:rPr>
              <a:t>Číslo: </a:t>
            </a:r>
            <a:r>
              <a:rPr lang="cs-CZ" sz="48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155</a:t>
            </a:r>
            <a:endParaRPr lang="cs-CZ" sz="3600" dirty="0" smtClean="0">
              <a:solidFill>
                <a:srgbClr val="FF0000"/>
              </a:solidFill>
              <a:latin typeface="Bell MT" panose="02020503060305020303" pitchFamily="18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294572" y="1196752"/>
            <a:ext cx="86886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cs-CZ" sz="2400" dirty="0" smtClean="0">
                <a:latin typeface="Bell MT" panose="02020503060305020303" pitchFamily="18" charset="0"/>
              </a:rPr>
              <a:t>Jméno</a:t>
            </a:r>
          </a:p>
          <a:p>
            <a:pPr marL="342900" indent="-342900">
              <a:buAutoNum type="arabicPeriod"/>
            </a:pPr>
            <a:r>
              <a:rPr lang="cs-CZ" sz="2400" dirty="0">
                <a:latin typeface="Bell MT" panose="02020503060305020303" pitchFamily="18" charset="0"/>
              </a:rPr>
              <a:t>Popis místa, kde se nacházíte – MĚSTO, ULICE a </a:t>
            </a:r>
            <a:r>
              <a:rPr lang="cs-CZ" sz="2200" dirty="0" smtClean="0">
                <a:latin typeface="Bell MT" panose="02020503060305020303" pitchFamily="18" charset="0"/>
              </a:rPr>
              <a:t>č</a:t>
            </a:r>
            <a:r>
              <a:rPr lang="cs-CZ" sz="2400" dirty="0" smtClean="0">
                <a:latin typeface="Bell MT" panose="02020503060305020303" pitchFamily="18" charset="0"/>
              </a:rPr>
              <a:t>íslo popisné</a:t>
            </a:r>
          </a:p>
          <a:p>
            <a:pPr marL="342900" indent="-342900">
              <a:buAutoNum type="arabicPeriod"/>
            </a:pPr>
            <a:r>
              <a:rPr lang="cs-CZ" sz="2400" dirty="0" smtClean="0">
                <a:latin typeface="Bell MT" panose="02020503060305020303" pitchFamily="18" charset="0"/>
              </a:rPr>
              <a:t>Aktuální stav posti</a:t>
            </a:r>
            <a:r>
              <a:rPr lang="cs-CZ" sz="2200" dirty="0" smtClean="0">
                <a:latin typeface="Bell MT" panose="02020503060305020303" pitchFamily="18" charset="0"/>
              </a:rPr>
              <a:t>ž</a:t>
            </a:r>
            <a:r>
              <a:rPr lang="cs-CZ" sz="2400" dirty="0" smtClean="0">
                <a:latin typeface="Bell MT" panose="02020503060305020303" pitchFamily="18" charset="0"/>
              </a:rPr>
              <a:t>eného</a:t>
            </a:r>
          </a:p>
          <a:p>
            <a:pPr marL="342900" indent="-342900">
              <a:buAutoNum type="arabicPeriod"/>
            </a:pPr>
            <a:r>
              <a:rPr lang="cs-CZ" sz="2400" dirty="0" smtClean="0">
                <a:latin typeface="Bell MT" panose="02020503060305020303" pitchFamily="18" charset="0"/>
              </a:rPr>
              <a:t>Neodkládat mobilní telefon a </a:t>
            </a:r>
            <a:r>
              <a:rPr lang="cs-CZ" sz="2200" dirty="0" smtClean="0">
                <a:latin typeface="Bell MT" panose="02020503060305020303" pitchFamily="18" charset="0"/>
              </a:rPr>
              <a:t>ř</a:t>
            </a:r>
            <a:r>
              <a:rPr lang="cs-CZ" sz="2400" dirty="0" smtClean="0">
                <a:latin typeface="Bell MT" panose="02020503060305020303" pitchFamily="18" charset="0"/>
              </a:rPr>
              <a:t>ídit se pokyny dispe</a:t>
            </a:r>
            <a:r>
              <a:rPr lang="cs-CZ" sz="2200" dirty="0" smtClean="0">
                <a:latin typeface="Bell MT" panose="02020503060305020303" pitchFamily="18" charset="0"/>
              </a:rPr>
              <a:t>č</a:t>
            </a:r>
            <a:r>
              <a:rPr lang="cs-CZ" sz="2400" dirty="0" smtClean="0">
                <a:latin typeface="Bell MT" panose="02020503060305020303" pitchFamily="18" charset="0"/>
              </a:rPr>
              <a:t>erky</a:t>
            </a:r>
          </a:p>
          <a:p>
            <a:pPr marL="342900" indent="-342900">
              <a:buAutoNum type="arabicPeriod"/>
            </a:pPr>
            <a:r>
              <a:rPr lang="cs-CZ" sz="24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Nesna</a:t>
            </a:r>
            <a:r>
              <a:rPr lang="cs-CZ" sz="22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ž</a:t>
            </a:r>
            <a:r>
              <a:rPr lang="cs-CZ" sz="24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it se pomoci jinak ne</a:t>
            </a:r>
            <a:r>
              <a:rPr lang="cs-CZ" sz="23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ž</a:t>
            </a:r>
            <a:r>
              <a:rPr lang="cs-CZ" sz="24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 radí dispe</a:t>
            </a:r>
            <a:r>
              <a:rPr lang="cs-CZ" sz="22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č</a:t>
            </a:r>
            <a:r>
              <a:rPr lang="cs-CZ" sz="24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erka!!!</a:t>
            </a:r>
            <a:endParaRPr lang="cs-CZ" sz="2000" dirty="0">
              <a:solidFill>
                <a:srgbClr val="FF0000"/>
              </a:solidFill>
              <a:latin typeface="Bell MT" panose="02020503060305020303" pitchFamily="18" charset="0"/>
            </a:endParaRPr>
          </a:p>
        </p:txBody>
      </p:sp>
      <p:pic>
        <p:nvPicPr>
          <p:cNvPr id="5124" name="Picture 4" descr="P1000779.JPG 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84651"/>
            <a:ext cx="3528393" cy="2648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zzshmp.cz/Content/gallery/zos/dsc_119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39879"/>
            <a:ext cx="4250220" cy="282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89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115616" y="313853"/>
            <a:ext cx="64087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ZÁSTAVA KRVÁCENÍ</a:t>
            </a:r>
            <a:endParaRPr lang="cs-CZ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56781" y="1108544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Bell MT" panose="02020503060305020303" pitchFamily="18" charset="0"/>
              </a:rPr>
              <a:t>Priorita </a:t>
            </a:r>
            <a:r>
              <a:rPr lang="cs-CZ" sz="2400" dirty="0" smtClean="0">
                <a:latin typeface="Bell MT" panose="02020503060305020303" pitchFamily="18" charset="0"/>
                <a:sym typeface="Wingdings" panose="05000000000000000000" pitchFamily="2" charset="2"/>
              </a:rPr>
              <a:t></a:t>
            </a:r>
            <a:r>
              <a:rPr lang="cs-CZ" sz="2400" dirty="0" smtClean="0">
                <a:latin typeface="Bell MT" panose="02020503060305020303" pitchFamily="18" charset="0"/>
              </a:rPr>
              <a:t> poté a</a:t>
            </a:r>
            <a:r>
              <a:rPr lang="cs-CZ" sz="2200" dirty="0" smtClean="0">
                <a:latin typeface="Bell MT" panose="02020503060305020303" pitchFamily="18" charset="0"/>
              </a:rPr>
              <a:t>ž</a:t>
            </a:r>
            <a:r>
              <a:rPr lang="cs-CZ" sz="2400" dirty="0" smtClean="0">
                <a:latin typeface="Bell MT" panose="02020503060305020303" pitchFamily="18" charset="0"/>
              </a:rPr>
              <a:t> resuscitace</a:t>
            </a:r>
            <a:endParaRPr lang="cs-CZ" sz="2400" dirty="0">
              <a:latin typeface="Bell MT" panose="02020503060305020303" pitchFamily="18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0" y="1570209"/>
            <a:ext cx="92890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cs-CZ" sz="2400" dirty="0" smtClean="0">
                <a:latin typeface="Bell MT" panose="02020503060305020303" pitchFamily="18" charset="0"/>
              </a:rPr>
              <a:t>Tlak prst</a:t>
            </a:r>
            <a:r>
              <a:rPr lang="cs-CZ" sz="2200" dirty="0" smtClean="0">
                <a:latin typeface="Bell MT" panose="02020503060305020303" pitchFamily="18" charset="0"/>
              </a:rPr>
              <a:t>ů</a:t>
            </a:r>
            <a:r>
              <a:rPr lang="cs-CZ" sz="2400" dirty="0" smtClean="0">
                <a:latin typeface="Bell MT" panose="02020503060305020303" pitchFamily="18" charset="0"/>
              </a:rPr>
              <a:t> p</a:t>
            </a:r>
            <a:r>
              <a:rPr lang="cs-CZ" sz="2200" dirty="0" smtClean="0">
                <a:latin typeface="Bell MT" panose="02020503060305020303" pitchFamily="18" charset="0"/>
              </a:rPr>
              <a:t>ř</a:t>
            </a:r>
            <a:r>
              <a:rPr lang="cs-CZ" sz="2400" dirty="0" smtClean="0">
                <a:latin typeface="Bell MT" panose="02020503060305020303" pitchFamily="18" charset="0"/>
              </a:rPr>
              <a:t>ímo na ránu ( krkavice, t</a:t>
            </a:r>
            <a:r>
              <a:rPr lang="cs-CZ" sz="2200" dirty="0" smtClean="0">
                <a:latin typeface="Bell MT" panose="02020503060305020303" pitchFamily="18" charset="0"/>
              </a:rPr>
              <a:t>ř</a:t>
            </a:r>
            <a:r>
              <a:rPr lang="cs-CZ" sz="2400" dirty="0" smtClean="0">
                <a:latin typeface="Bell MT" panose="02020503060305020303" pitchFamily="18" charset="0"/>
              </a:rPr>
              <a:t>íslo), obalení prst</a:t>
            </a:r>
            <a:r>
              <a:rPr lang="cs-CZ" sz="2200" dirty="0" smtClean="0">
                <a:latin typeface="Bell MT" panose="02020503060305020303" pitchFamily="18" charset="0"/>
              </a:rPr>
              <a:t>ů</a:t>
            </a:r>
            <a:r>
              <a:rPr lang="cs-CZ" sz="2400" dirty="0" smtClean="0">
                <a:latin typeface="Bell MT" panose="02020503060305020303" pitchFamily="18" charset="0"/>
              </a:rPr>
              <a:t> kapesníkem</a:t>
            </a:r>
          </a:p>
          <a:p>
            <a:pPr marL="342900" indent="-342900">
              <a:buFont typeface="+mj-lt"/>
              <a:buAutoNum type="alphaLcParenR"/>
            </a:pPr>
            <a:endParaRPr lang="cs-CZ" dirty="0" smtClean="0"/>
          </a:p>
          <a:p>
            <a:pPr marL="342900" indent="-342900">
              <a:buFont typeface="+mj-lt"/>
              <a:buAutoNum type="alphaLcParenR"/>
            </a:pPr>
            <a:r>
              <a:rPr lang="cs-CZ" sz="2400" dirty="0" smtClean="0">
                <a:latin typeface="Bell MT" panose="02020503060305020303" pitchFamily="18" charset="0"/>
              </a:rPr>
              <a:t>Tlakový obvaz (kon</a:t>
            </a:r>
            <a:r>
              <a:rPr lang="cs-CZ" sz="2200" dirty="0" smtClean="0">
                <a:latin typeface="Bell MT" panose="02020503060305020303" pitchFamily="18" charset="0"/>
              </a:rPr>
              <a:t>č</a:t>
            </a:r>
            <a:r>
              <a:rPr lang="cs-CZ" sz="2400" dirty="0" smtClean="0">
                <a:latin typeface="Bell MT" panose="02020503060305020303" pitchFamily="18" charset="0"/>
              </a:rPr>
              <a:t>etiny, </a:t>
            </a:r>
            <a:r>
              <a:rPr lang="cs-CZ" sz="2200" dirty="0" smtClean="0">
                <a:latin typeface="Bell MT" panose="02020503060305020303" pitchFamily="18" charset="0"/>
              </a:rPr>
              <a:t>ž</a:t>
            </a:r>
            <a:r>
              <a:rPr lang="cs-CZ" sz="2400" dirty="0" smtClean="0">
                <a:latin typeface="Bell MT" panose="02020503060305020303" pitchFamily="18" charset="0"/>
              </a:rPr>
              <a:t>ilní krvácení)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   </a:t>
            </a:r>
            <a:r>
              <a:rPr lang="cs-CZ" dirty="0" smtClean="0">
                <a:latin typeface="Bell MT" panose="02020503060305020303" pitchFamily="18" charset="0"/>
              </a:rPr>
              <a:t>- </a:t>
            </a:r>
            <a:r>
              <a:rPr lang="cs-CZ" dirty="0">
                <a:latin typeface="Bell MT" panose="02020503060305020303" pitchFamily="18" charset="0"/>
              </a:rPr>
              <a:t>Prvním obvazem </a:t>
            </a:r>
            <a:r>
              <a:rPr lang="cs-CZ" b="1" dirty="0">
                <a:latin typeface="Bell MT" panose="02020503060305020303" pitchFamily="18" charset="0"/>
              </a:rPr>
              <a:t>částečně obvážeme</a:t>
            </a:r>
            <a:r>
              <a:rPr lang="cs-CZ" dirty="0">
                <a:latin typeface="Bell MT" panose="02020503060305020303" pitchFamily="18" charset="0"/>
              </a:rPr>
              <a:t> ránu. </a:t>
            </a:r>
            <a:br>
              <a:rPr lang="cs-CZ" dirty="0">
                <a:latin typeface="Bell MT" panose="02020503060305020303" pitchFamily="18" charset="0"/>
              </a:rPr>
            </a:br>
            <a:r>
              <a:rPr lang="cs-CZ" dirty="0" smtClean="0">
                <a:latin typeface="Bell MT" panose="02020503060305020303" pitchFamily="18" charset="0"/>
              </a:rPr>
              <a:t>     - </a:t>
            </a:r>
            <a:r>
              <a:rPr lang="cs-CZ" b="1" dirty="0">
                <a:latin typeface="Bell MT" panose="02020503060305020303" pitchFamily="18" charset="0"/>
              </a:rPr>
              <a:t>Přiložíme</a:t>
            </a:r>
            <a:r>
              <a:rPr lang="cs-CZ" dirty="0">
                <a:latin typeface="Bell MT" panose="02020503060305020303" pitchFamily="18" charset="0"/>
              </a:rPr>
              <a:t> druhý </a:t>
            </a:r>
            <a:r>
              <a:rPr lang="cs-CZ" b="1" dirty="0">
                <a:latin typeface="Bell MT" panose="02020503060305020303" pitchFamily="18" charset="0"/>
              </a:rPr>
              <a:t>nerozmotaný obvaz</a:t>
            </a:r>
            <a:r>
              <a:rPr lang="cs-CZ" dirty="0">
                <a:latin typeface="Bell MT" panose="02020503060305020303" pitchFamily="18" charset="0"/>
              </a:rPr>
              <a:t> přímo na ránu (tím vytvoříme tlakovou vrstvu). </a:t>
            </a:r>
            <a:br>
              <a:rPr lang="cs-CZ" dirty="0">
                <a:latin typeface="Bell MT" panose="02020503060305020303" pitchFamily="18" charset="0"/>
              </a:rPr>
            </a:br>
            <a:r>
              <a:rPr lang="cs-CZ" dirty="0" smtClean="0">
                <a:latin typeface="Bell MT" panose="02020503060305020303" pitchFamily="18" charset="0"/>
              </a:rPr>
              <a:t>     - </a:t>
            </a:r>
            <a:r>
              <a:rPr lang="cs-CZ" b="1" dirty="0">
                <a:latin typeface="Bell MT" panose="02020503060305020303" pitchFamily="18" charset="0"/>
              </a:rPr>
              <a:t>Dokončíme obvazování</a:t>
            </a:r>
            <a:r>
              <a:rPr lang="cs-CZ" dirty="0">
                <a:latin typeface="Bell MT" panose="02020503060305020303" pitchFamily="18" charset="0"/>
              </a:rPr>
              <a:t> rány přes tlakovou vrstvu. </a:t>
            </a:r>
            <a:endParaRPr lang="cs-CZ" dirty="0" smtClean="0">
              <a:latin typeface="Bell MT" panose="02020503060305020303" pitchFamily="18" charset="0"/>
            </a:endParaRPr>
          </a:p>
        </p:txBody>
      </p:sp>
      <p:pic>
        <p:nvPicPr>
          <p:cNvPr id="6146" name="Picture 2" descr="http://www.cdmvt.zcu.cz/storage/vyuka/prvni_pomoc/HTML/32/SmallOb15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831452"/>
            <a:ext cx="3420380" cy="256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www.sdhluhacovice.cz/grafika/krvaceni.gi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700" y="3697584"/>
            <a:ext cx="4324300" cy="304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419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7544" y="404664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Bell MT" panose="02020503060305020303" pitchFamily="18" charset="0"/>
              </a:rPr>
              <a:t>c) Škrtidlo (pouze stehno a pa</a:t>
            </a:r>
            <a:r>
              <a:rPr lang="cs-CZ" sz="2200" dirty="0" smtClean="0">
                <a:latin typeface="Bell MT" panose="02020503060305020303" pitchFamily="18" charset="0"/>
              </a:rPr>
              <a:t>ž</a:t>
            </a:r>
            <a:r>
              <a:rPr lang="cs-CZ" sz="2400" dirty="0" smtClean="0">
                <a:latin typeface="Bell MT" panose="02020503060305020303" pitchFamily="18" charset="0"/>
              </a:rPr>
              <a:t>e)</a:t>
            </a:r>
          </a:p>
          <a:p>
            <a:r>
              <a:rPr lang="cs-CZ" dirty="0"/>
              <a:t> </a:t>
            </a:r>
            <a:r>
              <a:rPr lang="cs-CZ" dirty="0" smtClean="0"/>
              <a:t>     -</a:t>
            </a:r>
            <a:r>
              <a:rPr lang="cs-CZ" dirty="0" smtClean="0">
                <a:latin typeface="Bell MT" panose="02020503060305020303" pitchFamily="18" charset="0"/>
              </a:rPr>
              <a:t>nebezpečný a velmi bolestivý zákrok! (v krajním případě)</a:t>
            </a:r>
          </a:p>
          <a:p>
            <a:r>
              <a:rPr lang="cs-CZ" dirty="0">
                <a:latin typeface="Bell MT" panose="02020503060305020303" pitchFamily="18" charset="0"/>
              </a:rPr>
              <a:t> </a:t>
            </a:r>
            <a:r>
              <a:rPr lang="cs-CZ" dirty="0" smtClean="0">
                <a:latin typeface="Bell MT" panose="02020503060305020303" pitchFamily="18" charset="0"/>
              </a:rPr>
              <a:t>       -pokud nestačí tlakový obvaz</a:t>
            </a:r>
          </a:p>
          <a:p>
            <a:r>
              <a:rPr lang="cs-CZ" dirty="0">
                <a:latin typeface="Bell MT" panose="02020503060305020303" pitchFamily="18" charset="0"/>
              </a:rPr>
              <a:t> </a:t>
            </a:r>
            <a:r>
              <a:rPr lang="cs-CZ" dirty="0" smtClean="0">
                <a:latin typeface="Bell MT" panose="02020503060305020303" pitchFamily="18" charset="0"/>
              </a:rPr>
              <a:t>       -při zvednuté končetině</a:t>
            </a:r>
          </a:p>
          <a:p>
            <a:r>
              <a:rPr lang="cs-CZ" dirty="0">
                <a:latin typeface="Bell MT" panose="02020503060305020303" pitchFamily="18" charset="0"/>
              </a:rPr>
              <a:t> </a:t>
            </a:r>
            <a:r>
              <a:rPr lang="cs-CZ" dirty="0" smtClean="0">
                <a:latin typeface="Bell MT" panose="02020503060305020303" pitchFamily="18" charset="0"/>
              </a:rPr>
              <a:t>       -zástava oběhu v celé končetině     </a:t>
            </a:r>
            <a:endParaRPr lang="cs-CZ" dirty="0">
              <a:latin typeface="Bell MT" panose="02020503060305020303" pitchFamily="18" charset="0"/>
            </a:endParaRPr>
          </a:p>
        </p:txBody>
      </p:sp>
      <p:pic>
        <p:nvPicPr>
          <p:cNvPr id="7170" name="Picture 2" descr="http://www.zpflorence.cz/obrazky/products/main/244_skrtidlo-jpg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4" b="7893"/>
          <a:stretch/>
        </p:blipFill>
        <p:spPr bwMode="auto">
          <a:xfrm>
            <a:off x="490673" y="2185673"/>
            <a:ext cx="3168352" cy="269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.idnes.cz/11/093/cl5/MLA3dfb0c_015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260258"/>
            <a:ext cx="4176464" cy="2543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639625" y="5661248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P</a:t>
            </a:r>
            <a:r>
              <a:rPr lang="cs-CZ" sz="22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ř</a:t>
            </a:r>
            <a:r>
              <a:rPr lang="cs-CZ" sz="24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i podez</a:t>
            </a:r>
            <a:r>
              <a:rPr lang="cs-CZ" sz="23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ř</a:t>
            </a:r>
            <a:r>
              <a:rPr lang="cs-CZ" sz="24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ení na vnit</a:t>
            </a:r>
            <a:r>
              <a:rPr lang="cs-CZ" sz="22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ř</a:t>
            </a:r>
            <a:r>
              <a:rPr lang="cs-CZ" sz="24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ní krvácení s </a:t>
            </a:r>
            <a:r>
              <a:rPr lang="cs-CZ" sz="22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č</a:t>
            </a:r>
            <a:r>
              <a:rPr lang="cs-CZ" sz="24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lov</a:t>
            </a:r>
            <a:r>
              <a:rPr lang="cs-CZ" sz="22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ě</a:t>
            </a:r>
            <a:r>
              <a:rPr lang="cs-CZ" sz="24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kem nic ned</a:t>
            </a:r>
            <a:r>
              <a:rPr lang="cs-CZ" sz="22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ě</a:t>
            </a:r>
            <a:r>
              <a:rPr lang="cs-CZ" sz="24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láme </a:t>
            </a:r>
            <a:br>
              <a:rPr lang="cs-CZ" sz="2400" dirty="0" smtClean="0">
                <a:solidFill>
                  <a:srgbClr val="FF0000"/>
                </a:solidFill>
                <a:latin typeface="Bell MT" panose="02020503060305020303" pitchFamily="18" charset="0"/>
              </a:rPr>
            </a:br>
            <a:r>
              <a:rPr lang="cs-CZ" sz="24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a po</a:t>
            </a:r>
            <a:r>
              <a:rPr lang="cs-CZ" sz="22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č</a:t>
            </a:r>
            <a:r>
              <a:rPr lang="cs-CZ" sz="24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káme na odbornou pomoc!</a:t>
            </a:r>
            <a:endParaRPr lang="cs-CZ" sz="2400" dirty="0">
              <a:solidFill>
                <a:srgbClr val="FF0000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608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7544" y="260648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4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ZLOMENINY</a:t>
            </a:r>
            <a:endParaRPr lang="cs-CZ" sz="54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67544" y="1196482"/>
            <a:ext cx="64807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Bell MT" panose="02020503060305020303" pitchFamily="18" charset="0"/>
              </a:rPr>
              <a:t>ZAV</a:t>
            </a:r>
            <a:r>
              <a:rPr lang="cs-CZ" sz="2300" dirty="0" smtClean="0">
                <a:latin typeface="Bell MT" panose="02020503060305020303" pitchFamily="18" charset="0"/>
              </a:rPr>
              <a:t>Ř</a:t>
            </a:r>
            <a:r>
              <a:rPr lang="cs-CZ" sz="2400" dirty="0" smtClean="0">
                <a:latin typeface="Bell MT" panose="02020503060305020303" pitchFamily="18" charset="0"/>
              </a:rPr>
              <a:t>ENÉ - </a:t>
            </a:r>
            <a:r>
              <a:rPr lang="cs-CZ" sz="2400" u="sng" dirty="0" smtClean="0">
                <a:latin typeface="Bell MT" panose="02020503060305020303" pitchFamily="18" charset="0"/>
              </a:rPr>
              <a:t>znehybn</a:t>
            </a:r>
            <a:r>
              <a:rPr lang="cs-CZ" sz="2200" u="sng" dirty="0" smtClean="0">
                <a:latin typeface="Bell MT" panose="02020503060305020303" pitchFamily="18" charset="0"/>
              </a:rPr>
              <a:t>ě</a:t>
            </a:r>
            <a:r>
              <a:rPr lang="cs-CZ" sz="2400" u="sng" dirty="0" smtClean="0">
                <a:latin typeface="Bell MT" panose="02020503060305020303" pitchFamily="18" charset="0"/>
              </a:rPr>
              <a:t>ní</a:t>
            </a:r>
          </a:p>
          <a:p>
            <a:r>
              <a:rPr lang="cs-CZ" sz="2400" dirty="0" smtClean="0">
                <a:latin typeface="Bell MT" panose="02020503060305020303" pitchFamily="18" charset="0"/>
              </a:rPr>
              <a:t>   a) úplné</a:t>
            </a:r>
          </a:p>
          <a:p>
            <a:r>
              <a:rPr lang="cs-CZ" sz="2400" dirty="0" smtClean="0">
                <a:latin typeface="Bell MT" panose="02020503060305020303" pitchFamily="18" charset="0"/>
              </a:rPr>
              <a:t>   b) neúplné</a:t>
            </a:r>
          </a:p>
          <a:p>
            <a:r>
              <a:rPr lang="cs-CZ" sz="2400" dirty="0">
                <a:latin typeface="Bell MT" panose="02020503060305020303" pitchFamily="18" charset="0"/>
              </a:rPr>
              <a:t> </a:t>
            </a:r>
            <a:r>
              <a:rPr lang="cs-CZ" sz="2400" dirty="0" smtClean="0">
                <a:latin typeface="Bell MT" panose="02020503060305020303" pitchFamily="18" charset="0"/>
              </a:rPr>
              <a:t>  c) roztříštěné</a:t>
            </a:r>
          </a:p>
          <a:p>
            <a:endParaRPr lang="cs-CZ" sz="2400" dirty="0">
              <a:latin typeface="Bell MT" panose="02020503060305020303" pitchFamily="18" charset="0"/>
            </a:endParaRPr>
          </a:p>
          <a:p>
            <a:r>
              <a:rPr lang="cs-CZ" sz="2400" dirty="0" smtClean="0">
                <a:latin typeface="Bell MT" panose="02020503060305020303" pitchFamily="18" charset="0"/>
              </a:rPr>
              <a:t>OTEV</a:t>
            </a:r>
            <a:r>
              <a:rPr lang="cs-CZ" sz="2300" dirty="0" smtClean="0">
                <a:latin typeface="Bell MT" panose="02020503060305020303" pitchFamily="18" charset="0"/>
              </a:rPr>
              <a:t>Ř</a:t>
            </a:r>
            <a:r>
              <a:rPr lang="cs-CZ" sz="2400" dirty="0" smtClean="0">
                <a:latin typeface="Bell MT" panose="02020503060305020303" pitchFamily="18" charset="0"/>
              </a:rPr>
              <a:t>ENÉ – </a:t>
            </a:r>
            <a:r>
              <a:rPr lang="cs-CZ" sz="2400" u="sng" dirty="0" smtClean="0">
                <a:latin typeface="Bell MT" panose="02020503060305020303" pitchFamily="18" charset="0"/>
              </a:rPr>
              <a:t>zastavení krvácení </a:t>
            </a:r>
            <a:r>
              <a:rPr lang="cs-CZ" sz="2400" dirty="0" smtClean="0">
                <a:latin typeface="Bell MT" panose="02020503060305020303" pitchFamily="18" charset="0"/>
              </a:rPr>
              <a:t>	</a:t>
            </a:r>
          </a:p>
          <a:p>
            <a:r>
              <a:rPr lang="cs-CZ" sz="2400" dirty="0">
                <a:latin typeface="Bell MT" panose="02020503060305020303" pitchFamily="18" charset="0"/>
              </a:rPr>
              <a:t>	</a:t>
            </a:r>
            <a:r>
              <a:rPr lang="cs-CZ" sz="2400" dirty="0" smtClean="0">
                <a:latin typeface="Bell MT" panose="02020503060305020303" pitchFamily="18" charset="0"/>
              </a:rPr>
              <a:t>- nebezpe</a:t>
            </a:r>
            <a:r>
              <a:rPr lang="cs-CZ" sz="2300" dirty="0" smtClean="0">
                <a:latin typeface="Bell MT" panose="02020503060305020303" pitchFamily="18" charset="0"/>
              </a:rPr>
              <a:t>č</a:t>
            </a:r>
            <a:r>
              <a:rPr lang="cs-CZ" sz="2400" dirty="0" smtClean="0">
                <a:latin typeface="Bell MT" panose="02020503060305020303" pitchFamily="18" charset="0"/>
              </a:rPr>
              <a:t>í infekce</a:t>
            </a:r>
            <a:endParaRPr lang="cs-CZ" sz="2400" dirty="0">
              <a:latin typeface="Bell MT" panose="02020503060305020303" pitchFamily="18" charset="0"/>
            </a:endParaRPr>
          </a:p>
        </p:txBody>
      </p:sp>
      <p:pic>
        <p:nvPicPr>
          <p:cNvPr id="8196" name="Picture 4" descr="http://standa.vojta.sweb.cz/poradce/pohyb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0648"/>
            <a:ext cx="2952328" cy="3660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sdovlcatarl.estranky.cz/img/picture/142/cefb1a9628_35097863_o2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4185561"/>
            <a:ext cx="2857500" cy="237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mirabilis.cz/images/znehyb2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8000" y="4185561"/>
            <a:ext cx="2880320" cy="2532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651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ummer">
  <a:themeElements>
    <a:clrScheme name="Vlastní 2">
      <a:dk1>
        <a:srgbClr val="000000"/>
      </a:dk1>
      <a:lt1>
        <a:srgbClr val="FFFFFF"/>
      </a:lt1>
      <a:dk2>
        <a:srgbClr val="0000C8"/>
      </a:dk2>
      <a:lt2>
        <a:srgbClr val="66CCFF"/>
      </a:lt2>
      <a:accent1>
        <a:srgbClr val="6F6F74"/>
      </a:accent1>
      <a:accent2>
        <a:srgbClr val="0CAEFF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Léto</Template>
  <TotalTime>258</TotalTime>
  <Words>320</Words>
  <Application>Microsoft Office PowerPoint</Application>
  <PresentationFormat>Předvádění na obrazovce (4:3)</PresentationFormat>
  <Paragraphs>86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22" baseType="lpstr">
      <vt:lpstr>Arial</vt:lpstr>
      <vt:lpstr>Bell MT</vt:lpstr>
      <vt:lpstr>Courier New</vt:lpstr>
      <vt:lpstr>MV Boli</vt:lpstr>
      <vt:lpstr>Trebuchet MS</vt:lpstr>
      <vt:lpstr>Verdana</vt:lpstr>
      <vt:lpstr>Wingdings</vt:lpstr>
      <vt:lpstr>Wingdings 2</vt:lpstr>
      <vt:lpstr>Summer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holky</dc:creator>
  <cp:lastModifiedBy>kavrik</cp:lastModifiedBy>
  <cp:revision>37</cp:revision>
  <dcterms:created xsi:type="dcterms:W3CDTF">2014-04-13T09:18:30Z</dcterms:created>
  <dcterms:modified xsi:type="dcterms:W3CDTF">2014-12-09T12:48:39Z</dcterms:modified>
</cp:coreProperties>
</file>