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4" r:id="rId3"/>
    <p:sldId id="258" r:id="rId4"/>
    <p:sldId id="267" r:id="rId5"/>
    <p:sldId id="268" r:id="rId6"/>
    <p:sldId id="257" r:id="rId7"/>
    <p:sldId id="262" r:id="rId8"/>
    <p:sldId id="260" r:id="rId9"/>
    <p:sldId id="276" r:id="rId10"/>
    <p:sldId id="269" r:id="rId11"/>
    <p:sldId id="275" r:id="rId12"/>
    <p:sldId id="261" r:id="rId13"/>
    <p:sldId id="270" r:id="rId14"/>
    <p:sldId id="263" r:id="rId15"/>
    <p:sldId id="271" r:id="rId16"/>
    <p:sldId id="265" r:id="rId17"/>
    <p:sldId id="273" r:id="rId18"/>
    <p:sldId id="266" r:id="rId19"/>
    <p:sldId id="277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3" autoAdjust="0"/>
    <p:restoredTop sz="94660"/>
  </p:normalViewPr>
  <p:slideViewPr>
    <p:cSldViewPr>
      <p:cViewPr varScale="1">
        <p:scale>
          <a:sx n="73" d="100"/>
          <a:sy n="73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7EB77-434E-4B32-B81D-672D826B1E89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0BCD4-72F7-422B-9FEA-754E34D29E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BF91-884D-4331-B438-BA377CB03693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3199-D87E-4BD3-BC10-493882C4E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2FBF-B8CB-4ECE-AEB0-54CE9DA259A1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5F40E-DDC5-4242-9F22-14B1387B3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3BE8-5844-4C25-ABB1-773B694C67DC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CF58-6264-40FE-B666-0BED1B9031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8BA3-AD4C-4364-8581-9F005B30DD9E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753D-0E98-4565-8916-94A339C68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51D8-BD71-44DD-997C-4FF7567BDADE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1638-C2F4-4983-B8D1-79BE29B15C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19FC-BF37-411A-B6F3-D31C7CBF647E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F4F3-3465-4E33-80E6-0924016126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041A-50E1-4C77-8B35-C3D6D2E30EEC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22D7-B04A-4CF2-9AF4-00C8F46F36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0924-C119-4F6B-B074-C3569FEE3225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96EC-55E3-4557-B436-E67D5B74C2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8449-4EE5-4D89-8D35-880CD30CB510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28B5-4463-43BB-BC3E-D01AA1C88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615F-B2D0-403B-9A8E-1BB0C501CBA0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6006-25A2-49CC-BEBA-124936C27D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8CB500-CDA7-4180-9CAD-73C277BAD862}" type="datetimeFigureOut">
              <a:rPr lang="cs-CZ"/>
              <a:pPr>
                <a:defRPr/>
              </a:pPr>
              <a:t>29.6.2012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25782E-CC92-4E32-83E6-D883B73E85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900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hp?hl=cs&amp;tab=wi" TargetMode="External"/><Relationship Id="rId2" Type="http://schemas.openxmlformats.org/officeDocument/2006/relationships/hyperlink" Target="http://cs.wikipedia.org/wik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ariz-pro-pokrocile.blog.cz/1105/bazilika-saint-deni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00164" y="357166"/>
            <a:ext cx="8229600" cy="27146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Katedrála</a:t>
            </a:r>
            <a:br>
              <a:rPr lang="cs-CZ" sz="5400" dirty="0" smtClean="0"/>
            </a:br>
            <a:r>
              <a:rPr lang="cs-CZ" sz="5400" dirty="0" smtClean="0"/>
              <a:t> </a:t>
            </a:r>
            <a:r>
              <a:rPr lang="cs-CZ" sz="5400" dirty="0" err="1" smtClean="0"/>
              <a:t>Saint</a:t>
            </a:r>
            <a:r>
              <a:rPr lang="cs-CZ" sz="5400" dirty="0" smtClean="0"/>
              <a:t> Denis</a:t>
            </a:r>
            <a:endParaRPr lang="cs-CZ" sz="5400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1371600" y="3786188"/>
            <a:ext cx="6400800" cy="1298575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3315" name="Picture 2" descr="http://gnosis9.net/img/gotika003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571500"/>
            <a:ext cx="365283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hier:Basilique Saint-Denis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086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Opat </a:t>
            </a:r>
            <a:r>
              <a:rPr lang="cs-CZ" sz="5400" dirty="0" err="1" smtClean="0"/>
              <a:t>Suger</a:t>
            </a:r>
            <a:endParaRPr lang="cs-CZ" sz="5400" dirty="0"/>
          </a:p>
        </p:txBody>
      </p:sp>
      <p:sp>
        <p:nvSpPr>
          <p:cNvPr id="24578" name="Zástupný symbol pro text 2"/>
          <p:cNvSpPr>
            <a:spLocks noGrp="1"/>
          </p:cNvSpPr>
          <p:nvPr>
            <p:ph type="body" idx="1"/>
          </p:nvPr>
        </p:nvSpPr>
        <p:spPr>
          <a:xfrm>
            <a:off x="785813" y="2500313"/>
            <a:ext cx="7400925" cy="3563937"/>
          </a:xfrm>
        </p:spPr>
        <p:txBody>
          <a:bodyPr/>
          <a:lstStyle/>
          <a:p>
            <a:pPr marL="73025" eaLnBrk="1" hangingPunct="1"/>
            <a:r>
              <a:rPr lang="cs-CZ" sz="2800" smtClean="0"/>
              <a:t>1080 - 1151</a:t>
            </a:r>
          </a:p>
          <a:p>
            <a:pPr marL="73025" eaLnBrk="1" hangingPunct="1"/>
            <a:r>
              <a:rPr lang="cs-CZ" sz="2800" smtClean="0"/>
              <a:t>Pocházel z nízké šlechty</a:t>
            </a:r>
          </a:p>
          <a:p>
            <a:pPr marL="73025" eaLnBrk="1" hangingPunct="1"/>
            <a:r>
              <a:rPr lang="cs-CZ" sz="2800" smtClean="0"/>
              <a:t>Základní vzdělání získal v Saint Denis</a:t>
            </a:r>
          </a:p>
          <a:p>
            <a:pPr marL="73025" eaLnBrk="1" hangingPunct="1"/>
            <a:r>
              <a:rPr lang="cs-CZ" sz="2800" smtClean="0"/>
              <a:t>1122 se stal opatem St. Denis a začal přestavbu</a:t>
            </a:r>
          </a:p>
          <a:p>
            <a:pPr marL="73025" eaLnBrk="1" hangingPunct="1"/>
            <a:endParaRPr lang="cs-CZ" sz="3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getsemany.cz/files/images/Suger.jpg"/>
          <p:cNvPicPr>
            <a:picLocks noChangeAspect="1" noChangeArrowheads="1"/>
          </p:cNvPicPr>
          <p:nvPr/>
        </p:nvPicPr>
        <p:blipFill>
          <a:blip r:embed="rId2"/>
          <a:srcRect l="3223" t="3256" r="3294" b="3401"/>
          <a:stretch>
            <a:fillRect/>
          </a:stretch>
        </p:blipFill>
        <p:spPr bwMode="auto">
          <a:xfrm>
            <a:off x="2071688" y="214313"/>
            <a:ext cx="65039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athenapub.com/sugar03-st-den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3214688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Účinek Saint Denis</a:t>
            </a:r>
            <a:endParaRPr lang="cs-CZ" sz="5400" dirty="0"/>
          </a:p>
        </p:txBody>
      </p:sp>
      <p:sp>
        <p:nvSpPr>
          <p:cNvPr id="26626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2349500"/>
          </a:xfrm>
        </p:spPr>
        <p:txBody>
          <a:bodyPr/>
          <a:lstStyle/>
          <a:p>
            <a:pPr marL="73025" eaLnBrk="1" hangingPunct="1"/>
            <a:r>
              <a:rPr lang="cs-CZ" sz="2800" smtClean="0"/>
              <a:t>Katedrála v Selisu</a:t>
            </a:r>
          </a:p>
          <a:p>
            <a:pPr marL="73025" eaLnBrk="1" hangingPunct="1"/>
            <a:r>
              <a:rPr lang="cs-CZ" sz="2800" smtClean="0"/>
              <a:t>Saint-Germain-des-Prés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thumb/2/21/Senlis_Cathedral.jpg/220px-Senlis_Cathed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35941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cache2.artprintimages.com/lrg/38/3836/1SAYF00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000125"/>
            <a:ext cx="413226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Zvláštnosti</a:t>
            </a:r>
            <a:endParaRPr lang="cs-CZ" sz="5400" dirty="0"/>
          </a:p>
        </p:txBody>
      </p:sp>
      <p:sp>
        <p:nvSpPr>
          <p:cNvPr id="28674" name="Zástupný symbol pro text 2"/>
          <p:cNvSpPr>
            <a:spLocks noGrp="1"/>
          </p:cNvSpPr>
          <p:nvPr>
            <p:ph type="body" idx="1"/>
          </p:nvPr>
        </p:nvSpPr>
        <p:spPr>
          <a:xfrm>
            <a:off x="1357313" y="2500313"/>
            <a:ext cx="7086600" cy="3135312"/>
          </a:xfrm>
        </p:spPr>
        <p:txBody>
          <a:bodyPr/>
          <a:lstStyle/>
          <a:p>
            <a:pPr marL="73025" eaLnBrk="1" hangingPunct="1"/>
            <a:r>
              <a:rPr lang="cs-CZ" sz="2800" smtClean="0"/>
              <a:t>Ludvík VII. osobně vynesl při vysvěcení ostatky sv. Dionýsa do nového chóru</a:t>
            </a:r>
          </a:p>
          <a:p>
            <a:pPr marL="73025" eaLnBrk="1" hangingPunct="1"/>
            <a:r>
              <a:rPr lang="cs-CZ" sz="2800" smtClean="0"/>
              <a:t>Jsou zde pohřbeni členové francouzské královské rodiny od Dagoberta I. (asi 603-639) až po Ludvíka XVIII. (1755-1824)</a:t>
            </a:r>
          </a:p>
          <a:p>
            <a:pPr marL="73025" eaLnBrk="1" hangingPunct="1"/>
            <a:r>
              <a:rPr lang="cs-CZ" sz="2800" smtClean="0"/>
              <a:t>Byly zde korunovány francouzské královny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10227_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pf.ujep.cz/~velimskyt/Dejiny_umeni/Dejum14/stden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928813"/>
            <a:ext cx="58150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Soubor:Dagobert 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785813"/>
            <a:ext cx="2590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7086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Zdroje</a:t>
            </a:r>
            <a:endParaRPr lang="cs-CZ" dirty="0"/>
          </a:p>
        </p:txBody>
      </p:sp>
      <p:sp>
        <p:nvSpPr>
          <p:cNvPr id="30722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4438" y="2071688"/>
            <a:ext cx="7086600" cy="3857625"/>
          </a:xfrm>
        </p:spPr>
        <p:txBody>
          <a:bodyPr/>
          <a:lstStyle/>
          <a:p>
            <a:pPr marL="73025" eaLnBrk="1" hangingPunct="1"/>
            <a:r>
              <a:rPr lang="cs-CZ" sz="2800" smtClean="0">
                <a:hlinkClick r:id="rId2"/>
              </a:rPr>
              <a:t>http://cs.wikipedia.org/wiki</a:t>
            </a:r>
            <a:endParaRPr lang="cs-CZ" sz="2800" smtClean="0"/>
          </a:p>
          <a:p>
            <a:pPr marL="73025" eaLnBrk="1" hangingPunct="1"/>
            <a:r>
              <a:rPr lang="cs-CZ" sz="2800" smtClean="0">
                <a:hlinkClick r:id="rId3"/>
              </a:rPr>
              <a:t>http://www.google.cz/imghp?hl=cs&amp;tab=wi</a:t>
            </a:r>
            <a:endParaRPr lang="cs-CZ" sz="2800" smtClean="0"/>
          </a:p>
          <a:p>
            <a:pPr marL="73025" eaLnBrk="1" hangingPunct="1"/>
            <a:r>
              <a:rPr lang="cs-CZ" sz="2800" smtClean="0">
                <a:hlinkClick r:id="rId4"/>
              </a:rPr>
              <a:t>http://pariz-pro-pokrocile.blog.cz/1105/bazilika-saint-denis</a:t>
            </a:r>
            <a:endParaRPr lang="cs-CZ" sz="2800" smtClean="0"/>
          </a:p>
          <a:p>
            <a:pPr marL="73025" eaLnBrk="1" hangingPunct="1"/>
            <a:r>
              <a:rPr lang="cs-CZ" sz="2800" smtClean="0"/>
              <a:t>KOLEKTIV AUTORŮ: Gotika. Architektura. Sochařství. Malířství. Praha 2005</a:t>
            </a:r>
          </a:p>
          <a:p>
            <a:pPr marL="73025" eaLnBrk="1" hangingPunct="1"/>
            <a:r>
              <a:rPr lang="cs-CZ" sz="2800" smtClean="0"/>
              <a:t>OHLER, Norbert: Katedrála, Praha 2006</a:t>
            </a:r>
          </a:p>
          <a:p>
            <a:pPr marL="73025" eaLnBrk="1" hangingPunct="1"/>
            <a:endParaRPr lang="cs-CZ" sz="2800" smtClean="0"/>
          </a:p>
          <a:p>
            <a:pPr marL="73025" eaLnBrk="1" hangingPunct="1"/>
            <a:endParaRPr lang="cs-CZ" sz="3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Logo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36838"/>
            <a:ext cx="8208963" cy="1793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4" y="0"/>
            <a:ext cx="7086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Obsah</a:t>
            </a:r>
            <a:endParaRPr lang="cs-CZ" dirty="0"/>
          </a:p>
        </p:txBody>
      </p:sp>
      <p:sp>
        <p:nvSpPr>
          <p:cNvPr id="14338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25" y="2000250"/>
            <a:ext cx="7086600" cy="4214813"/>
          </a:xfrm>
        </p:spPr>
        <p:txBody>
          <a:bodyPr/>
          <a:lstStyle/>
          <a:p>
            <a:pPr marL="587375" indent="-514350" eaLnBrk="1" hangingPunct="1"/>
            <a:r>
              <a:rPr lang="cs-CZ" sz="2800" smtClean="0"/>
              <a:t>I.   O gotice obecně</a:t>
            </a:r>
          </a:p>
          <a:p>
            <a:pPr marL="587375" indent="-514350" eaLnBrk="1" hangingPunct="1"/>
            <a:r>
              <a:rPr lang="cs-CZ" sz="2800" smtClean="0"/>
              <a:t>II.  Saint Denis – poloha</a:t>
            </a:r>
          </a:p>
          <a:p>
            <a:pPr marL="587375" indent="-514350" eaLnBrk="1" hangingPunct="1"/>
            <a:r>
              <a:rPr lang="cs-CZ" sz="2800" smtClean="0"/>
              <a:t>                          - historie</a:t>
            </a:r>
          </a:p>
          <a:p>
            <a:pPr marL="587375" indent="-514350" eaLnBrk="1" hangingPunct="1"/>
            <a:r>
              <a:rPr lang="cs-CZ" sz="2800" smtClean="0"/>
              <a:t>                          - stavební vývoj</a:t>
            </a:r>
          </a:p>
          <a:p>
            <a:pPr marL="587375" indent="-514350" eaLnBrk="1" hangingPunct="1"/>
            <a:r>
              <a:rPr lang="cs-CZ" sz="2800" smtClean="0"/>
              <a:t>                          - opat Suger</a:t>
            </a:r>
          </a:p>
          <a:p>
            <a:pPr marL="587375" indent="-514350" eaLnBrk="1" hangingPunct="1"/>
            <a:r>
              <a:rPr lang="cs-CZ" sz="2800" smtClean="0"/>
              <a:t>                          - účinek</a:t>
            </a:r>
          </a:p>
          <a:p>
            <a:pPr marL="587375" indent="-514350" eaLnBrk="1" hangingPunct="1"/>
            <a:r>
              <a:rPr lang="cs-CZ" sz="2800" smtClean="0"/>
              <a:t>                          - zvláštnosti</a:t>
            </a:r>
          </a:p>
          <a:p>
            <a:pPr marL="587375" indent="-514350" eaLnBrk="1" hangingPunct="1"/>
            <a:r>
              <a:rPr lang="cs-CZ" sz="2800" smtClean="0"/>
              <a:t>III. Zdroje</a:t>
            </a:r>
          </a:p>
        </p:txBody>
      </p:sp>
      <p:pic>
        <p:nvPicPr>
          <p:cNvPr id="14339" name="Picture 2" descr="http://gowest.chesio.com/wp-content/uploads/basilique-de-saint-den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500063"/>
            <a:ext cx="26193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086600" cy="14716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Gotický</a:t>
            </a:r>
            <a:r>
              <a:rPr lang="cs-CZ" dirty="0" smtClean="0"/>
              <a:t> </a:t>
            </a:r>
            <a:r>
              <a:rPr lang="cs-CZ" sz="5400" dirty="0" smtClean="0"/>
              <a:t>sloh</a:t>
            </a:r>
            <a:endParaRPr lang="cs-CZ" sz="5400" dirty="0"/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4438" y="2286000"/>
            <a:ext cx="7086600" cy="4429125"/>
          </a:xfrm>
        </p:spPr>
        <p:txBody>
          <a:bodyPr/>
          <a:lstStyle/>
          <a:p>
            <a:pPr marL="73025" eaLnBrk="1" hangingPunct="1"/>
            <a:r>
              <a:rPr lang="cs-CZ" sz="2800" smtClean="0"/>
              <a:t>Podle Gótů</a:t>
            </a:r>
          </a:p>
          <a:p>
            <a:pPr marL="73025" eaLnBrk="1" hangingPunct="1"/>
            <a:r>
              <a:rPr lang="cs-CZ" sz="2800" smtClean="0"/>
              <a:t>Na rozdíl od romantismu se neinspiruje antikou</a:t>
            </a:r>
          </a:p>
          <a:p>
            <a:pPr marL="73025" eaLnBrk="1" hangingPunct="1"/>
            <a:r>
              <a:rPr lang="cs-CZ" sz="2800" smtClean="0"/>
              <a:t>Mohutné stavby – vertikalismus, lomený oblouk, vnitřní opěrný systém (klenební žebra, pilíře), vnější opěrný systém (opěrné oblouky a pilíře), fiály (drobné věžičky), chrliče, rozety</a:t>
            </a:r>
          </a:p>
          <a:p>
            <a:pPr marL="73025" eaLnBrk="1" hangingPunct="1"/>
            <a:endParaRPr lang="cs-CZ" sz="3200" smtClean="0"/>
          </a:p>
          <a:p>
            <a:pPr marL="73025" eaLnBrk="1" hangingPunct="1"/>
            <a:endParaRPr lang="cs-CZ" sz="3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nd04.jxs.cz/648/282/1cf238828f_76243923_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Soubor:St Denis North 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857250"/>
            <a:ext cx="5461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://th08.deviantart.net/fs28/300W/i/2008/175/8/7/Gargoyles_by_vaporar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7050" y="214313"/>
            <a:ext cx="35369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 descr="http://lide.gymcheb.cz/~pakucer/tretakIIpol/obrazky/ille_05.jpg"/>
          <p:cNvSpPr>
            <a:spLocks noChangeAspect="1" noChangeArrowheads="1"/>
          </p:cNvSpPr>
          <p:nvPr/>
        </p:nvSpPr>
        <p:spPr bwMode="auto">
          <a:xfrm>
            <a:off x="-876300" y="126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6389" name="AutoShape 6" descr="http://lide.gymcheb.cz/~pakucer/tretakIIpol/obrazky/ille_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3320" name="Picture 8" descr="http://lide.gymcheb.cz/~pakucer/tretakIIpol/obrazky/ille_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4063" y="2286000"/>
            <a:ext cx="5691187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lna-zena.cz/img/mid/195/rotunda-sv.-j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78136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mw2.google.com/mw-panoramio/photos/medium/416146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357438"/>
            <a:ext cx="564356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Fotografie - portá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42875"/>
            <a:ext cx="3333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Liběna Stiebitzová - HLAVICE SLOUPU"/>
          <p:cNvPicPr>
            <a:picLocks noChangeAspect="1" noChangeArrowheads="1"/>
          </p:cNvPicPr>
          <p:nvPr/>
        </p:nvPicPr>
        <p:blipFill>
          <a:blip r:embed="rId5"/>
          <a:srcRect t="15938"/>
          <a:stretch>
            <a:fillRect/>
          </a:stretch>
        </p:blipFill>
        <p:spPr bwMode="auto">
          <a:xfrm>
            <a:off x="1285875" y="1214438"/>
            <a:ext cx="38576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28" y="1500174"/>
            <a:ext cx="6986582" cy="11790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Poloha</a:t>
            </a:r>
            <a:endParaRPr lang="cs-CZ" sz="5400" dirty="0"/>
          </a:p>
        </p:txBody>
      </p:sp>
      <p:sp>
        <p:nvSpPr>
          <p:cNvPr id="18434" name="Zástupný symbol pro text 2"/>
          <p:cNvSpPr>
            <a:spLocks noGrp="1"/>
          </p:cNvSpPr>
          <p:nvPr>
            <p:ph type="body" idx="1"/>
          </p:nvPr>
        </p:nvSpPr>
        <p:spPr>
          <a:xfrm>
            <a:off x="1357313" y="2643188"/>
            <a:ext cx="6986587" cy="1509712"/>
          </a:xfrm>
        </p:spPr>
        <p:txBody>
          <a:bodyPr/>
          <a:lstStyle/>
          <a:p>
            <a:pPr marL="73025" eaLnBrk="1" hangingPunct="1"/>
            <a:r>
              <a:rPr lang="cs-CZ" sz="2800" smtClean="0"/>
              <a:t>Leží v severní části Paříže (od centra vzdálená asi 9,5 km)</a:t>
            </a:r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500063" y="2714625"/>
            <a:ext cx="7996237" cy="1590675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cs-CZ" sz="22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acances-location.net/alquiler-vacaciones/map-town/seine-saint-denis/saint-denis.png"/>
          <p:cNvPicPr>
            <a:picLocks noChangeAspect="1" noChangeArrowheads="1"/>
          </p:cNvPicPr>
          <p:nvPr/>
        </p:nvPicPr>
        <p:blipFill>
          <a:blip r:embed="rId2"/>
          <a:srcRect t="11185" b="14035"/>
          <a:stretch>
            <a:fillRect/>
          </a:stretch>
        </p:blipFill>
        <p:spPr bwMode="auto">
          <a:xfrm>
            <a:off x="0" y="0"/>
            <a:ext cx="9266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872286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Historie</a:t>
            </a:r>
            <a:endParaRPr lang="cs-CZ" dirty="0"/>
          </a:p>
        </p:txBody>
      </p:sp>
      <p:sp>
        <p:nvSpPr>
          <p:cNvPr id="20482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25" y="2500313"/>
            <a:ext cx="7086600" cy="3286125"/>
          </a:xfrm>
        </p:spPr>
        <p:txBody>
          <a:bodyPr/>
          <a:lstStyle/>
          <a:p>
            <a:pPr marL="73025" eaLnBrk="1" hangingPunct="1"/>
            <a:r>
              <a:rPr lang="cs-CZ" sz="2800" smtClean="0"/>
              <a:t>Na místě, na kterém údajně padl sv. Denis – nejprve postaven kostel</a:t>
            </a:r>
          </a:p>
          <a:p>
            <a:pPr marL="73025" eaLnBrk="1" hangingPunct="1"/>
            <a:r>
              <a:rPr lang="cs-CZ" sz="2800" smtClean="0"/>
              <a:t>V 7. stol. vybudováno opatství (zakladatel Dagobert I.)</a:t>
            </a:r>
          </a:p>
          <a:p>
            <a:pPr marL="73025" eaLnBrk="1" hangingPunct="1"/>
            <a:endParaRPr lang="cs-CZ" sz="2800" smtClean="0"/>
          </a:p>
          <a:p>
            <a:pPr marL="73025" eaLnBrk="1" hangingPunct="1"/>
            <a:endParaRPr lang="cs-CZ" sz="32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400" dirty="0" smtClean="0"/>
              <a:t>Stavební</a:t>
            </a:r>
            <a:r>
              <a:rPr lang="cs-CZ" dirty="0" smtClean="0"/>
              <a:t> vývoj</a:t>
            </a:r>
            <a:endParaRPr lang="cs-CZ" dirty="0"/>
          </a:p>
        </p:txBody>
      </p:sp>
      <p:sp>
        <p:nvSpPr>
          <p:cNvPr id="21506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3349625"/>
          </a:xfrm>
        </p:spPr>
        <p:txBody>
          <a:bodyPr/>
          <a:lstStyle/>
          <a:p>
            <a:pPr marL="73025" eaLnBrk="1" hangingPunct="1"/>
            <a:r>
              <a:rPr lang="cs-CZ" sz="2800" smtClean="0"/>
              <a:t>12. století – přestavba opatem Sugerem na gotickou katedrálu</a:t>
            </a:r>
          </a:p>
          <a:p>
            <a:pPr marL="73025" eaLnBrk="1" hangingPunct="1"/>
            <a:r>
              <a:rPr lang="cs-CZ" sz="2800" smtClean="0"/>
              <a:t>1231 – nařízena rekonstrukce</a:t>
            </a:r>
          </a:p>
          <a:p>
            <a:pPr marL="73025" eaLnBrk="1" hangingPunct="1"/>
            <a:r>
              <a:rPr lang="cs-CZ" sz="2800" smtClean="0"/>
              <a:t>18. a 19. stol. – další rekonstrukce – nutné zbourat severní věž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FFFFFF"/>
      </a:dk1>
      <a:lt1>
        <a:srgbClr val="FFFFFF"/>
      </a:lt1>
      <a:dk2>
        <a:srgbClr val="750A3D"/>
      </a:dk2>
      <a:lt2>
        <a:srgbClr val="AF0F5B"/>
      </a:lt2>
      <a:accent1>
        <a:srgbClr val="C9F7F1"/>
      </a:accent1>
      <a:accent2>
        <a:srgbClr val="EA157A"/>
      </a:accent2>
      <a:accent3>
        <a:srgbClr val="FEB80A"/>
      </a:accent3>
      <a:accent4>
        <a:srgbClr val="4E5B6F"/>
      </a:accent4>
      <a:accent5>
        <a:srgbClr val="425EA9"/>
      </a:accent5>
      <a:accent6>
        <a:srgbClr val="1AB39F"/>
      </a:accent6>
      <a:hlink>
        <a:srgbClr val="FAD0E4"/>
      </a:hlink>
      <a:folHlink>
        <a:srgbClr val="F6A1C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4260</TotalTime>
  <Words>178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Wingdings 2</vt:lpstr>
      <vt:lpstr>Wingdings</vt:lpstr>
      <vt:lpstr>Wingdings 3</vt:lpstr>
      <vt:lpstr>Vrchol</vt:lpstr>
      <vt:lpstr>Vrchol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Denis</dc:title>
  <dc:creator>Kristýna</dc:creator>
  <cp:lastModifiedBy>drevikovsky</cp:lastModifiedBy>
  <cp:revision>251</cp:revision>
  <dcterms:created xsi:type="dcterms:W3CDTF">2012-02-21T17:15:15Z</dcterms:created>
  <dcterms:modified xsi:type="dcterms:W3CDTF">2012-06-29T08:27:30Z</dcterms:modified>
</cp:coreProperties>
</file>