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80" r:id="rId2"/>
    <p:sldId id="256" r:id="rId3"/>
    <p:sldId id="271" r:id="rId4"/>
    <p:sldId id="257" r:id="rId5"/>
    <p:sldId id="265" r:id="rId6"/>
    <p:sldId id="273" r:id="rId7"/>
    <p:sldId id="266" r:id="rId8"/>
    <p:sldId id="269" r:id="rId9"/>
    <p:sldId id="274" r:id="rId10"/>
    <p:sldId id="270" r:id="rId11"/>
    <p:sldId id="267" r:id="rId12"/>
    <p:sldId id="259" r:id="rId13"/>
    <p:sldId id="261" r:id="rId14"/>
    <p:sldId id="263" r:id="rId15"/>
    <p:sldId id="264" r:id="rId16"/>
    <p:sldId id="262" r:id="rId17"/>
    <p:sldId id="272" r:id="rId18"/>
    <p:sldId id="275" r:id="rId19"/>
    <p:sldId id="276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F2E9CF-426D-4EC3-BBEC-1B3B154074D8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F0E87B-418F-4F25-8720-63F1F495A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7F56-F3C1-43B2-9652-AF0F2C4C4ECA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0506-4C4B-4C9B-8508-9829D8A93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E87E-2884-4D11-A194-09394DD0D821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F12C-F9A4-4707-9273-7AD3C5E9D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5B090-4151-4AC0-A1DD-03A58FE055B2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8440-BBD2-4C48-8A06-21D4230115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3677-66BC-4721-BA28-3B04D710D5BE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CB8F97-E5F7-43F9-9967-CDD9760505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DBB216-58E6-4311-BA16-3313D175950B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224EE7-53C3-49CE-A66A-C05E78C45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95899C-80F0-45C0-80F0-2320E1A4ADFF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5C4EAA-C4F2-4E24-8FCC-49DB20EB58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0F2E-C3A7-4BCE-832D-0C1843F31991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D1AF-041A-4C1B-A64A-D569FBE79A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094C-B303-4510-9F84-649391C2A3F8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8D28F2-D827-40CC-A28E-BD6D006218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28D7-CE31-4CBB-9F28-005BFACCFB1F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C685-B6A5-4AF5-A37F-36E456DAB3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EDA00A-521E-4A7F-AC6B-B3247590DA05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580288C-AC4C-4F43-B49D-87E823647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27394BE-C306-4A60-B9C4-EB366ACED76E}" type="datetimeFigureOut">
              <a:rPr lang="cs-CZ"/>
              <a:pPr>
                <a:defRPr/>
              </a:pPr>
              <a:t>1.11.2012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2C50FC0-6AF1-4B2C-9D88-2D95B9A383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6" r:id="rId2"/>
    <p:sldLayoutId id="2147483961" r:id="rId3"/>
    <p:sldLayoutId id="2147483962" r:id="rId4"/>
    <p:sldLayoutId id="2147483963" r:id="rId5"/>
    <p:sldLayoutId id="2147483957" r:id="rId6"/>
    <p:sldLayoutId id="2147483964" r:id="rId7"/>
    <p:sldLayoutId id="2147483958" r:id="rId8"/>
    <p:sldLayoutId id="2147483965" r:id="rId9"/>
    <p:sldLayoutId id="2147483959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ter-zlatakoruna.eu/historie/vice-z-historie-klastera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rumlov.info/docs/cz/region_histor_klaszk.xml" TargetMode="External"/><Relationship Id="rId2" Type="http://schemas.openxmlformats.org/officeDocument/2006/relationships/hyperlink" Target="http://www.klaster-zlatakoruna.eu/historie/vice-z-historie-klaste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Kl%C3%A1%C5%A1ter_Zlat%C3%A1_Koru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sz="3000" b="1" smtClean="0">
                <a:solidFill>
                  <a:schemeClr val="tx1"/>
                </a:solidFill>
              </a:rPr>
              <a:t>Vypracováno v rámci projektu </a:t>
            </a:r>
            <a:br>
              <a:rPr lang="cs-CZ" sz="3000" b="1" smtClean="0">
                <a:solidFill>
                  <a:schemeClr val="tx1"/>
                </a:solidFill>
              </a:rPr>
            </a:br>
            <a:r>
              <a:rPr lang="cs-CZ" sz="3000" b="1" smtClean="0">
                <a:solidFill>
                  <a:schemeClr val="tx1"/>
                </a:solidFill>
              </a:rPr>
              <a:t>„Zavádění ŠVP na gymnázium – projekt GOTIKA“</a:t>
            </a:r>
            <a:br>
              <a:rPr lang="cs-CZ" sz="3000" b="1" smtClean="0">
                <a:solidFill>
                  <a:schemeClr val="tx1"/>
                </a:solidFill>
              </a:rPr>
            </a:br>
            <a:r>
              <a:rPr lang="cs-CZ" sz="3000" b="1" smtClean="0">
                <a:solidFill>
                  <a:schemeClr val="tx1"/>
                </a:solidFill>
              </a:rPr>
              <a:t>CZ.1.07/1.1.10/03.0007</a:t>
            </a:r>
          </a:p>
        </p:txBody>
      </p:sp>
      <p:sp>
        <p:nvSpPr>
          <p:cNvPr id="3379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3793" name="Picture 5" descr="Logo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" y="2255838"/>
            <a:ext cx="8496300" cy="185578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www.ckrumlov.info/img/89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52387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Obdélník 3"/>
          <p:cNvSpPr>
            <a:spLocks noChangeArrowheads="1"/>
          </p:cNvSpPr>
          <p:nvPr/>
        </p:nvSpPr>
        <p:spPr bwMode="auto">
          <a:xfrm>
            <a:off x="5292725" y="4733925"/>
            <a:ext cx="38512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>
                <a:latin typeface="Tw Cen MT" pitchFamily="34" charset="-18"/>
              </a:rPr>
              <a:t>http://www.google.cz/imgres?q=zlat%C3%A1+koruna+kl%C3%A1%C5%A1ter+presbyt%C3%A1%C5%99&amp;um=1&amp;hl=cs&amp;biw=1366&amp;bih=624&amp;tbm=isch&amp;tbnid=wEnWMTWfT2xtiM:&amp;imgrefurl=http://www.ckrumlov.info/img.php%3Fimg%3D896%26LANG%3Dcz&amp;docid=KDL7QidKBqfznM&amp;imgurl=http://www.ckrumlov.info/img/896b.jpg&amp;w=550&amp;h=642&amp;ei=H5eBT4a4MsvV4QSenPj2Bw&amp;zoom=1&amp;iact=hc&amp;vpx=121&amp;vpy=132&amp;dur=473&amp;hovh=241&amp;hovw=206&amp;tx=130&amp;ty=96&amp;sig=110915325337960217355&amp;page=1&amp;tbnh=133&amp;tbnw=114&amp;start=0&amp;ndsp=21&amp;ved=1t:429,r:0,s:0,i:64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92725" y="692150"/>
            <a:ext cx="36004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Presbytář</a:t>
            </a:r>
            <a:br>
              <a:rPr lang="cs-CZ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cs-CZ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b="1" smtClean="0"/>
              <a:t>Stavebně 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Rozsáhlé barokní opravy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Kostel dostal novou klenbu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Zanikla čtvrtá loď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rameno konventu bylo prodlouženo o budovu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latrin</a:t>
            </a:r>
            <a:endParaRPr lang="cs-CZ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Interiéry opatřeny rokokovými malbami</a:t>
            </a:r>
            <a:endParaRPr lang="cs-CZ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b="1" smtClean="0"/>
              <a:t>ÚPADEK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1420 napadena husity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Mniši klášter na 17 let opustili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Rožmberkové uchvátili klášterní statky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Koncem 15.století prodáno patronátní právo Rožmberkům</a:t>
            </a:r>
            <a:endParaRPr lang="cs-CZ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b="1" smtClean="0"/>
              <a:t>DRUHÝ ROZKVĚT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532812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2.polovina 17.století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30leté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válce klášter ve zdevastovaném stavu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Klášter opravován  díky Bernardu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Pachmannovi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opatu Matějovi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Ungarovi</a:t>
            </a:r>
            <a:endParaRPr lang="cs-CZ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opat Bohumír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Bylanský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nechal vyzdobit interiéry a upravit zahrady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Rokokové fresky na klenbě kapitulní síně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2" name="Obrázek 4" descr="rokoko fresk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0"/>
            <a:ext cx="8826500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b="1" dirty="0" smtClean="0">
                <a:solidFill>
                  <a:schemeClr val="bg2">
                    <a:lumMod val="75000"/>
                  </a:schemeClr>
                </a:solidFill>
              </a:rPr>
              <a:t>Zahrada s konventními budovami</a:t>
            </a:r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099425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51535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Zrušení kláštera a jeho další osud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700213"/>
            <a:ext cx="8531225" cy="4897437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1785 - slibný rozvoj kláštera ukončen 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Důvody: 1) dát církvi maximální účelnost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2) udělat z církve součást sítě státní správy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majetku zrušených klášterů vzniklo nové biskupství v Brně a v Č. Budějovicích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11 klášterů jich zbylo 9 </a:t>
            </a:r>
          </a:p>
          <a:p>
            <a:pPr marL="320040" indent="-320040" eaLnBrk="1" fontAlgn="auto" hangingPunct="1">
              <a:lnSpc>
                <a:spcPct val="16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2400" u="sng" dirty="0" smtClean="0"/>
              <a:t> </a:t>
            </a:r>
            <a:endParaRPr lang="cs-CZ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4232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Zrušení kláštera a jeho další osud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288" y="1773238"/>
            <a:ext cx="8748712" cy="4495800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1787 byly budovy kláštera prodány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Schwarzenbergům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Během 2.světové války – kostel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Schwarzenbergům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odebrán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Vlastníci kláštera : československý stát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Státní vědecká knihovna v </a:t>
            </a:r>
            <a:r>
              <a:rPr lang="cs-CZ" sz="2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Č.Budějovicích</a:t>
            </a:r>
            <a:endParaRPr lang="cs-CZ" sz="2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nyní: Národní památkový ústav v Českých Budějovicích</a:t>
            </a:r>
          </a:p>
          <a:p>
            <a:pPr marL="320040" indent="-320040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7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u="sng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 Black" pitchFamily="34" charset="0"/>
              </a:rPr>
              <a:t>Schwarzenberské využití budov kláštera ( slévárna a zničená budova)</a:t>
            </a:r>
            <a:endParaRPr lang="cs-CZ"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20700"/>
            <a:ext cx="6337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klaster-zlatakoruna.eu/data/editor/121cs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312150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116013" y="6488113"/>
            <a:ext cx="6985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http://www.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klaster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zlatakoruna.eu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/historie/vice-z-historie-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klastera</a:t>
            </a:r>
            <a:r>
              <a:rPr lang="cs-CZ" dirty="0">
                <a:latin typeface="+mn-lt"/>
                <a:hlinkClick r:id="rId3"/>
              </a:rPr>
              <a:t>/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49500"/>
            <a:ext cx="8882063" cy="1471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2800" dirty="0" smtClean="0">
                <a:latin typeface="AR BONNIE" pitchFamily="2" charset="0"/>
              </a:rPr>
              <a:t>KLÁŠTER ZLATÁ KORUNA</a:t>
            </a:r>
            <a:endParaRPr lang="cs-CZ" dirty="0">
              <a:latin typeface="AR BONNIE" pitchFamily="2" charset="0"/>
            </a:endParaRP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3315" name="Obrázek 4" descr="Zlatá Koruna - úvo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b="1" smtClean="0"/>
              <a:t>Zajímavosti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Vstupné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Dospělí 100 Kč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Děti (6-15 let), studenti 60 Kč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Senioři (nad 65 let) 70 Kč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Rodinné vstupné (2 dospělí + 3 děti) 250 Kč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prohlídkové trasy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trasy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Jižní Čechy: Středověký klášter a vesnice Zlatá Koruna (Svatá koruna) na řece Vltav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79388" y="188913"/>
            <a:ext cx="86407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DĚKUJEME ZA POZORNOST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Tereza Burdová</a:t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Adéla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Gráfová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Dáša Kupcová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smtClean="0"/>
              <a:t>Zdroje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http://www.klaster-zlatakoruna.eu/historie/vice-z-historie-klastera/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http://www.ckrumlov.info/docs/cz/region_histor_klaszk.xml</a:t>
            </a:r>
            <a:endParaRPr lang="cs-CZ" smtClean="0"/>
          </a:p>
          <a:p>
            <a:pPr eaLnBrk="1" hangingPunct="1"/>
            <a:r>
              <a:rPr lang="cs-CZ" smtClean="0">
                <a:hlinkClick r:id="rId4"/>
              </a:rPr>
              <a:t>http://cs.wikipedia.org/wiki/Kl%C3%A1%C5%A1ter_Zlat%C3%A1_Koruna</a:t>
            </a:r>
            <a:endParaRPr lang="cs-CZ" smtClean="0"/>
          </a:p>
          <a:p>
            <a:pPr eaLnBrk="1" hangingPunct="1"/>
            <a:r>
              <a:rPr lang="cs-CZ" smtClean="0"/>
              <a:t>VLČEK P.,SOMMER P.,FOLTÝN D. A KOL.,Encyklopedie českých klášterů,Praha 1997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4339" name="Obrázek 3" descr="Mapa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b="1" smtClean="0"/>
              <a:t>ZALOŽENÍ KLÁŠTERA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24425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Založen Přemyslem Otakarem II. r.1263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pro založení: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-Zamezit rozpínavosti rodu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Vítkovců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-zóna míru a klidu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14.století- Bavor III. z Bavorova věnoval pozemky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statcích založeno dalších 100 vesnic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POPIS KLÁŠTERA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8675687" cy="499745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Nejlépe zachovaný gotický klášter v Čechách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Vltava ze třech stran kláštera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Klášter i </a:t>
            </a:r>
            <a:r>
              <a:rPr lang="cs-CZ" sz="28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předklášteří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ohrazeno hradbou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Architektonické těžiště kláštera tvoří konventní kostel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Konvent s křížovou chodbou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Kaple Andělů strážných s malým konventem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Soubor budov opatství,pivovar</a:t>
            </a:r>
            <a:endParaRPr lang="cs-CZ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://www.pametnik.cz/images/gallery/166/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b="1" smtClean="0"/>
              <a:t>Stavebně 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188" y="2076450"/>
            <a:ext cx="8153400" cy="478155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1)Kaple Andělů strážných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2)Konventní kostel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3)Příčná loď, presbytář,trojlodě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Kapitulní síň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1" descr="Kaple_andělů_strážný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435600" y="404813"/>
            <a:ext cx="3457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Kaple Andělů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strážných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19700" y="5380038"/>
            <a:ext cx="39243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http://upload.wikimedia.org/wikipedia/commons/a/a3/Zlat%C3%A1_Koruna_-_Kaple_and%C4%9Bl%C5%AF_str%C3%A1%C5%BEn%C3%BDch.jpg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vlastas.cz/externi_galerie/zlata_koruna_2011/IMG_6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50825" y="6021388"/>
            <a:ext cx="4176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Kapitulní síň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345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8</vt:i4>
      </vt:variant>
      <vt:variant>
        <vt:lpstr>Nadpisy snímků</vt:lpstr>
      </vt:variant>
      <vt:variant>
        <vt:i4>22</vt:i4>
      </vt:variant>
    </vt:vector>
  </HeadingPairs>
  <TitlesOfParts>
    <vt:vector size="38" baseType="lpstr">
      <vt:lpstr>Arial</vt:lpstr>
      <vt:lpstr>Tw Cen MT</vt:lpstr>
      <vt:lpstr>Wingdings</vt:lpstr>
      <vt:lpstr>Wingdings 2</vt:lpstr>
      <vt:lpstr>Calibri</vt:lpstr>
      <vt:lpstr>AR BONNIE</vt:lpstr>
      <vt:lpstr>Times New Roman</vt:lpstr>
      <vt:lpstr>Arial Black</vt:lpstr>
      <vt:lpstr>Medián</vt:lpstr>
      <vt:lpstr>Medián</vt:lpstr>
      <vt:lpstr>Medián</vt:lpstr>
      <vt:lpstr>Medián</vt:lpstr>
      <vt:lpstr>Medián</vt:lpstr>
      <vt:lpstr>Medián</vt:lpstr>
      <vt:lpstr>Medián</vt:lpstr>
      <vt:lpstr>Medián</vt:lpstr>
      <vt:lpstr>Vypracováno v rámci projektu  „Zavádění ŠVP na gymnázium – projekt GOTIKA“ CZ.1.07/1.1.10/03.0007</vt:lpstr>
      <vt:lpstr>  KLÁŠTER ZLATÁ KORUNA</vt:lpstr>
      <vt:lpstr>Snímek 3</vt:lpstr>
      <vt:lpstr>ZALOŽENÍ KLÁŠTERA</vt:lpstr>
      <vt:lpstr>POPIS KLÁŠTERA</vt:lpstr>
      <vt:lpstr>Snímek 6</vt:lpstr>
      <vt:lpstr>Stavebně historický vývoj</vt:lpstr>
      <vt:lpstr>Snímek 8</vt:lpstr>
      <vt:lpstr>Snímek 9</vt:lpstr>
      <vt:lpstr>Snímek 10</vt:lpstr>
      <vt:lpstr>Stavebně historický vývoj</vt:lpstr>
      <vt:lpstr>ÚPADEK</vt:lpstr>
      <vt:lpstr>DRUHÝ ROZKVĚT</vt:lpstr>
      <vt:lpstr>Snímek 14</vt:lpstr>
      <vt:lpstr>Snímek 15</vt:lpstr>
      <vt:lpstr>Zrušení kláštera a jeho další osud</vt:lpstr>
      <vt:lpstr>Zrušení kláštera a jeho další osud</vt:lpstr>
      <vt:lpstr>Snímek 18</vt:lpstr>
      <vt:lpstr>Snímek 19</vt:lpstr>
      <vt:lpstr>Zajímavosti</vt:lpstr>
      <vt:lpstr>Snímek 21</vt:lpstr>
      <vt:lpstr>Zdroje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TEREZKA</dc:creator>
  <cp:lastModifiedBy>drevikovsky</cp:lastModifiedBy>
  <cp:revision>55</cp:revision>
  <dcterms:created xsi:type="dcterms:W3CDTF">2012-04-03T16:07:58Z</dcterms:created>
  <dcterms:modified xsi:type="dcterms:W3CDTF">2012-11-01T09:30:08Z</dcterms:modified>
</cp:coreProperties>
</file>