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73" r:id="rId5"/>
    <p:sldId id="258" r:id="rId6"/>
    <p:sldId id="259" r:id="rId7"/>
    <p:sldId id="260" r:id="rId8"/>
    <p:sldId id="261" r:id="rId9"/>
    <p:sldId id="274" r:id="rId10"/>
    <p:sldId id="271" r:id="rId11"/>
    <p:sldId id="272" r:id="rId12"/>
    <p:sldId id="276" r:id="rId13"/>
    <p:sldId id="270" r:id="rId14"/>
    <p:sldId id="269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6188F4D-E812-44EB-85B6-F45C581B98CE}" type="datetimeFigureOut">
              <a:rPr lang="cs-CZ" smtClean="0"/>
              <a:t>18.04.2016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o%C5%BE%C3%A1r" TargetMode="External"/><Relationship Id="rId3" Type="http://schemas.openxmlformats.org/officeDocument/2006/relationships/hyperlink" Target="http://www.tyden.cz/rubriky/domaci/pozar-vyklidil-obchodni-centrum-v-praze-strasnicich_287655.html" TargetMode="External"/><Relationship Id="rId7" Type="http://schemas.openxmlformats.org/officeDocument/2006/relationships/hyperlink" Target="https://sites.google.com/site/geohazbushfires/history" TargetMode="External"/><Relationship Id="rId2" Type="http://schemas.openxmlformats.org/officeDocument/2006/relationships/hyperlink" Target="http://www.novinky.cz/zahranicni/amerika/312074-pozar-u-yosemitskeho-parku-se-blizi-k-sekvojovym-haju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pety.superhry.cz/symboly/pozar/" TargetMode="External"/><Relationship Id="rId5" Type="http://schemas.openxmlformats.org/officeDocument/2006/relationships/hyperlink" Target="http://www.studio-sta.cz/products/v-andelske-hore-nesoutezi-poradaji-vsak-v-obci-ruzne-kulturni-akce1/" TargetMode="External"/><Relationship Id="rId4" Type="http://schemas.openxmlformats.org/officeDocument/2006/relationships/hyperlink" Target="http://www.hasiciknezice.cz/vzdelavani/hasici-pristroj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~herber/ashwed1983.htm" TargetMode="External"/><Relationship Id="rId7" Type="http://schemas.openxmlformats.org/officeDocument/2006/relationships/hyperlink" Target="http://www.sci.muni.cz/~herber/fire.htm" TargetMode="External"/><Relationship Id="rId2" Type="http://schemas.openxmlformats.org/officeDocument/2006/relationships/hyperlink" Target="https://cs.wikipedia.org/wiki/Po%C5%BE%C3%A1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.muni.cz/~herber/indonesie1996.htm" TargetMode="External"/><Relationship Id="rId5" Type="http://schemas.openxmlformats.org/officeDocument/2006/relationships/hyperlink" Target="http://www.sci.muni.cz/~herber/yellowstone1988.htm" TargetMode="External"/><Relationship Id="rId4" Type="http://schemas.openxmlformats.org/officeDocument/2006/relationships/hyperlink" Target="http://www.sci.muni.cz/~herber/sibir191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611188"/>
            <a:ext cx="576103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1363663" y="2895600"/>
            <a:ext cx="7353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4000" b="1">
                <a:cs typeface="Arial Unicode MS" charset="0"/>
              </a:rPr>
              <a:t>Projekt CZ.1.07/1.1.10/03.0008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000" b="1">
              <a:cs typeface="Arial Unicode MS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4000" b="1">
                <a:cs typeface="Arial Unicode MS" charset="0"/>
              </a:rPr>
              <a:t>Environmentální výchova ve školních úlohách, experimentech a exkurzích</a:t>
            </a:r>
          </a:p>
        </p:txBody>
      </p:sp>
    </p:spTree>
    <p:extLst>
      <p:ext uri="{BB962C8B-B14F-4D97-AF65-F5344CB8AC3E}">
        <p14:creationId xmlns:p14="http://schemas.microsoft.com/office/powerpoint/2010/main" val="275621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Tzv</a:t>
            </a:r>
            <a:r>
              <a:rPr lang="cs-CZ" sz="1800" dirty="0"/>
              <a:t>.</a:t>
            </a:r>
            <a:r>
              <a:rPr lang="cs-CZ" sz="1800" dirty="0" smtClean="0"/>
              <a:t> Popeleční středa je </a:t>
            </a:r>
            <a:r>
              <a:rPr lang="cs-CZ" sz="1800" dirty="0"/>
              <a:t>nejznámějším požárem buše v australské </a:t>
            </a:r>
            <a:r>
              <a:rPr lang="cs-CZ" sz="1800" dirty="0" smtClean="0"/>
              <a:t>historii.</a:t>
            </a:r>
          </a:p>
          <a:p>
            <a:r>
              <a:rPr lang="cs-CZ" sz="1800" dirty="0"/>
              <a:t>Ve středu 16. března 1983 vzplálo na 100 </a:t>
            </a:r>
            <a:r>
              <a:rPr lang="cs-CZ" sz="1800" dirty="0" smtClean="0"/>
              <a:t>požárů.</a:t>
            </a:r>
          </a:p>
          <a:p>
            <a:r>
              <a:rPr lang="cs-CZ" sz="1800" dirty="0" smtClean="0"/>
              <a:t>Bylo sucho, teploty dosahovaly 40°C, vál teplý vítr= rychlé šíření požáru.</a:t>
            </a:r>
          </a:p>
          <a:p>
            <a:r>
              <a:rPr lang="cs-CZ" sz="1800" dirty="0"/>
              <a:t>Při požáru přišlo o život 76 lidí a přes 3500 bylo zraněno. Přes 1700 domů bylo </a:t>
            </a:r>
            <a:r>
              <a:rPr lang="cs-CZ" sz="1800" dirty="0" smtClean="0"/>
              <a:t>zničeno, </a:t>
            </a:r>
            <a:r>
              <a:rPr lang="cs-CZ" sz="1800" dirty="0"/>
              <a:t>a asi 8000 lidí tak přišlo o střechu nad hlavou. Celková škoda se tak za jediný den vyšplhala na 200 milionů australských dolarů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Ash Wednesday, </a:t>
            </a:r>
            <a:r>
              <a:rPr lang="en-US" sz="2800" u="sng" dirty="0" err="1"/>
              <a:t>Austrálie</a:t>
            </a:r>
            <a:r>
              <a:rPr lang="en-US" sz="2800" u="sng" dirty="0"/>
              <a:t> </a:t>
            </a:r>
            <a:r>
              <a:rPr lang="en-US" sz="2800" u="sng" dirty="0" smtClean="0"/>
              <a:t>(1983</a:t>
            </a:r>
            <a:r>
              <a:rPr lang="en-US" sz="2800" u="sng" dirty="0"/>
              <a:t>)</a:t>
            </a:r>
            <a:endParaRPr lang="cs-CZ" sz="28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11532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9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Požáry vzplanuly v červnu a nejdříve byly asi měsíc ponechány bez dozoru</a:t>
            </a:r>
            <a:r>
              <a:rPr lang="cs-CZ" dirty="0" smtClean="0"/>
              <a:t>.</a:t>
            </a:r>
          </a:p>
          <a:p>
            <a:r>
              <a:rPr lang="cs-CZ" dirty="0"/>
              <a:t>V polovině července, kdy shořelo asi 35 km</a:t>
            </a:r>
            <a:r>
              <a:rPr lang="cs-CZ" baseline="30000" dirty="0"/>
              <a:t>2</a:t>
            </a:r>
            <a:r>
              <a:rPr lang="cs-CZ" dirty="0"/>
              <a:t> lesa byl ale vydán příkaz, aby byly uhašeny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Zasažené území se ale do </a:t>
            </a:r>
            <a:r>
              <a:rPr lang="cs-CZ" dirty="0"/>
              <a:t>týdne rozrostlo na 1600 km</a:t>
            </a:r>
            <a:r>
              <a:rPr lang="cs-CZ" baseline="30000" dirty="0"/>
              <a:t>2</a:t>
            </a:r>
            <a:r>
              <a:rPr lang="cs-CZ" dirty="0" smtClean="0"/>
              <a:t>.</a:t>
            </a:r>
          </a:p>
          <a:p>
            <a:r>
              <a:rPr lang="cs-CZ" dirty="0"/>
              <a:t>Vítr dosahoval rychlostí až 160 km/h a teploty se pohybovaly okolo 32°C</a:t>
            </a:r>
            <a:r>
              <a:rPr lang="cs-CZ" dirty="0" smtClean="0"/>
              <a:t>.</a:t>
            </a:r>
          </a:p>
          <a:p>
            <a:r>
              <a:rPr lang="cs-CZ" dirty="0"/>
              <a:t>Do poloviny srpna, kdy se podařilo konečně dostat požár pod kontrolu, lehlo popelem celkem asi 5666 km</a:t>
            </a:r>
            <a:r>
              <a:rPr lang="cs-CZ" baseline="30000" dirty="0"/>
              <a:t>2</a:t>
            </a:r>
            <a:r>
              <a:rPr lang="cs-CZ" dirty="0"/>
              <a:t> lesa. </a:t>
            </a:r>
            <a:endParaRPr lang="cs-CZ" dirty="0" smtClean="0"/>
          </a:p>
          <a:p>
            <a:r>
              <a:rPr lang="cs-CZ" dirty="0" smtClean="0"/>
              <a:t>Mnohé </a:t>
            </a:r>
            <a:r>
              <a:rPr lang="cs-CZ" dirty="0"/>
              <a:t>turisticky atraktivní místa a scenerie byly tak na dlouhá desetiletí poničeny nebo zcela zničeny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Požáry v národním parku </a:t>
            </a:r>
            <a:r>
              <a:rPr lang="cs-CZ" sz="2800" u="sng" dirty="0" err="1"/>
              <a:t>Yellowstone</a:t>
            </a:r>
            <a:r>
              <a:rPr lang="cs-CZ" sz="2800" u="sng" dirty="0"/>
              <a:t>, USA </a:t>
            </a:r>
            <a:r>
              <a:rPr lang="cs-CZ" sz="2800" u="sng" dirty="0" smtClean="0"/>
              <a:t>(1988)</a:t>
            </a:r>
            <a:endParaRPr lang="cs-CZ" sz="2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56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40360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2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Událost El Nino 1996-7 způsobila v Indonésii největší sucha za posledních 50 let</a:t>
            </a:r>
            <a:r>
              <a:rPr lang="cs-CZ" dirty="0" smtClean="0"/>
              <a:t>.</a:t>
            </a:r>
          </a:p>
          <a:p>
            <a:r>
              <a:rPr lang="cs-CZ" dirty="0" smtClean="0"/>
              <a:t>Zemědělské </a:t>
            </a:r>
            <a:r>
              <a:rPr lang="cs-CZ" dirty="0"/>
              <a:t>vypalování pralesa rychle přerostlo v rozsáhlé nekontrolované požáry tropických porostů</a:t>
            </a:r>
            <a:r>
              <a:rPr lang="cs-CZ" dirty="0" smtClean="0"/>
              <a:t>.</a:t>
            </a:r>
          </a:p>
          <a:p>
            <a:r>
              <a:rPr lang="cs-CZ" dirty="0"/>
              <a:t>V plamenech zemřelo na 1000 lidí a zničeno bylo přes 50 000 km</a:t>
            </a:r>
            <a:r>
              <a:rPr lang="cs-CZ" baseline="30000" dirty="0"/>
              <a:t>2</a:t>
            </a:r>
            <a:r>
              <a:rPr lang="cs-CZ" dirty="0"/>
              <a:t> pralesa. Kouř pokryl asi 100 miliónů km</a:t>
            </a:r>
            <a:r>
              <a:rPr lang="cs-CZ" baseline="30000" dirty="0"/>
              <a:t>2</a:t>
            </a:r>
            <a:r>
              <a:rPr lang="cs-CZ" dirty="0"/>
              <a:t> jihovýchodní Asie a snížil viditelnost na 2-100 m. </a:t>
            </a:r>
            <a:endParaRPr lang="cs-CZ" dirty="0" smtClean="0"/>
          </a:p>
          <a:p>
            <a:r>
              <a:rPr lang="cs-CZ" dirty="0" smtClean="0"/>
              <a:t>Do </a:t>
            </a:r>
            <a:r>
              <a:rPr lang="cs-CZ" dirty="0"/>
              <a:t>atmosféry bylo uvolněno okolo 2,6 . 10</a:t>
            </a:r>
            <a:r>
              <a:rPr lang="cs-CZ" baseline="30000" dirty="0"/>
              <a:t>9</a:t>
            </a:r>
            <a:r>
              <a:rPr lang="cs-CZ" dirty="0"/>
              <a:t> t </a:t>
            </a:r>
            <a:r>
              <a:rPr lang="cs-CZ" dirty="0" smtClean="0"/>
              <a:t>uhlíku.</a:t>
            </a:r>
          </a:p>
          <a:p>
            <a:r>
              <a:rPr lang="cs-CZ" dirty="0" smtClean="0"/>
              <a:t>Snížená </a:t>
            </a:r>
            <a:r>
              <a:rPr lang="cs-CZ" dirty="0"/>
              <a:t>viditelnost dokonce zapříčinila kolizi dvou lodí v Malackém průlivu a kolizi jednoho letadla, které si vyžádaly další oběti na životech.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u="sng" dirty="0"/>
              <a:t>Pralesní požáry v Indonésii (1996-7)</a:t>
            </a:r>
            <a:endParaRPr lang="cs-CZ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5905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59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Co je to požár?</a:t>
            </a:r>
          </a:p>
          <a:p>
            <a:r>
              <a:rPr lang="cs-CZ" sz="1800" dirty="0" smtClean="0"/>
              <a:t>Jak vznikají požáry?</a:t>
            </a:r>
          </a:p>
          <a:p>
            <a:r>
              <a:rPr lang="cs-CZ" sz="1800" dirty="0" smtClean="0"/>
              <a:t>Podle čeho se dělí třídy požáru a kolik jich je?</a:t>
            </a:r>
          </a:p>
          <a:p>
            <a:r>
              <a:rPr lang="cs-CZ" sz="1800" dirty="0" smtClean="0"/>
              <a:t>Jaké látky hoří v jednotlivých třídách požáru?</a:t>
            </a:r>
          </a:p>
          <a:p>
            <a:r>
              <a:rPr lang="cs-CZ" sz="1800" dirty="0" smtClean="0"/>
              <a:t>Jakými hasicími přístroji se co dobře hasí a naopak?</a:t>
            </a:r>
          </a:p>
          <a:p>
            <a:r>
              <a:rPr lang="cs-CZ" sz="1800" dirty="0" smtClean="0"/>
              <a:t>Co popisují fáze požáru?</a:t>
            </a:r>
          </a:p>
          <a:p>
            <a:r>
              <a:rPr lang="cs-CZ" sz="1800" dirty="0" smtClean="0"/>
              <a:t>Jak probíhají fáze požáru?</a:t>
            </a:r>
          </a:p>
          <a:p>
            <a:r>
              <a:rPr lang="cs-CZ" sz="1800" dirty="0" smtClean="0"/>
              <a:t>Jak se zachovat při požáru?</a:t>
            </a:r>
          </a:p>
          <a:p>
            <a:r>
              <a:rPr lang="cs-CZ" dirty="0" smtClean="0"/>
              <a:t>Jaké jsou hlavní faktory ovlivňující riziko </a:t>
            </a:r>
            <a:r>
              <a:rPr lang="cs-CZ" dirty="0"/>
              <a:t>vzniku ničivých </a:t>
            </a:r>
            <a:r>
              <a:rPr lang="cs-CZ" dirty="0" smtClean="0"/>
              <a:t>požárů?</a:t>
            </a:r>
          </a:p>
          <a:p>
            <a:r>
              <a:rPr lang="cs-CZ" dirty="0" smtClean="0"/>
              <a:t>Popište nějaký ničivý požár.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O</a:t>
            </a:r>
            <a:r>
              <a:rPr lang="cs-CZ" sz="3200" u="sng" dirty="0" smtClean="0"/>
              <a:t>tázky</a:t>
            </a: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182762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 smtClean="0"/>
              <a:t>obrázky:</a:t>
            </a:r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2"/>
              </a:rPr>
              <a:t>http://www.novinky.cz/zahranicni/amerika/312074-pozar-u-yosemitskeho-parku-se-blizi-k-sekvojovym-hajum.html</a:t>
            </a:r>
            <a:endParaRPr lang="cs-CZ" sz="1000" dirty="0" smtClean="0"/>
          </a:p>
          <a:p>
            <a:r>
              <a:rPr lang="cs-CZ" sz="1000" dirty="0" smtClean="0">
                <a:hlinkClick r:id="rId3"/>
              </a:rPr>
              <a:t>http://www.tyden.cz/rubriky/domaci/pozar-vyklidil-obchodni-centrum-v-praze-strasnicich_287655.html</a:t>
            </a:r>
            <a:endParaRPr lang="cs-CZ" sz="1000" dirty="0" smtClean="0"/>
          </a:p>
          <a:p>
            <a:r>
              <a:rPr lang="cs-CZ" sz="1000" dirty="0" smtClean="0">
                <a:hlinkClick r:id="rId4"/>
              </a:rPr>
              <a:t>http://www.hasiciknezice.cz/vzdelavani/hasici-pristroje/</a:t>
            </a:r>
            <a:endParaRPr lang="cs-CZ" sz="1000" dirty="0" smtClean="0"/>
          </a:p>
          <a:p>
            <a:r>
              <a:rPr lang="cs-CZ" sz="1000" dirty="0" smtClean="0">
                <a:hlinkClick r:id="rId5"/>
              </a:rPr>
              <a:t>http://www.studio-sta.cz/products/v-andelske-hore-nesoutezi-poradaji-vsak-v-obci-ruzne-kulturni-akce1/</a:t>
            </a:r>
            <a:endParaRPr lang="cs-CZ" sz="1000" dirty="0" smtClean="0"/>
          </a:p>
          <a:p>
            <a:r>
              <a:rPr lang="cs-CZ" sz="1000" dirty="0" smtClean="0">
                <a:hlinkClick r:id="rId6"/>
              </a:rPr>
              <a:t>http://tapety.superhry.cz/symboly/pozar/</a:t>
            </a:r>
            <a:endParaRPr lang="cs-CZ" sz="1000" dirty="0" smtClean="0"/>
          </a:p>
          <a:p>
            <a:r>
              <a:rPr lang="cs-CZ" sz="1000" dirty="0">
                <a:hlinkClick r:id="rId7"/>
              </a:rPr>
              <a:t>https://</a:t>
            </a:r>
            <a:r>
              <a:rPr lang="cs-CZ" sz="1000" dirty="0" smtClean="0">
                <a:hlinkClick r:id="rId7"/>
              </a:rPr>
              <a:t>sites.google.com/site/geohazbushfires/history</a:t>
            </a:r>
            <a:endParaRPr lang="cs-CZ" sz="1000" dirty="0" smtClean="0"/>
          </a:p>
          <a:p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www.bozemandailychronicle.com/100/newsmakers/yellowstone-on-fire/article_77d2cca4-0f4d-11e1-ad9f-001cc4c03286.html</a:t>
            </a:r>
          </a:p>
          <a:p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yellowstone.net/ynet-blog/page/3</a:t>
            </a:r>
          </a:p>
          <a:p>
            <a:r>
              <a:rPr lang="cs-CZ" sz="1000" dirty="0">
                <a:hlinkClick r:id="rId8"/>
              </a:rPr>
              <a:t>http://www.babwnews.com/2015/09/wildfires-across-indonesia-threatening-inhabitants</a:t>
            </a:r>
            <a:r>
              <a:rPr lang="cs-CZ" sz="1000" dirty="0" smtClean="0">
                <a:hlinkClick r:id="rId8"/>
              </a:rPr>
              <a:t>/</a:t>
            </a:r>
          </a:p>
          <a:p>
            <a:endParaRPr lang="cs-CZ" sz="1000" dirty="0" smtClean="0">
              <a:hlinkClick r:id="rId8"/>
            </a:endParaRPr>
          </a:p>
          <a:p>
            <a:endParaRPr lang="cs-CZ" sz="1000" dirty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Odkazy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1830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000" dirty="0" smtClean="0"/>
              <a:t>zdroje:</a:t>
            </a:r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2"/>
              </a:rPr>
              <a:t>https</a:t>
            </a:r>
            <a:r>
              <a:rPr lang="cs-CZ" sz="1000" dirty="0">
                <a:hlinkClick r:id="rId2"/>
              </a:rPr>
              <a:t>://cs.wikipedia.org/wiki/Po%C5%BE%C3%A1r</a:t>
            </a:r>
            <a:endParaRPr lang="cs-CZ" sz="1000" dirty="0"/>
          </a:p>
          <a:p>
            <a:r>
              <a:rPr lang="cs-CZ" sz="1000" dirty="0">
                <a:hlinkClick r:id="rId3"/>
              </a:rPr>
              <a:t>http://www.sci.muni.cz/~herber/ashwed1983.htm</a:t>
            </a:r>
            <a:endParaRPr lang="cs-CZ" sz="1000" dirty="0"/>
          </a:p>
          <a:p>
            <a:r>
              <a:rPr lang="cs-CZ" sz="1000" dirty="0">
                <a:hlinkClick r:id="rId4"/>
              </a:rPr>
              <a:t>http://www.sci.muni.cz/~herber/sibir1915.htm</a:t>
            </a:r>
            <a:endParaRPr lang="cs-CZ" sz="1000" dirty="0"/>
          </a:p>
          <a:p>
            <a:r>
              <a:rPr lang="cs-CZ" sz="1000" dirty="0">
                <a:hlinkClick r:id="rId5"/>
              </a:rPr>
              <a:t>http://www.sci.muni.cz/~</a:t>
            </a:r>
            <a:r>
              <a:rPr lang="cs-CZ" sz="1000" dirty="0" smtClean="0">
                <a:hlinkClick r:id="rId5"/>
              </a:rPr>
              <a:t>herber/yellowstone1988.htm</a:t>
            </a:r>
            <a:endParaRPr lang="cs-CZ" sz="1000" dirty="0" smtClean="0"/>
          </a:p>
          <a:p>
            <a:r>
              <a:rPr lang="cs-CZ" sz="1000" dirty="0">
                <a:hlinkClick r:id="rId6"/>
              </a:rPr>
              <a:t>http://www.sci.muni.cz/~</a:t>
            </a:r>
            <a:r>
              <a:rPr lang="cs-CZ" sz="1000" dirty="0" smtClean="0">
                <a:hlinkClick r:id="rId6"/>
              </a:rPr>
              <a:t>herber/indonesie1996.htm</a:t>
            </a:r>
            <a:endParaRPr lang="cs-CZ" sz="1000" dirty="0" smtClean="0"/>
          </a:p>
          <a:p>
            <a:r>
              <a:rPr lang="cs-CZ" sz="1000" dirty="0">
                <a:hlinkClick r:id="rId7"/>
              </a:rPr>
              <a:t>http://www.sci.muni.cz/~</a:t>
            </a:r>
            <a:r>
              <a:rPr lang="cs-CZ" sz="1000" dirty="0" smtClean="0">
                <a:hlinkClick r:id="rId7"/>
              </a:rPr>
              <a:t>herber/fire.htm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800" dirty="0" smtClean="0"/>
          </a:p>
          <a:p>
            <a:endParaRPr lang="cs-CZ" sz="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4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Fišer, Kadlec, Kraus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u="sng" dirty="0" smtClean="0">
                <a:solidFill>
                  <a:schemeClr val="tx1"/>
                </a:solidFill>
              </a:rPr>
              <a:t>Požáry</a:t>
            </a:r>
            <a:endParaRPr lang="cs-CZ" sz="7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9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Požár je nekontrolovatelný oheň, při kterém dochází:</a:t>
            </a:r>
          </a:p>
          <a:p>
            <a:r>
              <a:rPr lang="cs-CZ" dirty="0"/>
              <a:t>K</a:t>
            </a:r>
            <a:r>
              <a:rPr lang="cs-CZ" sz="1800" dirty="0" smtClean="0">
                <a:effectLst/>
              </a:rPr>
              <a:t> usmrcení nebo zranění osob nebo zvířat.</a:t>
            </a:r>
          </a:p>
          <a:p>
            <a:r>
              <a:rPr lang="cs-CZ" dirty="0" smtClean="0"/>
              <a:t>K</a:t>
            </a:r>
            <a:r>
              <a:rPr lang="cs-CZ" sz="1800" dirty="0" smtClean="0">
                <a:effectLst/>
              </a:rPr>
              <a:t>e škodám na materiálních hodnotách nebo životním prostředí.</a:t>
            </a:r>
          </a:p>
          <a:p>
            <a:r>
              <a:rPr lang="cs-CZ" dirty="0"/>
              <a:t>K</a:t>
            </a:r>
            <a:r>
              <a:rPr lang="cs-CZ" sz="1800" dirty="0" smtClean="0">
                <a:effectLst/>
              </a:rPr>
              <a:t> bezprostřednímu ohrožení osob, zvířat, materiálních hodnot ,nebo životního prostředí.</a:t>
            </a:r>
          </a:p>
          <a:p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Vzniká obvykle buď v důsledku technické chyby, přírodního neštěstí ,nebo úmyslným zapálením (žhářství).</a:t>
            </a:r>
          </a:p>
          <a:p>
            <a:endParaRPr lang="cs-CZ" sz="1800" dirty="0" smtClean="0">
              <a:effectLst/>
            </a:endParaRPr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14204"/>
            <a:ext cx="5178152" cy="24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5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Člověk zavinil v poslední době 80-90% ničivých požárů.</a:t>
            </a:r>
          </a:p>
          <a:p>
            <a:r>
              <a:rPr lang="cs-CZ" dirty="0"/>
              <a:t>Oheň může být založen v počátku jako kontrolovaná zemědělská činnost a následně přerůst v nekontrolovaný lesní požár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Příčinou </a:t>
            </a:r>
            <a:r>
              <a:rPr lang="cs-CZ" dirty="0"/>
              <a:t>mohou být </a:t>
            </a:r>
            <a:r>
              <a:rPr lang="cs-CZ" dirty="0" smtClean="0"/>
              <a:t>i neopatrní turisté, také se </a:t>
            </a:r>
            <a:r>
              <a:rPr lang="cs-CZ" dirty="0"/>
              <a:t>množí případy </a:t>
            </a:r>
            <a:r>
              <a:rPr lang="cs-CZ" dirty="0" smtClean="0"/>
              <a:t>žhářství, mezi </a:t>
            </a:r>
            <a:r>
              <a:rPr lang="cs-CZ" dirty="0"/>
              <a:t>přirozené příčiny požárů patří zapálení porostů bleskem nebo důsledkem vulkanické </a:t>
            </a:r>
            <a:r>
              <a:rPr lang="cs-CZ" dirty="0" smtClean="0"/>
              <a:t>činnosti.</a:t>
            </a:r>
          </a:p>
          <a:p>
            <a:r>
              <a:rPr lang="cs-CZ" dirty="0"/>
              <a:t>Hlavními faktory, které ovlivňují riziko vzniku ničivých požárů, jejich intenzitu, délku trvání a rozsah škod jsou typ vegetace, vlastnosti paliva (tedy materiálu, který hoří na daném území), klimatické a povětrnostní podmínky a chování ohně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u="sng" dirty="0"/>
              <a:t>Příčiny a faktory vzniku ničivých požárů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32235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Do tříd se požáry dělí především s ohledem na skupenství hořících látek:</a:t>
            </a:r>
          </a:p>
          <a:p>
            <a:endParaRPr lang="cs-CZ" sz="1800" dirty="0" smtClean="0">
              <a:effectLst/>
            </a:endParaRPr>
          </a:p>
          <a:p>
            <a:r>
              <a:rPr lang="cs-CZ" sz="1800" b="1" dirty="0" smtClean="0">
                <a:effectLst/>
              </a:rPr>
              <a:t>Třída A</a:t>
            </a:r>
            <a:r>
              <a:rPr lang="cs-CZ" sz="1800" dirty="0" smtClean="0">
                <a:effectLst/>
              </a:rPr>
              <a:t> Požáry pevných látek, zejména organického původu, jejich hoření je zpravidla provázeno žhnutím – papír, dřevo, textil. Hasicí přístroje vodní, pěnové a práškové.</a:t>
            </a:r>
          </a:p>
          <a:p>
            <a:r>
              <a:rPr lang="cs-CZ" sz="1800" b="1" dirty="0" smtClean="0">
                <a:effectLst/>
              </a:rPr>
              <a:t>Třída B </a:t>
            </a:r>
            <a:r>
              <a:rPr lang="cs-CZ" sz="1800" dirty="0" smtClean="0">
                <a:effectLst/>
              </a:rPr>
              <a:t>Požáry kapalin nebo látek přecházejících do kapalného skupenství – benzín, nafta, barvy… Hasicí přístroje pěnové a práškové.</a:t>
            </a:r>
          </a:p>
          <a:p>
            <a:r>
              <a:rPr lang="cs-CZ" sz="1800" b="1" dirty="0" smtClean="0">
                <a:effectLst/>
              </a:rPr>
              <a:t>Třída C</a:t>
            </a:r>
            <a:r>
              <a:rPr lang="cs-CZ" sz="1800" dirty="0" smtClean="0">
                <a:effectLst/>
              </a:rPr>
              <a:t> Požáry plynů – acetylen, vodík, metan, propan. Hasicí přístroje práškové a sněhové.</a:t>
            </a:r>
          </a:p>
          <a:p>
            <a:r>
              <a:rPr lang="cs-CZ" sz="1800" b="1" dirty="0" smtClean="0">
                <a:effectLst/>
              </a:rPr>
              <a:t>Třída D</a:t>
            </a:r>
            <a:r>
              <a:rPr lang="cs-CZ" sz="1800" dirty="0" smtClean="0">
                <a:effectLst/>
              </a:rPr>
              <a:t> Požár lehkých kovů (hořčík, slitiny hliníku) nebo alkalických kovů (lithium, sodík, draslík a další). Vzhledem k vysoké teplotě požáru vyžaduje použití speciálních suchých hasiv nebo speciálně upravených prášků.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Třídy požáru</a:t>
            </a:r>
            <a:endParaRPr lang="cs-CZ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5" y="404664"/>
            <a:ext cx="897614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31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C</a:t>
            </a:r>
            <a:r>
              <a:rPr lang="cs-CZ" dirty="0" smtClean="0">
                <a:effectLst/>
              </a:rPr>
              <a:t>harakteristika popisující vlastnosti požáru při jeho volném rozvoji, tzn. v případě, že není hašen.</a:t>
            </a:r>
          </a:p>
          <a:p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1. fáze </a:t>
            </a:r>
            <a:r>
              <a:rPr lang="cs-CZ" dirty="0" smtClean="0">
                <a:effectLst/>
              </a:rPr>
              <a:t>je určena časem od vzniku požáru rozhoření prvních hořlavých předmětů. V praxi se uvažuje čas 10 minut. Tato fáze je charakterizována nízkými teplotami a malou výměnou plynů. Tuto fázi rovněž označujeme jako fázi rozhořívání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2. fáze </a:t>
            </a:r>
            <a:r>
              <a:rPr lang="cs-CZ" dirty="0" smtClean="0">
                <a:effectLst/>
              </a:rPr>
              <a:t>je charakterizována prudkým nárůstem teploty a plochy požáru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3. fáze </a:t>
            </a:r>
            <a:r>
              <a:rPr lang="cs-CZ" dirty="0" smtClean="0">
                <a:effectLst/>
              </a:rPr>
              <a:t>je období, kdy požár je stabilizován, probíhá intenzivní hoření a požárem jsou zachváceny všechny hořlavé předměty v prostoru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4. fáze </a:t>
            </a:r>
            <a:r>
              <a:rPr lang="cs-CZ" dirty="0" smtClean="0">
                <a:effectLst/>
              </a:rPr>
              <a:t>je charakterizována nedostatkem hořlavého materiálu a postupným snižováním intenzity hoření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Fáze požáru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666320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Optimální je provedení hasebního zásahu v první fázi, případně na začátku druhé fáze, kdy ještě nedošlo k plnému rozvinutí požáru.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996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6" y="2276872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5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 smtClean="0">
                <a:effectLst/>
              </a:rPr>
              <a:t>Pokud vypukl požár v objektu, kde se nacházíte, zachovejte klid.</a:t>
            </a:r>
          </a:p>
          <a:p>
            <a:r>
              <a:rPr lang="cs-CZ" sz="1900" dirty="0" smtClean="0">
                <a:effectLst/>
              </a:rPr>
              <a:t>Co nejrychleji volejte tísňovou linku 150 nebo 112 a ohlaste požár.</a:t>
            </a:r>
          </a:p>
          <a:p>
            <a:r>
              <a:rPr lang="cs-CZ" sz="1900" dirty="0" smtClean="0">
                <a:effectLst/>
              </a:rPr>
              <a:t>Varujte ostatní třeba voláním „hoří“.</a:t>
            </a:r>
          </a:p>
          <a:p>
            <a:r>
              <a:rPr lang="cs-CZ" sz="1900" dirty="0" smtClean="0">
                <a:effectLst/>
              </a:rPr>
              <a:t>Prověřte zda se v ohroženém prostředí nenacházejí další osoby, pokud ano, snažte se je zachránit. V případě, že se vám to nepodaří, zapamatujte si jejich polohu a neprodleně po příjezdu hasičů jim ji nahlaste, jde o velmi cennou informaci.</a:t>
            </a:r>
          </a:p>
          <a:p>
            <a:r>
              <a:rPr lang="cs-CZ" sz="1900" dirty="0" smtClean="0">
                <a:effectLst/>
              </a:rPr>
              <a:t>Pokuste se požár uhasit dostupnými prostředky a proveďte opatření k zamezení šíření požáru (vypněte plyn, elektřinu, zavřete dveře, odneste hořlavé látky, neodvětrávejte prostory v nichž hoří - přístup vzduchu by mohl ještě zvýšit intenzitu hoření).</a:t>
            </a:r>
          </a:p>
          <a:p>
            <a:r>
              <a:rPr lang="cs-CZ" sz="1900" dirty="0" smtClean="0">
                <a:effectLst/>
              </a:rPr>
              <a:t>Opusťte budovu v souladu s jejím evakuačním řádem. (Chraňte si tělo, nejlépe namočením oděvu, dýchací cesty namočeným ručníkem, vezměte si nejnutnější osobní věci (doklady, peníze, léky apod.)</a:t>
            </a:r>
          </a:p>
          <a:p>
            <a:r>
              <a:rPr lang="cs-CZ" sz="1900" dirty="0" smtClean="0">
                <a:effectLst/>
              </a:rPr>
              <a:t>Poslouchejte pokyny hasičů a poskytněte jim případně pomoc, kterou si vyžádají.</a:t>
            </a:r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Co dělat při požáru?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30408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Zřejmě největšími </a:t>
            </a:r>
            <a:r>
              <a:rPr lang="cs-CZ" dirty="0"/>
              <a:t>ničivými požáry zaznamenanými v </a:t>
            </a:r>
            <a:r>
              <a:rPr lang="cs-CZ" dirty="0" smtClean="0"/>
              <a:t>historii.</a:t>
            </a:r>
          </a:p>
          <a:p>
            <a:r>
              <a:rPr lang="cs-CZ" dirty="0" smtClean="0"/>
              <a:t>Byl </a:t>
            </a:r>
            <a:r>
              <a:rPr lang="cs-CZ" dirty="0"/>
              <a:t>zničen les na ploše 1 milión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r>
              <a:rPr lang="cs-CZ" dirty="0" smtClean="0"/>
              <a:t>. </a:t>
            </a:r>
            <a:endParaRPr lang="cs-CZ" baseline="30000" dirty="0" smtClean="0"/>
          </a:p>
          <a:p>
            <a:r>
              <a:rPr lang="cs-CZ" dirty="0" smtClean="0"/>
              <a:t>Způsobeny </a:t>
            </a:r>
            <a:r>
              <a:rPr lang="cs-CZ" dirty="0"/>
              <a:t>následkem velkého období </a:t>
            </a:r>
            <a:r>
              <a:rPr lang="cs-CZ" dirty="0" smtClean="0"/>
              <a:t>sucha.</a:t>
            </a:r>
          </a:p>
          <a:p>
            <a:r>
              <a:rPr lang="cs-CZ" dirty="0"/>
              <a:t>Požáry vyprodukovaly kouř o hmotnosti až 180 . 10</a:t>
            </a:r>
            <a:r>
              <a:rPr lang="cs-CZ" baseline="30000" dirty="0"/>
              <a:t>6</a:t>
            </a:r>
            <a:r>
              <a:rPr lang="cs-CZ" dirty="0"/>
              <a:t> t, hodnotu shodnou s následkem nukleární války. Hustý kouř se v atmosféře dostal až do výšky 12 km. Viditelnost se v místě katastrofy snížila na 4-20 </a:t>
            </a:r>
            <a:r>
              <a:rPr lang="cs-CZ" dirty="0" smtClean="0"/>
              <a:t>m.</a:t>
            </a:r>
          </a:p>
          <a:p>
            <a:r>
              <a:rPr lang="cs-CZ" dirty="0" smtClean="0"/>
              <a:t>Průměrná </a:t>
            </a:r>
            <a:r>
              <a:rPr lang="cs-CZ" dirty="0"/>
              <a:t>teplota klesla o </a:t>
            </a:r>
            <a:r>
              <a:rPr lang="cs-CZ" dirty="0" smtClean="0"/>
              <a:t>10°C. </a:t>
            </a:r>
          </a:p>
          <a:p>
            <a:r>
              <a:rPr lang="cs-CZ" dirty="0" smtClean="0"/>
              <a:t>Vzhledem </a:t>
            </a:r>
            <a:r>
              <a:rPr lang="cs-CZ" dirty="0"/>
              <a:t>k malé hustotě obyvatelstva </a:t>
            </a:r>
            <a:r>
              <a:rPr lang="cs-CZ" dirty="0" smtClean="0"/>
              <a:t>byly ztráty na životech mizivé</a:t>
            </a:r>
            <a:r>
              <a:rPr lang="cs-CZ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Velké požáry Sibiře </a:t>
            </a:r>
            <a:r>
              <a:rPr lang="cs-CZ" sz="2800" u="sng" dirty="0" smtClean="0"/>
              <a:t>(1915</a:t>
            </a:r>
            <a:r>
              <a:rPr lang="cs-CZ" sz="2800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660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138</TotalTime>
  <Words>1005</Words>
  <Application>Microsoft Office PowerPoint</Application>
  <PresentationFormat>Předvádění na obrazovce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Corbel</vt:lpstr>
      <vt:lpstr>Tahoma</vt:lpstr>
      <vt:lpstr>Times New Roman</vt:lpstr>
      <vt:lpstr>Tunga</vt:lpstr>
      <vt:lpstr>Mylar</vt:lpstr>
      <vt:lpstr>Prezentace aplikace PowerPoint</vt:lpstr>
      <vt:lpstr>Požáry</vt:lpstr>
      <vt:lpstr>Prezentace aplikace PowerPoint</vt:lpstr>
      <vt:lpstr>Příčiny a faktory vzniku ničivých požárů</vt:lpstr>
      <vt:lpstr>Třídy požáru</vt:lpstr>
      <vt:lpstr>Fáze požáru</vt:lpstr>
      <vt:lpstr>Prezentace aplikace PowerPoint</vt:lpstr>
      <vt:lpstr>Co dělat při požáru?</vt:lpstr>
      <vt:lpstr>Velké požáry Sibiře (1915)</vt:lpstr>
      <vt:lpstr>Ash Wednesday, Austrálie (1983)</vt:lpstr>
      <vt:lpstr>Požáry v národním parku Yellowstone, USA (1988)</vt:lpstr>
      <vt:lpstr>Pralesní požáry v Indonésii (1996-7)</vt:lpstr>
      <vt:lpstr>Otázky</vt:lpstr>
      <vt:lpstr>Odkazy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Win7</dc:creator>
  <cp:lastModifiedBy>kavrik</cp:lastModifiedBy>
  <cp:revision>33</cp:revision>
  <dcterms:created xsi:type="dcterms:W3CDTF">2016-03-24T14:41:59Z</dcterms:created>
  <dcterms:modified xsi:type="dcterms:W3CDTF">2016-04-18T08:45:26Z</dcterms:modified>
</cp:coreProperties>
</file>