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2"/>
  </p:sldMasterIdLst>
  <p:notesMasterIdLst>
    <p:notesMasterId r:id="rId28"/>
  </p:notesMasterIdLst>
  <p:handoutMasterIdLst>
    <p:handoutMasterId r:id="rId29"/>
  </p:handoutMasterIdLst>
  <p:sldIdLst>
    <p:sldId id="296" r:id="rId3"/>
    <p:sldId id="256" r:id="rId4"/>
    <p:sldId id="257" r:id="rId5"/>
    <p:sldId id="270" r:id="rId6"/>
    <p:sldId id="263" r:id="rId7"/>
    <p:sldId id="280" r:id="rId8"/>
    <p:sldId id="271" r:id="rId9"/>
    <p:sldId id="272" r:id="rId10"/>
    <p:sldId id="275" r:id="rId11"/>
    <p:sldId id="277" r:id="rId12"/>
    <p:sldId id="278" r:id="rId13"/>
    <p:sldId id="281" r:id="rId14"/>
    <p:sldId id="292" r:id="rId15"/>
    <p:sldId id="274" r:id="rId16"/>
    <p:sldId id="282" r:id="rId17"/>
    <p:sldId id="283" r:id="rId18"/>
    <p:sldId id="284" r:id="rId19"/>
    <p:sldId id="285" r:id="rId20"/>
    <p:sldId id="286" r:id="rId21"/>
    <p:sldId id="287" r:id="rId22"/>
    <p:sldId id="288" r:id="rId23"/>
    <p:sldId id="290" r:id="rId24"/>
    <p:sldId id="295" r:id="rId25"/>
    <p:sldId id="294" r:id="rId26"/>
    <p:sldId id="291" r:id="rId27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200">
          <p15:clr>
            <a:srgbClr val="A4A3A4"/>
          </p15:clr>
        </p15:guide>
        <p15:guide id="3" orient="horz" pos="3888">
          <p15:clr>
            <a:srgbClr val="A4A3A4"/>
          </p15:clr>
        </p15:guide>
        <p15:guide id="4" orient="horz" pos="2880">
          <p15:clr>
            <a:srgbClr val="A4A3A4"/>
          </p15:clr>
        </p15:guide>
        <p15:guide id="5" orient="horz" pos="3216">
          <p15:clr>
            <a:srgbClr val="A4A3A4"/>
          </p15:clr>
        </p15:guide>
        <p15:guide id="6" orient="horz" pos="816">
          <p15:clr>
            <a:srgbClr val="A4A3A4"/>
          </p15:clr>
        </p15:guide>
        <p15:guide id="7" orient="horz" pos="175">
          <p15:clr>
            <a:srgbClr val="A4A3A4"/>
          </p15:clr>
        </p15:guide>
        <p15:guide id="8" pos="3839">
          <p15:clr>
            <a:srgbClr val="A4A3A4"/>
          </p15:clr>
        </p15:guide>
        <p15:guide id="9" pos="959">
          <p15:clr>
            <a:srgbClr val="A4A3A4"/>
          </p15:clr>
        </p15:guide>
        <p15:guide id="10" pos="6719">
          <p15:clr>
            <a:srgbClr val="A4A3A4"/>
          </p15:clr>
        </p15:guide>
        <p15:guide id="11" pos="6143">
          <p15:clr>
            <a:srgbClr val="A4A3A4"/>
          </p15:clr>
        </p15:guide>
        <p15:guide id="12" pos="283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E25E649-3F16-4E02-A733-19D2CDBF48F0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112" d="100"/>
          <a:sy n="112" d="100"/>
        </p:scale>
        <p:origin x="552" y="138"/>
      </p:cViewPr>
      <p:guideLst>
        <p:guide orient="horz" pos="2160"/>
        <p:guide orient="horz" pos="1200"/>
        <p:guide orient="horz" pos="3888"/>
        <p:guide orient="horz" pos="2880"/>
        <p:guide orient="horz" pos="3216"/>
        <p:guide orient="horz" pos="816"/>
        <p:guide orient="horz" pos="175"/>
        <p:guide pos="3839"/>
        <p:guide pos="959"/>
        <p:guide pos="6719"/>
        <p:guide pos="6143"/>
        <p:guide pos="283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2" d="100"/>
          <a:sy n="82" d="100"/>
        </p:scale>
        <p:origin x="1410" y="6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4AA43A-3F76-4A13-9CD6-36134EB429E3}" type="datetimeFigureOut">
              <a:rPr lang="cs-CZ" smtClean="0"/>
              <a:t>08.04.2016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0423A-8BCE-448E-A97B-03A88B2B12C1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51395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674A4F-2B7A-4ECB-A400-260B2FFC03C1}" type="datetimeFigureOut">
              <a:rPr lang="cs-CZ" smtClean="0"/>
              <a:t>08.04.2016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6" name="Zástupný symbol pro zápatí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F2A70B-78F2-4DCF-B53B-C990D2FAFB8A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11570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2413" y="1905000"/>
            <a:ext cx="9144000" cy="2667000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cs-CZ" noProof="0"/>
              <a:t>Kliknutím lze upravit styl.</a:t>
            </a:r>
            <a:endParaRPr lang="cs-CZ" noProof="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2413" y="5105400"/>
            <a:ext cx="9143999" cy="10668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noProof="0"/>
              <a:t>Kliknutím můžete upravit styl předlohy.</a:t>
            </a:r>
            <a:endParaRPr lang="cs-CZ" noProof="0" dirty="0"/>
          </a:p>
        </p:txBody>
      </p:sp>
      <p:grpSp>
        <p:nvGrpSpPr>
          <p:cNvPr id="256" name="line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7" name="Volný tvar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58" name="Volný tvar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59" name="Volný tvar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60" name="Volný tvar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61" name="Volný tvar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62" name="Volný tvar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63" name="Volný tvar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64" name="Volný tvar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65" name="Volný tvar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66" name="Volný tvar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67" name="Volný tvar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68" name="Volný tvar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69" name="Volný tvar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70" name="Volný tvar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71" name="Volný tvar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72" name="Volný tvar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73" name="Volný tvar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74" name="Volný tvar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75" name="Volný tvar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76" name="Volný tvar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77" name="Volný tvar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78" name="Volný tvar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79" name="Volný tvar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80" name="Volný tvar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81" name="Volný tvar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82" name="Volný tvar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83" name="Volný tvar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84" name="Volný tvar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85" name="Volný tvar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86" name="Volný tvar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87" name="Volný tvar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88" name="Volný tvar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89" name="Volný tvar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90" name="Volný tvar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91" name="Volný tvar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92" name="Volný tvar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93" name="Volný tvar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94" name="Volný tvar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95" name="Volný tvar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96" name="Volný tvar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97" name="Volný tvar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98" name="Volný tvar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99" name="Volný tvar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00" name="Volný tvar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01" name="Volný tvar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02" name="Volný tvar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03" name="Volný tvar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04" name="Volný tvar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05" name="Volný tvar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06" name="Volný tvar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07" name="Volný tvar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08" name="Volný tvar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09" name="Volný tvar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10" name="Volný tvar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11" name="Volný tvar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12" name="Volný tvar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13" name="Volný tvar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14" name="Volný tvar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15" name="Volný tvar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16" name="Volný tvar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17" name="Volný tvar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18" name="Volný tvar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19" name="Volný tvar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20" name="Volný tvar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21" name="Volný tvar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22" name="Volný tvar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23" name="Volný tvar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24" name="Volný tvar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25" name="Volný tvar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26" name="Volný tvar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27" name="Volný tvar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28" name="Volný tvar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29" name="Volný tvar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30" name="Volný tvar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31" name="Volný tvar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32" name="Volný tvar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33" name="Volný tvar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34" name="Volný tvar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35" name="Volný tvar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36" name="Volný tvar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37" name="Volný tvar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38" name="Volný tvar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39" name="Volný tvar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40" name="Volný tvar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41" name="Volný tvar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42" name="Volný tvar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43" name="Volný tvar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44" name="Volný tvar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45" name="Volný tvar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46" name="Volný tvar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47" name="Volný tvar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48" name="Volný tvar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49" name="Volný tvar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50" name="Volný tvar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51" name="Volný tvar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52" name="Volný tvar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53" name="Volný tvar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54" name="Volný tvar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55" name="Volný tvar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56" name="Volný tvar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57" name="Volný tvar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58" name="Volný tvar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59" name="Volný tvar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60" name="Volný tvar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61" name="Volný tvar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62" name="Volný tvar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63" name="Volný tvar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64" name="Volný tvar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65" name="Volný tvar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66" name="Volný tvar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67" name="Volný tvar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68" name="Volný tvar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69" name="Volný tvar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70" name="Volný tvar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71" name="Volný tvar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72" name="Volný tvar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73" name="Volný tvar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74" name="Volný tvar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75" name="Volný tvar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76" name="Volný tvar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77" name="Volný tvar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78" name="Volný tvar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79" name="Volný tvar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674356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line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8" name="Volný tvar 7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9" name="Volný tvar 8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0" name="Volný tvar 9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1" name="Volný tvar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2" name="Volný tvar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3" name="Volný tvar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4" name="Volný tvar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5" name="Volný tvar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6" name="Volný tvar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7" name="Volný tvar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8" name="Volný tvar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9" name="Volný tvar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0" name="Volný tvar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1" name="Volný tvar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2" name="Volný tvar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3" name="Volný tvar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4" name="Volný tvar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5" name="Volný tvar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6" name="Volný tvar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7" name="Volný tvar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8" name="Volný tvar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9" name="Volný tvar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30" name="Volný tvar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31" name="Volný tvar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32" name="Volný tvar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33" name="Volný tvar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34" name="Volný tvar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35" name="Volný tvar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36" name="Volný tvar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37" name="Volný tvar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38" name="Volný tvar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39" name="Volný tvar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40" name="Volný tvar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41" name="Volný tvar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42" name="Volný tvar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43" name="Volný tvar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44" name="Volný tvar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45" name="Volný tvar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46" name="Volný tvar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47" name="Volný tvar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48" name="Volný tvar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49" name="Volný tvar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50" name="Volný tvar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51" name="Volný tvar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52" name="Volný tvar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53" name="Volný tvar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54" name="Volný tvar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55" name="Volný tvar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56" name="Volný tvar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57" name="Volný tvar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58" name="Volný tvar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59" name="Volný tvar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60" name="Volný tvar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61" name="Volný tvar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62" name="Volný tvar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63" name="Volný tvar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64" name="Volný tvar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65" name="Volný tvar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66" name="Volný tvar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67" name="Volný tvar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68" name="Volný tvar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69" name="Volný tvar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70" name="Volný tvar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71" name="Volný tvar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72" name="Volný tvar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73" name="Volný tvar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74" name="Volný tvar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75" name="Volný tvar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76" name="Volný tvar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77" name="Volný tvar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78" name="Volný tvar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79" name="Volný tvar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80" name="Volný tvar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81" name="Volný tvar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</p:grp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noProof="0"/>
              <a:t>Kliknutím lze upravit styl.</a:t>
            </a:r>
            <a:endParaRPr lang="cs-CZ" noProof="0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1956816">
              <a:defRPr/>
            </a:lvl6pPr>
            <a:lvl7pPr marL="1956816">
              <a:defRPr/>
            </a:lvl7pPr>
            <a:lvl8pPr marL="1956816">
              <a:defRPr/>
            </a:lvl8pPr>
            <a:lvl9pPr marL="1956816">
              <a:defRPr/>
            </a:lvl9pPr>
          </a:lstStyle>
          <a:p>
            <a:pPr lvl="0"/>
            <a:r>
              <a:rPr lang="cs-CZ" noProof="0"/>
              <a:t>Upravte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  <a:endParaRPr lang="cs-CZ" noProof="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cs-CZ" noProof="0" smtClean="0"/>
              <a:t>08.04.2016</a:t>
            </a:fld>
            <a:endParaRPr lang="cs-CZ" noProof="0" dirty="0"/>
          </a:p>
        </p:txBody>
      </p:sp>
      <p:sp>
        <p:nvSpPr>
          <p:cNvPr id="5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noProof="0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 lang="cs-CZ" noProof="0" smtClean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2126793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line"/>
          <p:cNvGrpSpPr/>
          <p:nvPr/>
        </p:nvGrpSpPr>
        <p:grpSpPr bwMode="invGray">
          <a:xfrm rot="5400000">
            <a:off x="6864412" y="3472598"/>
            <a:ext cx="6492240" cy="64008"/>
            <a:chOff x="1522413" y="1514475"/>
            <a:chExt cx="10569575" cy="64008"/>
          </a:xfrm>
        </p:grpSpPr>
        <p:sp>
          <p:nvSpPr>
            <p:cNvPr id="8" name="Volný tvar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9" name="Volný tvar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0" name="Volný tvar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1" name="Volný tvar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2" name="Volný tvar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3" name="Volný tvar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4" name="Volný tvar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5" name="Volný tvar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6" name="Volný tvar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7" name="Volný tvar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8" name="Volný tvar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9" name="Volný tvar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0" name="Volný tvar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1" name="Volný tvar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2" name="Volný tvar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3" name="Volný tvar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4" name="Volný tvar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5" name="Volný tvar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6" name="Volný tvar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7" name="Volný tvar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8" name="Volný tvar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9" name="Volný tvar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30" name="Volný tvar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31" name="Volný tvar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32" name="Volný tvar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33" name="Volný tvar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34" name="Volný tvar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35" name="Volný tvar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36" name="Volný tvar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37" name="Volný tvar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38" name="Volný tvar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39" name="Volný tvar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40" name="Volný tvar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41" name="Volný tvar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42" name="Volný tvar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43" name="Volný tvar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44" name="Volný tvar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45" name="Volný tvar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46" name="Volný tvar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47" name="Volný tvar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48" name="Volný tvar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49" name="Volný tvar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50" name="Volný tvar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51" name="Volný tvar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52" name="Volný tvar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53" name="Volný tvar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54" name="Volný tvar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55" name="Volný tvar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56" name="Volný tvar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57" name="Volný tvar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58" name="Volný tvar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59" name="Volný tvar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60" name="Volný tvar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61" name="Volný tvar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62" name="Volný tvar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63" name="Volný tvar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64" name="Volný tvar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65" name="Volný tvar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66" name="Volný tvar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67" name="Volný tvar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68" name="Volný tvar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69" name="Volný tvar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70" name="Volný tvar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71" name="Volný tvar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72" name="Volný tvar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73" name="Volný tvar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74" name="Volný tvar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75" name="Volný tvar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76" name="Volný tvar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77" name="Volný tvar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78" name="Volný tvar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79" name="Volný tvar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80" name="Volný tvar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81" name="Volný tvar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</p:grpSp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10361612" y="274639"/>
            <a:ext cx="1371600" cy="5901747"/>
          </a:xfrm>
        </p:spPr>
        <p:txBody>
          <a:bodyPr vert="eaVert"/>
          <a:lstStyle/>
          <a:p>
            <a:r>
              <a:rPr lang="cs-CZ" noProof="0"/>
              <a:t>Kliknutím lze upravit styl.</a:t>
            </a:r>
            <a:endParaRPr lang="cs-CZ" noProof="0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08012" y="277813"/>
            <a:ext cx="9144001" cy="5898573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cs-CZ" noProof="0"/>
              <a:t>Upravte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  <a:endParaRPr lang="cs-CZ" noProof="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cs-CZ" noProof="0" smtClean="0"/>
              <a:t>08.04.2016</a:t>
            </a:fld>
            <a:endParaRPr lang="cs-CZ" noProof="0" dirty="0"/>
          </a:p>
        </p:txBody>
      </p:sp>
      <p:sp>
        <p:nvSpPr>
          <p:cNvPr id="5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noProof="0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 lang="cs-CZ" noProof="0" smtClean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2211791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7" name="line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68" name="Volný tvar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69" name="Volný tvar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70" name="Volný tvar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71" name="Volný tvar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72" name="Volný tvar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73" name="Volný tvar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74" name="Volný tvar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75" name="Volný tvar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76" name="Volný tvar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77" name="Volný tvar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78" name="Volný tvar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79" name="Volný tvar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80" name="Volný tvar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81" name="Volný tvar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82" name="Volný tvar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83" name="Volný tvar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84" name="Volný tvar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85" name="Volný tvar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86" name="Volný tvar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87" name="Volný tvar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88" name="Volný tvar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89" name="Volný tvar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90" name="Volný tvar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91" name="Volný tvar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92" name="Volný tvar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93" name="Volný tvar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94" name="Volný tvar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95" name="Volný tvar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96" name="Volný tvar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97" name="Volný tvar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98" name="Volný tvar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99" name="Volný tvar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00" name="Volný tvar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01" name="Volný tvar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02" name="Volný tvar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03" name="Volný tvar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04" name="Volný tvar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05" name="Volný tvar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06" name="Volný tvar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07" name="Volný tvar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08" name="Volný tvar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09" name="Volný tvar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10" name="Volný tvar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11" name="Volný tvar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12" name="Volný tvar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13" name="Volný tvar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14" name="Volný tvar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15" name="Volný tvar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16" name="Volný tvar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17" name="Volný tvar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18" name="Volný tvar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19" name="Volný tvar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20" name="Volný tvar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21" name="Volný tvar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22" name="Volný tvar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23" name="Volný tvar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24" name="Volný tvar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25" name="Volný tvar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26" name="Volný tvar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27" name="Volný tvar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28" name="Volný tvar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29" name="Volný tvar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30" name="Volný tvar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31" name="Volný tvar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32" name="Volný tvar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33" name="Volný tvar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34" name="Volný tvar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35" name="Volný tvar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36" name="Volný tvar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37" name="Volný tvar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38" name="Volný tvar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39" name="Volný tvar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40" name="Volný tvar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41" name="Volný tvar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</p:grp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/>
          <a:p>
            <a:r>
              <a:rPr lang="cs-CZ" noProof="0"/>
              <a:t>Kliknutím lze upravit styl.</a:t>
            </a:r>
            <a:endParaRPr lang="cs-CZ" noProof="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548640">
              <a:defRPr/>
            </a:lvl2pPr>
            <a:lvl3pPr marL="777240">
              <a:defRPr/>
            </a:lvl3pPr>
            <a:lvl4pPr marL="1005840">
              <a:defRPr/>
            </a:lvl4pPr>
            <a:lvl5pPr marL="1234440">
              <a:defRPr/>
            </a:lvl5pPr>
            <a:lvl6pPr marL="1463040">
              <a:defRPr baseline="0"/>
            </a:lvl6pPr>
            <a:lvl7pPr marL="1691640">
              <a:defRPr baseline="0"/>
            </a:lvl7pPr>
            <a:lvl8pPr marL="1920240">
              <a:defRPr baseline="0"/>
            </a:lvl8pPr>
            <a:lvl9pPr marL="2148840">
              <a:defRPr baseline="0"/>
            </a:lvl9pPr>
          </a:lstStyle>
          <a:p>
            <a:pPr lvl="0"/>
            <a:r>
              <a:rPr lang="cs-CZ" noProof="0"/>
              <a:t>Upravte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  <a:endParaRPr lang="cs-CZ" noProof="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cs-CZ" noProof="0" smtClean="0"/>
              <a:t>08.04.2016</a:t>
            </a:fld>
            <a:endParaRPr lang="cs-CZ" noProof="0" dirty="0"/>
          </a:p>
        </p:txBody>
      </p:sp>
      <p:sp>
        <p:nvSpPr>
          <p:cNvPr id="5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noProof="0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 lang="cs-CZ" noProof="0" smtClean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2614472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5" name="line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6" name="Volný tvar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57" name="Volný tvar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58" name="Volný tvar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59" name="Volný tvar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60" name="Volný tvar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61" name="Volný tvar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62" name="Volný tvar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63" name="Volný tvar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64" name="Volný tvar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65" name="Volný tvar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66" name="Volný tvar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67" name="Volný tvar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68" name="Volný tvar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69" name="Volný tvar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70" name="Volný tvar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71" name="Volný tvar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72" name="Volný tvar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73" name="Volný tvar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74" name="Volný tvar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75" name="Volný tvar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76" name="Volný tvar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77" name="Volný tvar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78" name="Volný tvar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79" name="Volný tvar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80" name="Volný tvar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81" name="Volný tvar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82" name="Volný tvar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83" name="Volný tvar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84" name="Volný tvar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85" name="Volný tvar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86" name="Volný tvar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87" name="Volný tvar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88" name="Volný tvar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89" name="Volný tvar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90" name="Volný tvar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91" name="Volný tvar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92" name="Volný tvar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93" name="Volný tvar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94" name="Volný tvar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95" name="Volný tvar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96" name="Volný tvar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97" name="Volný tvar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98" name="Volný tvar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299" name="Volný tvar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00" name="Volný tvar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01" name="Volný tvar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02" name="Volný tvar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03" name="Volný tvar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04" name="Volný tvar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05" name="Volný tvar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06" name="Volný tvar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07" name="Volný tvar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08" name="Volný tvar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09" name="Volný tvar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10" name="Volný tvar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11" name="Volný tvar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12" name="Volný tvar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13" name="Volný tvar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14" name="Volný tvar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15" name="Volný tvar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16" name="Volný tvar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17" name="Volný tvar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18" name="Volný tvar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19" name="Volný tvar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20" name="Volný tvar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21" name="Volný tvar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22" name="Volný tvar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23" name="Volný tvar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24" name="Volný tvar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25" name="Volný tvar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26" name="Volný tvar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27" name="Volný tvar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28" name="Volný tvar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29" name="Volný tvar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30" name="Volný tvar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31" name="Volný tvar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32" name="Volný tvar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33" name="Volný tvar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34" name="Volný tvar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35" name="Volný tvar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36" name="Volný tvar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37" name="Volný tvar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38" name="Volný tvar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39" name="Volný tvar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40" name="Volný tvar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41" name="Volný tvar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42" name="Volný tvar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43" name="Volný tvar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44" name="Volný tvar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45" name="Volný tvar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46" name="Volný tvar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47" name="Volný tvar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48" name="Volný tvar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49" name="Volný tvar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50" name="Volný tvar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51" name="Volný tvar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52" name="Volný tvar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53" name="Volný tvar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54" name="Volný tvar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55" name="Volný tvar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56" name="Volný tvar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57" name="Volný tvar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58" name="Volný tvar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59" name="Volný tvar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60" name="Volný tvar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61" name="Volný tvar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62" name="Volný tvar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63" name="Volný tvar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64" name="Volný tvar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65" name="Volný tvar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66" name="Volný tvar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67" name="Volný tvar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68" name="Volný tvar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69" name="Volný tvar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70" name="Volný tvar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71" name="Volný tvar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72" name="Volný tvar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73" name="Volný tvar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74" name="Volný tvar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75" name="Volný tvar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76" name="Volný tvar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77" name="Volný tvar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  <p:sp>
          <p:nvSpPr>
            <p:cNvPr id="378" name="Volný tvar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/>
            </a:p>
          </p:txBody>
        </p:sp>
      </p:grp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22413" y="1905000"/>
            <a:ext cx="9144000" cy="2667000"/>
          </a:xfrm>
        </p:spPr>
        <p:txBody>
          <a:bodyPr anchor="b">
            <a:noAutofit/>
          </a:bodyPr>
          <a:lstStyle>
            <a:lvl1pPr algn="l">
              <a:defRPr sz="4400" b="0" cap="none" baseline="0"/>
            </a:lvl1pPr>
          </a:lstStyle>
          <a:p>
            <a:r>
              <a:rPr lang="cs-CZ" noProof="0"/>
              <a:t>Kliknutím lze upravit styl.</a:t>
            </a:r>
            <a:endParaRPr lang="cs-CZ" noProof="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522413" y="5102525"/>
            <a:ext cx="9143999" cy="1069675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noProof="0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cs-CZ" noProof="0" smtClean="0"/>
              <a:t>08.04.2016</a:t>
            </a:fld>
            <a:endParaRPr lang="cs-CZ" noProof="0" dirty="0"/>
          </a:p>
        </p:txBody>
      </p:sp>
      <p:sp>
        <p:nvSpPr>
          <p:cNvPr id="5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noProof="0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 lang="cs-CZ" noProof="0" smtClean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405879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8" name="line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59" name="Volný tvar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60" name="Volný tvar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61" name="Volný tvar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62" name="Volný tvar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63" name="Volný tvar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64" name="Volný tvar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65" name="Volný tvar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66" name="Volný tvar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67" name="Volný tvar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68" name="Volný tvar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69" name="Volný tvar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70" name="Volný tvar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71" name="Volný tvar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72" name="Volný tvar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73" name="Volný tvar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74" name="Volný tvar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75" name="Volný tvar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76" name="Volný tvar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77" name="Volný tvar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78" name="Volný tvar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79" name="Volný tvar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80" name="Volný tvar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81" name="Volný tvar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82" name="Volný tvar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83" name="Volný tvar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84" name="Volný tvar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85" name="Volný tvar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86" name="Volný tvar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87" name="Volný tvar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88" name="Volný tvar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89" name="Volný tvar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90" name="Volný tvar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91" name="Volný tvar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92" name="Volný tvar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93" name="Volný tvar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94" name="Volný tvar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95" name="Volný tvar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96" name="Volný tvar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97" name="Volný tvar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98" name="Volný tvar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99" name="Volný tvar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00" name="Volný tvar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01" name="Volný tvar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02" name="Volný tvar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03" name="Volný tvar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04" name="Volný tvar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05" name="Volný tvar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06" name="Volný tvar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07" name="Volný tvar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08" name="Volný tvar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09" name="Volný tvar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10" name="Volný tvar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11" name="Volný tvar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12" name="Volný tvar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13" name="Volný tvar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14" name="Volný tvar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15" name="Volný tvar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16" name="Volný tvar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17" name="Volný tvar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18" name="Volný tvar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19" name="Volný tvar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20" name="Volný tvar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21" name="Volný tvar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22" name="Volný tvar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23" name="Volný tvar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24" name="Volný tvar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25" name="Volný tvar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26" name="Volný tvar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27" name="Volný tvar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28" name="Volný tvar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29" name="Volný tvar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30" name="Volný tvar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31" name="Volný tvar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32" name="Volný tvar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</p:grp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/>
          <a:p>
            <a:r>
              <a:rPr lang="cs-CZ" noProof="0"/>
              <a:t>Kliknutím lze upravit styl.</a:t>
            </a:r>
            <a:endParaRPr lang="cs-CZ" noProof="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522413" y="1905000"/>
            <a:ext cx="4419599" cy="4267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cs-CZ" noProof="0"/>
              <a:t>Upravte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  <a:endParaRPr lang="cs-CZ" noProof="0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246815" y="1905000"/>
            <a:ext cx="4419598" cy="4267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cs-CZ" noProof="0"/>
              <a:t>Upravte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  <a:endParaRPr lang="cs-CZ" noProof="0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cs-CZ" noProof="0" smtClean="0"/>
              <a:t>08.04.2016</a:t>
            </a:fld>
            <a:endParaRPr lang="cs-CZ" noProof="0" dirty="0"/>
          </a:p>
        </p:txBody>
      </p:sp>
      <p:sp>
        <p:nvSpPr>
          <p:cNvPr id="6" name="Zástupný symbol pro zápatí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noProof="0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 lang="cs-CZ" noProof="0" smtClean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168329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0" name="line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61" name="Volný tvar 16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62" name="Volný tvar 16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63" name="Volný tvar 16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64" name="Volný tvar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65" name="Volný tvar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66" name="Volný tvar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67" name="Volný tvar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68" name="Volný tvar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69" name="Volný tvar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70" name="Volný tvar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71" name="Volný tvar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72" name="Volný tvar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73" name="Volný tvar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74" name="Volný tvar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75" name="Volný tvar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76" name="Volný tvar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77" name="Volný tvar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78" name="Volný tvar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79" name="Volný tvar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80" name="Volný tvar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81" name="Volný tvar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82" name="Volný tvar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83" name="Volný tvar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84" name="Volný tvar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85" name="Volný tvar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86" name="Volný tvar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87" name="Volný tvar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88" name="Volný tvar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89" name="Volný tvar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90" name="Volný tvar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91" name="Volný tvar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92" name="Volný tvar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93" name="Volný tvar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94" name="Volný tvar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95" name="Volný tvar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96" name="Volný tvar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97" name="Volný tvar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98" name="Volný tvar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99" name="Volný tvar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00" name="Volný tvar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01" name="Volný tvar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02" name="Volný tvar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03" name="Volný tvar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04" name="Volný tvar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05" name="Volný tvar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06" name="Volný tvar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07" name="Volný tvar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08" name="Volný tvar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09" name="Volný tvar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10" name="Volný tvar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11" name="Volný tvar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12" name="Volný tvar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13" name="Volný tvar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14" name="Volný tvar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15" name="Volný tvar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16" name="Volný tvar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17" name="Volný tvar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18" name="Volný tvar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19" name="Volný tvar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20" name="Volný tvar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21" name="Volný tvar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22" name="Volný tvar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23" name="Volný tvar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24" name="Volný tvar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25" name="Volný tvar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26" name="Volný tvar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27" name="Volný tvar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28" name="Volný tvar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29" name="Volný tvar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30" name="Volný tvar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31" name="Volný tvar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32" name="Volný tvar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33" name="Volný tvar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34" name="Volný tvar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</p:grp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>
            <a:lvl1pPr>
              <a:defRPr/>
            </a:lvl1pPr>
          </a:lstStyle>
          <a:p>
            <a:r>
              <a:rPr lang="cs-CZ" noProof="0"/>
              <a:t>Kliknutím lze upravit styl.</a:t>
            </a:r>
            <a:endParaRPr lang="cs-CZ" noProof="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522413" y="1905000"/>
            <a:ext cx="4416552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noProof="0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1522413" y="2819399"/>
            <a:ext cx="4416552" cy="33528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cs-CZ" noProof="0"/>
              <a:t>Upravte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  <a:endParaRPr lang="cs-CZ" noProof="0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249860" y="1905000"/>
            <a:ext cx="4416552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noProof="0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249860" y="2819399"/>
            <a:ext cx="4416552" cy="33528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956816">
              <a:defRPr sz="1600"/>
            </a:lvl5pPr>
            <a:lvl6pPr marL="1956816">
              <a:defRPr sz="1600"/>
            </a:lvl6pPr>
            <a:lvl7pPr marL="1956816">
              <a:defRPr sz="1600"/>
            </a:lvl7pPr>
            <a:lvl8pPr marL="1956816">
              <a:defRPr sz="1600"/>
            </a:lvl8pPr>
            <a:lvl9pPr marL="1956816">
              <a:defRPr sz="1600"/>
            </a:lvl9pPr>
          </a:lstStyle>
          <a:p>
            <a:pPr lvl="0"/>
            <a:r>
              <a:rPr lang="cs-CZ" noProof="0"/>
              <a:t>Upravte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  <a:endParaRPr lang="cs-CZ" noProof="0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cs-CZ" noProof="0" smtClean="0"/>
              <a:t>08.04.2016</a:t>
            </a:fld>
            <a:endParaRPr lang="cs-CZ" noProof="0" dirty="0"/>
          </a:p>
        </p:txBody>
      </p:sp>
      <p:sp>
        <p:nvSpPr>
          <p:cNvPr id="8" name="Zástupný symbol pro zápatí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noProof="0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 lang="cs-CZ" noProof="0" smtClean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418249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" name="line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57" name="Volný tvar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58" name="Volný tvar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59" name="Volný tvar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60" name="Volný tvar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61" name="Volný tvar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62" name="Volný tvar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63" name="Volný tvar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64" name="Volný tvar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65" name="Volný tvar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66" name="Volný tvar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67" name="Volný tvar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68" name="Volný tvar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69" name="Volný tvar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70" name="Volný tvar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71" name="Volný tvar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72" name="Volný tvar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73" name="Volný tvar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74" name="Volný tvar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75" name="Volný tvar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76" name="Volný tvar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77" name="Volný tvar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78" name="Volný tvar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79" name="Volný tvar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80" name="Volný tvar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81" name="Volný tvar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82" name="Volný tvar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83" name="Volný tvar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84" name="Volný tvar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85" name="Volný tvar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86" name="Volný tvar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87" name="Volný tvar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88" name="Volný tvar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89" name="Volný tvar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90" name="Volný tvar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91" name="Volný tvar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92" name="Volný tvar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93" name="Volný tvar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94" name="Volný tvar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95" name="Volný tvar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96" name="Volný tvar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97" name="Volný tvar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98" name="Volný tvar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199" name="Volný tvar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00" name="Volný tvar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01" name="Volný tvar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02" name="Volný tvar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03" name="Volný tvar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04" name="Volný tvar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05" name="Volný tvar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06" name="Volný tvar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07" name="Volný tvar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08" name="Volný tvar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09" name="Volný tvar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10" name="Volný tvar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11" name="Volný tvar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12" name="Volný tvar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13" name="Volný tvar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14" name="Volný tvar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15" name="Volný tvar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16" name="Volný tvar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17" name="Volný tvar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18" name="Volný tvar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19" name="Volný tvar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20" name="Volný tvar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21" name="Volný tvar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22" name="Volný tvar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23" name="Volný tvar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24" name="Volný tvar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25" name="Volný tvar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26" name="Volný tvar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27" name="Volný tvar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28" name="Volný tvar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29" name="Volný tvar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  <p:sp>
          <p:nvSpPr>
            <p:cNvPr id="230" name="Volný tvar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noProof="0" dirty="0">
                <a:ln>
                  <a:noFill/>
                </a:ln>
              </a:endParaRPr>
            </a:p>
          </p:txBody>
        </p:sp>
      </p:grp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noProof="0"/>
              <a:t>Kliknutím lze upravit styl.</a:t>
            </a:r>
            <a:endParaRPr lang="cs-CZ" noProof="0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cs-CZ" noProof="0" smtClean="0"/>
              <a:t>08.04.2016</a:t>
            </a:fld>
            <a:endParaRPr lang="cs-CZ" noProof="0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noProof="0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 lang="cs-CZ" noProof="0" smtClean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2531561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cs-CZ" noProof="0" smtClean="0"/>
              <a:t>08.04.2016</a:t>
            </a:fld>
            <a:endParaRPr lang="cs-CZ" noProof="0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noProof="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 lang="cs-CZ" noProof="0" smtClean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140596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5" name="frame"/>
          <p:cNvGrpSpPr/>
          <p:nvPr/>
        </p:nvGrpSpPr>
        <p:grpSpPr bwMode="invGray">
          <a:xfrm>
            <a:off x="4417839" y="1630821"/>
            <a:ext cx="6291028" cy="4575885"/>
            <a:chOff x="4417839" y="1630821"/>
            <a:chExt cx="6291028" cy="4575885"/>
          </a:xfrm>
        </p:grpSpPr>
        <p:grpSp>
          <p:nvGrpSpPr>
            <p:cNvPr id="616" name="Skupina 515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8" name="Skupina 66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4" name="Volný tvar 84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5" name="Volný tvar 84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6" name="Volný tvar 84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7" name="Volný tvar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8" name="Volný tvar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9" name="Volný tvar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0" name="Volný tvar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1" name="Volný tvar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2" name="Volný tvar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3" name="Volný tvar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4" name="Volný tvar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5" name="Volný tvar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6" name="Volný tvar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7" name="Volný tvar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8" name="Volný tvar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9" name="Volný tvar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0" name="Volný tvar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1" name="Volný tvar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2" name="Volný tvar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3" name="Volný tvar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4" name="Volný tvar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5" name="Volný tvar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6" name="Volný tvar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7" name="Volný tvar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8" name="Volný tvar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9" name="Volný tvar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0" name="Volný tvar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1" name="Volný tvar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2" name="Volný tvar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3" name="Volný tvar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4" name="Volný tvar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5" name="Volný tvar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6" name="Volný tvar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7" name="Volný tvar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8" name="Volný tvar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9" name="Volný tvar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0" name="Volný tvar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1" name="Volný tvar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2" name="Volný tvar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3" name="Volný tvar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4" name="Volný tvar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5" name="Volný tvar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6" name="Volný tvar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7" name="Volný tvar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8" name="Volný tvar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9" name="Volný tvar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0" name="Volný tvar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1" name="Volný tvar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2" name="Volný tvar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3" name="Volný tvar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4" name="Volný tvar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5" name="Volný tvar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6" name="Volný tvar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7" name="Volný tvar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8" name="Volný tvar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9" name="Volný tvar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0" name="Volný tvar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1" name="Volný tvar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2" name="Volný tvar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3" name="Volný tvar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4" name="Volný tvar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5" name="Volný tvar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6" name="Volný tvar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7" name="Volný tvar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8" name="Volný tvar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9" name="Volný tvar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0" name="Volný tvar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1" name="Volný tvar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2" name="Volný tvar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3" name="Volný tvar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4" name="Volný tvar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5" name="Volný tvar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6" name="Volný tvar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7" name="Volný tvar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9" name="Skupina 66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70" name="Volný tvar 76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1" name="Volný tvar 77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2" name="Volný tvar 77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3" name="Volný tvar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4" name="Volný tvar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5" name="Volný tvar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6" name="Volný tvar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7" name="Volný tvar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8" name="Volný tvar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9" name="Volný tvar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0" name="Volný tvar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1" name="Volný tvar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2" name="Volný tvar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3" name="Volný tvar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4" name="Volný tvar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5" name="Volný tvar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6" name="Volný tvar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7" name="Volný tvar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8" name="Volný tvar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9" name="Volný tvar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0" name="Volný tvar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1" name="Volný tvar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2" name="Volný tvar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3" name="Volný tvar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4" name="Volný tvar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5" name="Volný tvar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6" name="Volný tvar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7" name="Volný tvar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8" name="Volný tvar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9" name="Volný tvar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0" name="Volný tvar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1" name="Volný tvar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2" name="Volný tvar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3" name="Volný tvar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4" name="Volný tvar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5" name="Volný tvar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6" name="Volný tvar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7" name="Volný tvar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8" name="Volný tvar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9" name="Volný tvar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0" name="Volný tvar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1" name="Volný tvar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2" name="Volný tvar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3" name="Volný tvar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4" name="Volný tvar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5" name="Volný tvar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6" name="Volný tvar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7" name="Volný tvar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8" name="Volný tvar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9" name="Volný tvar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0" name="Volný tvar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1" name="Volný tvar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2" name="Volný tvar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3" name="Volný tvar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4" name="Volný tvar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5" name="Volný tvar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6" name="Volný tvar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7" name="Volný tvar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8" name="Volný tvar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9" name="Volný tvar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0" name="Volný tvar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1" name="Volný tvar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2" name="Volný tvar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3" name="Volný tvar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4" name="Volný tvar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5" name="Volný tvar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6" name="Volný tvar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7" name="Volný tvar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8" name="Volný tvar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9" name="Volný tvar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0" name="Volný tvar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1" name="Volný tvar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2" name="Volný tvar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3" name="Volný tvar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7" name="Skupina 516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8" name="Skupina 51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4" name="Volný tvar 69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5" name="Volný tvar 69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6" name="Volný tvar 69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7" name="Volný tvar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8" name="Volný tvar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9" name="Volný tvar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0" name="Volný tvar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1" name="Volný tvar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2" name="Volný tvar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3" name="Volný tvar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4" name="Volný tvar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5" name="Volný tvar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6" name="Volný tvar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7" name="Volný tvar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8" name="Volný tvar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9" name="Volný tvar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0" name="Volný tvar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1" name="Volný tvar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2" name="Volný tvar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3" name="Volný tvar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4" name="Volný tvar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5" name="Volný tvar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6" name="Volný tvar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7" name="Volný tvar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8" name="Volný tvar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9" name="Volný tvar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0" name="Volný tvar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1" name="Volný tvar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2" name="Volný tvar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3" name="Volný tvar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4" name="Volný tvar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5" name="Volný tvar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6" name="Volný tvar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7" name="Volný tvar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8" name="Volný tvar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9" name="Volný tvar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0" name="Volný tvar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1" name="Volný tvar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2" name="Volný tvar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3" name="Volný tvar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4" name="Volný tvar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5" name="Volný tvar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6" name="Volný tvar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7" name="Volný tvar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8" name="Volný tvar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9" name="Volný tvar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0" name="Volný tvar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1" name="Volný tvar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2" name="Volný tvar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3" name="Volný tvar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4" name="Volný tvar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5" name="Volný tvar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6" name="Volný tvar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7" name="Volný tvar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8" name="Volný tvar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9" name="Volný tvar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0" name="Volný tvar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1" name="Volný tvar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2" name="Volný tvar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3" name="Volný tvar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4" name="Volný tvar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5" name="Volný tvar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6" name="Volný tvar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7" name="Volný tvar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8" name="Volný tvar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9" name="Volný tvar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0" name="Volný tvar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1" name="Volný tvar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2" name="Volný tvar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3" name="Volný tvar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4" name="Volný tvar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5" name="Volný tvar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6" name="Volný tvar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7" name="Volný tvar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9" name="Skupina 51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20" name="Volný tvar 61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1" name="Volný tvar 62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2" name="Volný tvar 62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3" name="Volný tvar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4" name="Volný tvar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5" name="Volný tvar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6" name="Volný tvar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7" name="Volný tvar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8" name="Volný tvar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9" name="Volný tvar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0" name="Volný tvar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1" name="Volný tvar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2" name="Volný tvar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3" name="Volný tvar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4" name="Volný tvar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5" name="Volný tvar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6" name="Volný tvar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7" name="Volný tvar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8" name="Volný tvar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9" name="Volný tvar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0" name="Volný tvar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1" name="Volný tvar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2" name="Volný tvar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3" name="Volný tvar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4" name="Volný tvar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5" name="Volný tvar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6" name="Volný tvar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7" name="Volný tvar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8" name="Volný tvar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9" name="Volný tvar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0" name="Volný tvar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1" name="Volný tvar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2" name="Volný tvar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3" name="Volný tvar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4" name="Volný tvar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5" name="Volný tvar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6" name="Volný tvar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7" name="Volný tvar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8" name="Volný tvar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9" name="Volný tvar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0" name="Volný tvar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1" name="Volný tvar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2" name="Volný tvar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3" name="Volný tvar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4" name="Volný tvar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5" name="Volný tvar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6" name="Volný tvar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7" name="Volný tvar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8" name="Volný tvar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9" name="Volný tvar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0" name="Volný tvar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1" name="Volný tvar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2" name="Volný tvar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3" name="Volný tvar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4" name="Volný tvar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5" name="Volný tvar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6" name="Volný tvar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7" name="Volný tvar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8" name="Volný tvar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9" name="Volný tvar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0" name="Volný tvar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1" name="Volný tvar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2" name="Volný tvar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3" name="Volný tvar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4" name="Volný tvar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5" name="Volný tvar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6" name="Volný tvar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7" name="Volný tvar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8" name="Volný tvar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9" name="Volný tvar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0" name="Volný tvar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1" name="Volný tvar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2" name="Volný tvar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3" name="Volný tvar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anchor="b">
            <a:noAutofit/>
          </a:bodyPr>
          <a:lstStyle>
            <a:lvl1pPr algn="l">
              <a:defRPr sz="3200" b="0"/>
            </a:lvl1pPr>
          </a:lstStyle>
          <a:p>
            <a:r>
              <a:rPr lang="cs-CZ" noProof="0"/>
              <a:t>Kliknutím lze upravit styl.</a:t>
            </a:r>
            <a:endParaRPr lang="cs-CZ" noProof="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10022" y="1905000"/>
            <a:ext cx="5669280" cy="4038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cs-CZ" noProof="0"/>
              <a:t>Upravte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  <a:endParaRPr lang="cs-CZ" noProof="0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522413" y="3429000"/>
            <a:ext cx="2743200" cy="2743200"/>
          </a:xfrm>
        </p:spPr>
        <p:txBody>
          <a:bodyPr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noProof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cs-CZ" noProof="0" smtClean="0"/>
              <a:t>08.04.2016</a:t>
            </a:fld>
            <a:endParaRPr lang="cs-CZ" noProof="0" dirty="0"/>
          </a:p>
        </p:txBody>
      </p:sp>
      <p:sp>
        <p:nvSpPr>
          <p:cNvPr id="6" name="Zástupný symbol pro zápatí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noProof="0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 lang="cs-CZ" noProof="0" smtClean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962116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" name="frame"/>
          <p:cNvGrpSpPr/>
          <p:nvPr/>
        </p:nvGrpSpPr>
        <p:grpSpPr bwMode="invGray">
          <a:xfrm flipH="1">
            <a:off x="1447500" y="1630821"/>
            <a:ext cx="6291028" cy="4575885"/>
            <a:chOff x="4417839" y="1630821"/>
            <a:chExt cx="6291028" cy="4575885"/>
          </a:xfrm>
        </p:grpSpPr>
        <p:grpSp>
          <p:nvGrpSpPr>
            <p:cNvPr id="615" name="Skupina 514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7" name="Skupina 66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3" name="Volný tvar 84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4" name="Volný tvar 84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5" name="Volný tvar 84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6" name="Volný tvar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7" name="Volný tvar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8" name="Volný tvar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9" name="Volný tvar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0" name="Volný tvar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1" name="Volný tvar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2" name="Volný tvar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3" name="Volný tvar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4" name="Volný tvar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5" name="Volný tvar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6" name="Volný tvar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7" name="Volný tvar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8" name="Volný tvar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9" name="Volný tvar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0" name="Volný tvar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1" name="Volný tvar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2" name="Volný tvar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3" name="Volný tvar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4" name="Volný tvar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5" name="Volný tvar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6" name="Volný tvar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7" name="Volný tvar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8" name="Volný tvar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9" name="Volný tvar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0" name="Volný tvar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1" name="Volný tvar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2" name="Volný tvar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3" name="Volný tvar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4" name="Volný tvar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5" name="Volný tvar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6" name="Volný tvar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7" name="Volný tvar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8" name="Volný tvar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9" name="Volný tvar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0" name="Volný tvar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1" name="Volný tvar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2" name="Volný tvar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3" name="Volný tvar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4" name="Volný tvar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5" name="Volný tvar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6" name="Volný tvar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7" name="Volný tvar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8" name="Volný tvar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9" name="Volný tvar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0" name="Volný tvar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1" name="Volný tvar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2" name="Volný tvar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3" name="Volný tvar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4" name="Volný tvar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5" name="Volný tvar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6" name="Volný tvar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7" name="Volný tvar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8" name="Volný tvar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9" name="Volný tvar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0" name="Volný tvar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1" name="Volný tvar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2" name="Volný tvar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3" name="Volný tvar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4" name="Volný tvar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5" name="Volný tvar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6" name="Volný tvar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7" name="Volný tvar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8" name="Volný tvar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9" name="Volný tvar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0" name="Volný tvar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1" name="Volný tvar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2" name="Volný tvar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3" name="Volný tvar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4" name="Volný tvar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5" name="Volný tvar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6" name="Volný tvar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8" name="Skupina 66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69" name="Volný tvar 76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0" name="Volný tvar 76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1" name="Volný tvar 77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2" name="Volný tvar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3" name="Volný tvar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4" name="Volný tvar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5" name="Volný tvar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6" name="Volný tvar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7" name="Volný tvar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8" name="Volný tvar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9" name="Volný tvar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0" name="Volný tvar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1" name="Volný tvar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2" name="Volný tvar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3" name="Volný tvar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4" name="Volný tvar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5" name="Volný tvar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6" name="Volný tvar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7" name="Volný tvar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8" name="Volný tvar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9" name="Volný tvar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0" name="Volný tvar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1" name="Volný tvar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2" name="Volný tvar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3" name="Volný tvar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4" name="Volný tvar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5" name="Volný tvar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6" name="Volný tvar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7" name="Volný tvar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8" name="Volný tvar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9" name="Volný tvar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0" name="Volný tvar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1" name="Volný tvar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2" name="Volný tvar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3" name="Volný tvar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4" name="Volný tvar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5" name="Volný tvar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6" name="Volný tvar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7" name="Volný tvar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8" name="Volný tvar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9" name="Volný tvar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0" name="Volný tvar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1" name="Volný tvar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2" name="Volný tvar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3" name="Volný tvar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4" name="Volný tvar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5" name="Volný tvar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6" name="Volný tvar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7" name="Volný tvar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8" name="Volný tvar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9" name="Volný tvar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0" name="Volný tvar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1" name="Volný tvar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2" name="Volný tvar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3" name="Volný tvar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4" name="Volný tvar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5" name="Volný tvar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6" name="Volný tvar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7" name="Volný tvar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8" name="Volný tvar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9" name="Volný tvar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0" name="Volný tvar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1" name="Volný tvar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2" name="Volný tvar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3" name="Volný tvar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4" name="Volný tvar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5" name="Volný tvar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6" name="Volný tvar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7" name="Volný tvar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8" name="Volný tvar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9" name="Volný tvar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0" name="Volný tvar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1" name="Volný tvar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2" name="Volný tvar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6" name="Skupina 515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7" name="Skupina 51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3" name="Volný tvar 69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4" name="Volný tvar 69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5" name="Volný tvar 69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6" name="Volný tvar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7" name="Volný tvar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8" name="Volný tvar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9" name="Volný tvar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0" name="Volný tvar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1" name="Volný tvar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2" name="Volný tvar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3" name="Volný tvar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4" name="Volný tvar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5" name="Volný tvar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6" name="Volný tvar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7" name="Volný tvar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8" name="Volný tvar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9" name="Volný tvar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0" name="Volný tvar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1" name="Volný tvar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2" name="Volný tvar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3" name="Volný tvar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4" name="Volný tvar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5" name="Volný tvar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6" name="Volný tvar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7" name="Volný tvar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8" name="Volný tvar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9" name="Volný tvar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0" name="Volný tvar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1" name="Volný tvar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2" name="Volný tvar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3" name="Volný tvar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4" name="Volný tvar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5" name="Volný tvar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6" name="Volný tvar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7" name="Volný tvar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8" name="Volný tvar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9" name="Volný tvar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0" name="Volný tvar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1" name="Volný tvar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2" name="Volný tvar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3" name="Volný tvar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4" name="Volný tvar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5" name="Volný tvar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6" name="Volný tvar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7" name="Volný tvar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8" name="Volný tvar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9" name="Volný tvar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0" name="Volný tvar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1" name="Volný tvar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2" name="Volný tvar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3" name="Volný tvar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4" name="Volný tvar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5" name="Volný tvar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6" name="Volný tvar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7" name="Volný tvar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8" name="Volný tvar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9" name="Volný tvar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0" name="Volný tvar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1" name="Volný tvar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2" name="Volný tvar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3" name="Volný tvar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4" name="Volný tvar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5" name="Volný tvar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6" name="Volný tvar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7" name="Volný tvar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8" name="Volný tvar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9" name="Volný tvar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0" name="Volný tvar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1" name="Volný tvar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2" name="Volný tvar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3" name="Volný tvar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4" name="Volný tvar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5" name="Volný tvar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6" name="Volný tvar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8" name="Skupina 51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19" name="Volný tvar 61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0" name="Volný tvar 61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1" name="Volný tvar 62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2" name="Volný tvar 621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3" name="Volný tvar 622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4" name="Volný tvar 623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5" name="Volný tvar 624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6" name="Volný tvar 625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7" name="Volný tvar 626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8" name="Volný tvar 627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9" name="Volný tvar 628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0" name="Volný tvar 629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1" name="Volný tvar 630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2" name="Volný tvar 631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3" name="Volný tvar 632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4" name="Volný tvar 633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5" name="Volný tvar 634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6" name="Volný tvar 635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7" name="Volný tvar 636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8" name="Volný tvar 637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9" name="Volný tvar 638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0" name="Volný tvar 639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1" name="Volný tvar 640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2" name="Volný tvar 641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3" name="Volný tvar 642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4" name="Volný tvar 643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5" name="Volný tvar 644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6" name="Volný tvar 645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7" name="Volný tvar 646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8" name="Volný tvar 647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9" name="Volný tvar 648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0" name="Volný tvar 649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1" name="Volný tvar 650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2" name="Volný tvar 651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3" name="Volný tvar 652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4" name="Volný tvar 653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5" name="Volný tvar 654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6" name="Volný tvar 655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7" name="Volný tvar 656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8" name="Volný tvar 657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9" name="Volný tvar 658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0" name="Volný tvar 659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1" name="Volný tvar 660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2" name="Volný tvar 661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3" name="Volný tvar 662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4" name="Volný tvar 663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5" name="Volný tvar 664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6" name="Volný tvar 665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7" name="Volný tvar 666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8" name="Volný tvar 667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9" name="Volný tvar 668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0" name="Volný tvar 669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1" name="Volný tvar 670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2" name="Volný tvar 671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3" name="Volný tvar 672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4" name="Volný tvar 673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5" name="Volný tvar 674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6" name="Volný tvar 675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7" name="Volný tvar 676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8" name="Volný tvar 677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9" name="Volný tvar 678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0" name="Volný tvar 679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1" name="Volný tvar 680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2" name="Volný tvar 681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3" name="Volný tvar 682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4" name="Volný tvar 683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5" name="Volný tvar 684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6" name="Volný tvar 685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7" name="Volný tvar 686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8" name="Volný tvar 687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9" name="Volný tvar 688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0" name="Volný tvar 689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1" name="Volný tvar 690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2" name="Volný tvar 691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cs-CZ" noProof="0" dirty="0"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anchor="b">
            <a:noAutofit/>
          </a:bodyPr>
          <a:lstStyle>
            <a:lvl1pPr algn="l">
              <a:defRPr sz="3200" b="0"/>
            </a:lvl1pPr>
          </a:lstStyle>
          <a:p>
            <a:r>
              <a:rPr lang="cs-CZ" noProof="0"/>
              <a:t>Kliknutím lze upravit styl.</a:t>
            </a:r>
            <a:endParaRPr lang="cs-CZ" noProof="0" dirty="0"/>
          </a:p>
        </p:txBody>
      </p:sp>
      <p:sp>
        <p:nvSpPr>
          <p:cNvPr id="3" name="Piál 1Zástupný symbol pro obrázek 2"/>
          <p:cNvSpPr>
            <a:spLocks noGrp="1"/>
          </p:cNvSpPr>
          <p:nvPr>
            <p:ph type="pic" idx="1"/>
          </p:nvPr>
        </p:nvSpPr>
        <p:spPr>
          <a:xfrm>
            <a:off x="1745838" y="1884311"/>
            <a:ext cx="5669280" cy="4041648"/>
          </a:xfrm>
          <a:solidFill>
            <a:schemeClr val="bg1"/>
          </a:solidFill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noProof="0" dirty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7905959" y="3411748"/>
            <a:ext cx="2743200" cy="2743200"/>
          </a:xfrm>
        </p:spPr>
        <p:txBody>
          <a:bodyPr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noProof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cs-CZ" noProof="0" smtClean="0"/>
              <a:t>08.04.2016</a:t>
            </a:fld>
            <a:endParaRPr lang="cs-CZ" noProof="0" dirty="0"/>
          </a:p>
        </p:txBody>
      </p:sp>
      <p:sp>
        <p:nvSpPr>
          <p:cNvPr id="6" name="Zástupný symbol pro zápatí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noProof="0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 lang="cs-CZ" noProof="0" smtClean="0"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3617694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cs-CZ" noProof="0" dirty="0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522414" y="1905000"/>
            <a:ext cx="91440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dirty="0"/>
              <a:t>Kliknutím lze upravit styly předlohy textu.</a:t>
            </a:r>
          </a:p>
          <a:p>
            <a:pPr lvl="1"/>
            <a:r>
              <a:rPr lang="cs-CZ" noProof="0" dirty="0"/>
              <a:t>Druhá úroveň</a:t>
            </a:r>
          </a:p>
          <a:p>
            <a:pPr lvl="2"/>
            <a:r>
              <a:rPr lang="cs-CZ" noProof="0" dirty="0"/>
              <a:t>Třetí úroveň</a:t>
            </a:r>
          </a:p>
          <a:p>
            <a:pPr lvl="3"/>
            <a:r>
              <a:rPr lang="cs-CZ" noProof="0" dirty="0"/>
              <a:t>Čtvrtá úroveň</a:t>
            </a:r>
          </a:p>
          <a:p>
            <a:pPr lvl="4"/>
            <a:r>
              <a:rPr lang="cs-CZ" noProof="0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075612" y="6400801"/>
            <a:ext cx="124385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FE8FB1-0A7A-443E-AAF7-31D4FA1AA312}" type="datetimeFigureOut">
              <a:rPr lang="cs-CZ" noProof="0" smtClean="0"/>
              <a:pPr/>
              <a:t>08.04.2016</a:t>
            </a:fld>
            <a:endParaRPr lang="cs-CZ" noProof="0" dirty="0"/>
          </a:p>
        </p:txBody>
      </p:sp>
      <p:sp>
        <p:nvSpPr>
          <p:cNvPr id="5" name="Zástupný symbol pro zápatí 5"/>
          <p:cNvSpPr>
            <a:spLocks noGrp="1"/>
          </p:cNvSpPr>
          <p:nvPr>
            <p:ph type="ftr" sz="quarter" idx="3"/>
          </p:nvPr>
        </p:nvSpPr>
        <p:spPr>
          <a:xfrm>
            <a:off x="1522413" y="6400801"/>
            <a:ext cx="632459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noProof="0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9523412" y="6400801"/>
            <a:ext cx="1143002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A54BD-C84D-46CE-8B72-31BFB26ABA43}" type="slidenum">
              <a:rPr lang="cs-CZ" noProof="0" smtClean="0"/>
              <a:pPr/>
              <a:t>‹#›</a:t>
            </a:fld>
            <a:endParaRPr lang="cs-CZ" noProof="0" dirty="0"/>
          </a:p>
        </p:txBody>
      </p:sp>
    </p:spTree>
    <p:extLst>
      <p:ext uri="{BB962C8B-B14F-4D97-AF65-F5344CB8AC3E}">
        <p14:creationId xmlns:p14="http://schemas.microsoft.com/office/powerpoint/2010/main" val="5356364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indent="-27432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4672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332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1872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476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76272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book.interimm.org/guide/mars.html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opinionsicilia.it/wp-content/uploads/2012/10/Stromboli-vista-dallalto.jpg" TargetMode="External"/><Relationship Id="rId4" Type="http://schemas.openxmlformats.org/officeDocument/2006/relationships/hyperlink" Target="http://nd03.jxs.cz/344/191/cb66f0dba0_62928203_o2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geol.jex.cz/menu/sopecna-cinnost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cestovani.kr-karlovarsky.cz/cz/pronavstevniky/Priroda/Prirodnizajimavosti/PublishingImages/zeleznahurka2.jpg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www.casa-vacanze-naxos.com/en/territorio/etna/" TargetMode="Externa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ebnoviny.sk/svet/clanok/94316-pre-vybuch-sopky-na-islande-evakuovali-stovky-ludi/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dovky.cz/foto.aspx?r=ln_zahranici&amp;foto1=SK50f608_JAK01_INDONESIA_0121_11.JPG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.muni.cz/~herber/volcano.htm" TargetMode="Externa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s://de.wikipedia.org/wiki/Pyroklastisches_Sediment#/media/File:Volcanic_breccia_in_Jackson_Hole.JPG" TargetMode="Externa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.muni.cz/~herber/volcano.htm" TargetMode="Externa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earth.esa.int/web/earth-watching/environmental-hazards/content/-/article/stromboli-volcano" TargetMode="External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procproto.cz/zajimavosti-a-novinky/co-by-se-stalo-kdybyste-spadli-do-sopky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thz.ch/en/news-and-events/eth-news/news/2014/01/supereruptions-triggered-by-melt-buoyancy.html" TargetMode="Externa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endtimeheadlines.org/2015/09/mauna-loa-volcano-alert-level-elevated-to-advisory-unrest-mounting/" TargetMode="External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blogs.agu.org/georneys/files/2011/08/Krak-7.jpg" TargetMode="Externa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bestpage.cz/img_profil/srandovni18.html" TargetMode="External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21stoleti.cz/2005/03/18/10-nejvetsich-sopecnych-vybuchu-v-dejinach-zeme/" TargetMode="External"/><Relationship Id="rId2" Type="http://schemas.openxmlformats.org/officeDocument/2006/relationships/hyperlink" Target="http://sopky.eu/sopka-vesuv/fotky-45-sopka-vesuv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sites.google.com/site/vulkanizmus/sopecne_tvary/stratovulkan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sopky.eu/sopka-hualalai/fotky-35-sopka-hualalai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.muni.cz/~herber/hotspots.htm" TargetMode="Externa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s.wikipedia.org/wiki/%C5%A0t%C3%ADtov%C3%A1_sopka#/media/File:30424305-045_large.JPG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www.pinterest.com/marienesmrkov/volcanoes-of-the-czech-republic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kostarika.tripzone.cz/fotogalerie/stratovulkan-arenal-6799" TargetMode="External"/><Relationship Id="rId7" Type="http://schemas.openxmlformats.org/officeDocument/2006/relationships/hyperlink" Target="http://www.amerika.cz/clanek/k-vrcholu-svate-heleny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mh.com.au/world/lava-flows-from-hawaiis-kilauea-volcano-20150828-gjai95.html" TargetMode="Externa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ountsthelens.com/files/After_Eruption_1981_4_.jpg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endtimeheadlines.org/2015/09/mauna-loa-volcano-alert-level-elevated-to-advisory-unrest-mounting/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996" y="116632"/>
            <a:ext cx="5761038" cy="125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Pole 2"/>
          <p:cNvSpPr txBox="1">
            <a:spLocks noChangeArrowheads="1"/>
          </p:cNvSpPr>
          <p:nvPr/>
        </p:nvSpPr>
        <p:spPr bwMode="auto">
          <a:xfrm>
            <a:off x="1697534" y="2401044"/>
            <a:ext cx="7353300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charset="0"/>
              </a:defRPr>
            </a:lvl1pPr>
            <a:lvl2pPr marL="4572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 Unicode MS" panose="020B0604020202020204" charset="0"/>
              </a:defRPr>
            </a:lvl2pPr>
            <a:lvl3pPr marL="9144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 Unicode MS" panose="020B0604020202020204" charset="0"/>
              </a:defRPr>
            </a:lvl3pPr>
            <a:lvl4pPr marL="1371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 Unicode MS" panose="020B0604020202020204" charset="0"/>
              </a:defRPr>
            </a:lvl4pPr>
            <a:lvl5pPr marL="18288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 Unicode MS" panose="020B0604020202020204" charset="0"/>
              </a:defRPr>
            </a:lvl5pPr>
            <a:lvl6pPr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 Unicode MS" panose="020B0604020202020204" charset="0"/>
              </a:defRPr>
            </a:lvl6pPr>
            <a:lvl7pPr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 Unicode MS" panose="020B0604020202020204" charset="0"/>
              </a:defRPr>
            </a:lvl7pPr>
            <a:lvl8pPr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 Unicode MS" panose="020B0604020202020204" charset="0"/>
              </a:defRPr>
            </a:lvl8pPr>
            <a:lvl9pPr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 Unicode MS" panose="020B0604020202020204" charset="0"/>
              </a:defRPr>
            </a:lvl9pPr>
          </a:lstStyle>
          <a:p>
            <a:pPr algn="ctr" defTabSz="914400" eaLnBrk="1" hangingPunct="1"/>
            <a:r>
              <a:rPr lang="cs-CZ" altLang="cs-CZ" sz="4000" b="1" dirty="0">
                <a:solidFill>
                  <a:schemeClr val="tx1"/>
                </a:solidFill>
              </a:rPr>
              <a:t>Projekt CZ.1.07/1.1.10/03.0008</a:t>
            </a:r>
          </a:p>
          <a:p>
            <a:pPr algn="ctr" defTabSz="914400" eaLnBrk="1" hangingPunct="1"/>
            <a:endParaRPr lang="cs-CZ" altLang="cs-CZ" sz="4000" b="1" dirty="0">
              <a:solidFill>
                <a:schemeClr val="tx1"/>
              </a:solidFill>
            </a:endParaRPr>
          </a:p>
          <a:p>
            <a:pPr algn="ctr" defTabSz="914400" eaLnBrk="1" hangingPunct="1"/>
            <a:r>
              <a:rPr lang="cs-CZ" altLang="cs-CZ" sz="4000" b="1" dirty="0">
                <a:solidFill>
                  <a:schemeClr val="tx1"/>
                </a:solidFill>
              </a:rPr>
              <a:t>Environmentální výchova ve školních úlohách, experimentech a exkurzích</a:t>
            </a:r>
          </a:p>
        </p:txBody>
      </p:sp>
    </p:spTree>
    <p:extLst>
      <p:ext uri="{BB962C8B-B14F-4D97-AF65-F5344CB8AC3E}">
        <p14:creationId xmlns:p14="http://schemas.microsoft.com/office/powerpoint/2010/main" val="3434382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4000" dirty="0"/>
              <a:t> </a:t>
            </a:r>
            <a:r>
              <a:rPr lang="cs-CZ" sz="4000" b="1" dirty="0"/>
              <a:t>Olympus Mons</a:t>
            </a: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2084" y="1700808"/>
            <a:ext cx="6419435" cy="49991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ovéPole 3"/>
          <p:cNvSpPr txBox="1"/>
          <p:nvPr/>
        </p:nvSpPr>
        <p:spPr>
          <a:xfrm>
            <a:off x="8974732" y="6577602"/>
            <a:ext cx="2686954" cy="2446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cs-CZ" sz="1100" dirty="0">
                <a:hlinkClick r:id="rId3"/>
              </a:rPr>
              <a:t>http://book.interimm.org/guide/mars.html</a:t>
            </a:r>
            <a:r>
              <a:rPr lang="cs-CZ" sz="11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35446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4000" b="1" dirty="0"/>
              <a:t>Stratovulkán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Jedná se o vysoký, kuželovitý vulkán, který se skládá z mnoha vrstev ztuhlé lávy, </a:t>
            </a:r>
            <a:r>
              <a:rPr lang="cs-CZ" u="sng" dirty="0"/>
              <a:t>tefry</a:t>
            </a:r>
            <a:r>
              <a:rPr lang="cs-CZ" dirty="0"/>
              <a:t>, pemzy a sopečného popela.</a:t>
            </a:r>
          </a:p>
          <a:p>
            <a:r>
              <a:rPr lang="cs-CZ" dirty="0"/>
              <a:t>Pro stratovulkán jsou také typické pravidelné a explozivní erupce.</a:t>
            </a:r>
          </a:p>
          <a:p>
            <a:r>
              <a:rPr lang="cs-CZ" dirty="0"/>
              <a:t> Typickým příkladem sopky typu stratovulkán je například Vesuv - ten je známý tím že v roce 79 n.l. zničil antické město Pompeje.</a:t>
            </a:r>
          </a:p>
        </p:txBody>
      </p:sp>
      <p:pic>
        <p:nvPicPr>
          <p:cNvPr id="8194" name="Picture 2" descr="http://www.opinionsicilia.it/wp-content/uploads/2012/10/Stromboli-vista-dallal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21" y="4250394"/>
            <a:ext cx="3934172" cy="2606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nd03.jxs.cz/344/191/cb66f0dba0_62928203_o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1101" y="4469632"/>
            <a:ext cx="3237806" cy="2271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7966620" y="4175693"/>
            <a:ext cx="4417363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cs-CZ" sz="1400" dirty="0">
                <a:hlinkClick r:id="rId4"/>
              </a:rPr>
              <a:t>http://nd03.jxs.cz/344/191/cb66f0dba0_62928203_o2.jpg</a:t>
            </a:r>
            <a:r>
              <a:rPr lang="cs-CZ" sz="1400" dirty="0"/>
              <a:t> 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659998" y="6551363"/>
            <a:ext cx="3324949" cy="1892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cs-CZ" sz="700" dirty="0">
                <a:hlinkClick r:id="rId5"/>
              </a:rPr>
              <a:t>http://www.opinionsicilia.it/wp-content/uploads/2012/10/Stromboli-vista-dallalto.jpg</a:t>
            </a:r>
            <a:r>
              <a:rPr lang="cs-CZ" sz="7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13411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4000" b="1" dirty="0"/>
              <a:t>Typy sopek </a:t>
            </a:r>
            <a:r>
              <a:rPr lang="cs-CZ" sz="2800" dirty="0"/>
              <a:t>(tedy spíše některé z nich)</a:t>
            </a:r>
            <a:endParaRPr lang="cs-CZ" sz="4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b="1" dirty="0"/>
              <a:t>Štítová sopka</a:t>
            </a:r>
            <a:r>
              <a:rPr lang="cs-CZ" dirty="0"/>
              <a:t> - jsou to ploché sopky o velkém průměru budované vysoce tekutými lávami. Sopečné erupce nejsou hojné.</a:t>
            </a:r>
          </a:p>
          <a:p>
            <a:pPr marL="0" indent="0">
              <a:buNone/>
            </a:pPr>
            <a:r>
              <a:rPr lang="cs-CZ" b="1" dirty="0"/>
              <a:t>Stratovulkán </a:t>
            </a:r>
            <a:r>
              <a:rPr lang="cs-CZ" dirty="0"/>
              <a:t>- sopka se sopečným kuželem, který je tvořen střídáním lávových proudů a vrstev nahromaděného pyroklastického materiálu.</a:t>
            </a:r>
          </a:p>
          <a:p>
            <a:pPr marL="0" indent="0">
              <a:buNone/>
            </a:pPr>
            <a:r>
              <a:rPr lang="cs-CZ" altLang="cs-CZ" b="1" dirty="0"/>
              <a:t>Sypané sopky </a:t>
            </a:r>
            <a:r>
              <a:rPr lang="cs-CZ" altLang="cs-CZ" dirty="0"/>
              <a:t>- jsou tvořeny nasypanými vrstvy popela a lávy.</a:t>
            </a: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405780" y="4221088"/>
            <a:ext cx="2736304" cy="223947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ovéPole 4"/>
          <p:cNvSpPr txBox="1"/>
          <p:nvPr/>
        </p:nvSpPr>
        <p:spPr>
          <a:xfrm>
            <a:off x="3224330" y="4725144"/>
            <a:ext cx="1776448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cs-CZ" sz="2400" dirty="0"/>
              <a:t>stratovulkán</a:t>
            </a: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454452" y="4437539"/>
            <a:ext cx="3743280" cy="220031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ovéPole 6"/>
          <p:cNvSpPr txBox="1"/>
          <p:nvPr/>
        </p:nvSpPr>
        <p:spPr>
          <a:xfrm>
            <a:off x="10197732" y="4725144"/>
            <a:ext cx="1911101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cs-CZ" sz="2400" dirty="0"/>
              <a:t>Štítová sopka</a:t>
            </a:r>
          </a:p>
        </p:txBody>
      </p:sp>
      <p:sp>
        <p:nvSpPr>
          <p:cNvPr id="8" name="TextovéPole 7"/>
          <p:cNvSpPr txBox="1"/>
          <p:nvPr/>
        </p:nvSpPr>
        <p:spPr>
          <a:xfrm>
            <a:off x="491369" y="6460558"/>
            <a:ext cx="2130711" cy="2169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cs-CZ" sz="900" dirty="0">
                <a:hlinkClick r:id="rId4"/>
              </a:rPr>
              <a:t>http://geol.jex.cz/menu/sopecna-cinnost</a:t>
            </a:r>
            <a:r>
              <a:rPr lang="cs-CZ" sz="900" dirty="0"/>
              <a:t> </a:t>
            </a:r>
          </a:p>
        </p:txBody>
      </p:sp>
      <p:sp>
        <p:nvSpPr>
          <p:cNvPr id="9" name="TextovéPole 8"/>
          <p:cNvSpPr txBox="1"/>
          <p:nvPr/>
        </p:nvSpPr>
        <p:spPr>
          <a:xfrm>
            <a:off x="6958508" y="6605510"/>
            <a:ext cx="2452916" cy="2377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cs-CZ" sz="1050" dirty="0">
                <a:hlinkClick r:id="rId4"/>
              </a:rPr>
              <a:t>http://geol.jex.cz/menu/sopecna-cinnost</a:t>
            </a:r>
            <a:r>
              <a:rPr lang="cs-CZ" sz="105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80199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4000" b="1" dirty="0"/>
              <a:t>Sopky u nás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522413" y="1905000"/>
            <a:ext cx="2743200" cy="4620344"/>
          </a:xfrm>
        </p:spPr>
        <p:txBody>
          <a:bodyPr>
            <a:noAutofit/>
          </a:bodyPr>
          <a:lstStyle/>
          <a:p>
            <a:r>
              <a:rPr lang="cs-CZ" sz="1800" b="1" u="sng" dirty="0"/>
              <a:t>Železná hůrka u Chebu</a:t>
            </a:r>
            <a:r>
              <a:rPr lang="cs-CZ" b="1" u="sng" dirty="0"/>
              <a:t>:</a:t>
            </a:r>
            <a:r>
              <a:rPr lang="cs-CZ" b="1" dirty="0"/>
              <a:t/>
            </a:r>
            <a:br>
              <a:rPr lang="cs-CZ" b="1" dirty="0"/>
            </a:br>
            <a:r>
              <a:rPr lang="cs-CZ" sz="1800" b="1" dirty="0"/>
              <a:t>nejmladší</a:t>
            </a:r>
            <a:r>
              <a:rPr lang="cs-CZ" dirty="0"/>
              <a:t> známá sopka v České republice, nalezneme ji u obce Mýtina blízko hranice s Německem</a:t>
            </a:r>
          </a:p>
          <a:p>
            <a:r>
              <a:rPr lang="cs-CZ" sz="1800" b="1" u="sng" dirty="0"/>
              <a:t>Říp:</a:t>
            </a:r>
            <a:r>
              <a:rPr lang="cs-CZ" b="1" dirty="0"/>
              <a:t/>
            </a:r>
            <a:br>
              <a:rPr lang="cs-CZ" b="1" dirty="0"/>
            </a:br>
            <a:r>
              <a:rPr lang="cs-CZ" dirty="0"/>
              <a:t>tato památná hora vystupující cca 200 metrů nad své okolí je skutečně vyhaslou sopkou resp. obnaženým zbytkem sopouchu.</a:t>
            </a:r>
          </a:p>
          <a:p>
            <a:r>
              <a:rPr lang="cs-CZ" sz="1800" b="1" u="sng" dirty="0"/>
              <a:t>Oblast Českého Ráje:</a:t>
            </a:r>
            <a:r>
              <a:rPr lang="cs-CZ" dirty="0"/>
              <a:t/>
            </a:r>
            <a:br>
              <a:rPr lang="cs-CZ" dirty="0"/>
            </a:br>
            <a:r>
              <a:rPr lang="cs-CZ" dirty="0"/>
              <a:t>např.: </a:t>
            </a:r>
            <a:r>
              <a:rPr lang="cs-CZ" sz="1800" b="1" dirty="0"/>
              <a:t>Čertí kopeček</a:t>
            </a:r>
            <a:r>
              <a:rPr lang="cs-CZ" b="1" dirty="0"/>
              <a:t> -</a:t>
            </a:r>
            <a:r>
              <a:rPr lang="cs-CZ" baseline="30000" dirty="0"/>
              <a:t> </a:t>
            </a:r>
            <a:r>
              <a:rPr lang="cs-CZ" dirty="0"/>
              <a:t>je vrch a vyhaslá sopka v okrese Jablonec nad Nisou Libereckého kraje. Leží při jižním okraji obce Koberovy. Vrch je součástí CHKO Český ráj.</a:t>
            </a:r>
          </a:p>
        </p:txBody>
      </p:sp>
      <p:pic>
        <p:nvPicPr>
          <p:cNvPr id="6146" name="Picture 2" descr="http://cestovani.kr-karlovarsky.cz/cz/pronavstevniky/Priroda/Prirodnizajimavosti/PublishingImages/zeleznahurka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4252" y="1905000"/>
            <a:ext cx="5846813" cy="3695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4984640" y="5600701"/>
            <a:ext cx="5186035" cy="2031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cs-CZ" sz="800" dirty="0">
                <a:hlinkClick r:id="rId3"/>
              </a:rPr>
              <a:t>http://cestovani.kr-karlovarsky.cz/cz/pronavstevniky/Priroda/Prirodnizajimavosti/PublishingImages/zeleznahurka2.jpg</a:t>
            </a:r>
            <a:r>
              <a:rPr lang="cs-CZ" sz="800" dirty="0"/>
              <a:t> 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3747963" y="2348880"/>
            <a:ext cx="877163" cy="8402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cs-CZ" sz="5400" b="1" dirty="0"/>
              <a:t>→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2483485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4000" b="1" dirty="0"/>
              <a:t>Sopky ve světě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26260" y="1905000"/>
            <a:ext cx="5653042" cy="4038600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053852" y="1412776"/>
            <a:ext cx="3384376" cy="5184576"/>
          </a:xfrm>
        </p:spPr>
        <p:txBody>
          <a:bodyPr>
            <a:norm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sz="1800" b="1" dirty="0"/>
              <a:t>Etna - Sicílie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sz="1800" b="1" dirty="0"/>
              <a:t>Stromboli - Itálie</a:t>
            </a:r>
            <a:endParaRPr lang="cs-CZ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sz="1800" b="1" dirty="0"/>
              <a:t>Pohoří Eifel - Německo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sz="1800" b="1" dirty="0"/>
              <a:t>Lanzarote - Kanárské ostrovy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sz="1800" b="1" dirty="0"/>
              <a:t>Neovulkanické pohoří - Mexiko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sz="1800" b="1" dirty="0"/>
              <a:t>Harrat Khaybar - Saúdská Arábie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sz="1800" b="1" dirty="0"/>
              <a:t>Tibesti - hranice Čadu a Libye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5094119" y="6239268"/>
            <a:ext cx="4901085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cs-CZ" sz="1600" dirty="0">
                <a:hlinkClick r:id="rId2"/>
              </a:rPr>
              <a:t>http://www.casa-vacanze-naxos.com/en/territorio/etna/</a:t>
            </a:r>
            <a:r>
              <a:rPr lang="cs-CZ" sz="1600" dirty="0"/>
              <a:t> </a:t>
            </a:r>
          </a:p>
        </p:txBody>
      </p:sp>
      <p:pic>
        <p:nvPicPr>
          <p:cNvPr id="2050" name="Picture 2" descr="http://www.casa-vacanze-naxos.com/wp-content/uploads/2009/06/eruzione-etna-con-sfondo-di-catani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1082" y="1837453"/>
            <a:ext cx="5796126" cy="4173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01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4000" b="1" dirty="0"/>
              <a:t>Jak poznáme že se blíží výbuch?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44203" y="1903364"/>
            <a:ext cx="5669280" cy="4038600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522413" y="2276872"/>
            <a:ext cx="2743200" cy="3895328"/>
          </a:xfrm>
        </p:spPr>
        <p:txBody>
          <a:bodyPr>
            <a:normAutofit fontScale="77500" lnSpcReduction="20000"/>
          </a:bodyPr>
          <a:lstStyle/>
          <a:p>
            <a:pPr lvl="0">
              <a:spcBef>
                <a:spcPts val="697"/>
              </a:spcBef>
              <a:buClr>
                <a:srgbClr val="262673"/>
              </a:buClr>
              <a:buSzPct val="100000"/>
            </a:pPr>
            <a:endParaRPr lang="cs-CZ" sz="2800" b="1" dirty="0">
              <a:effectLst>
                <a:outerShdw dist="17961" dir="2700000">
                  <a:scrgbClr r="0" g="0" b="0"/>
                </a:outerShdw>
              </a:effectLst>
            </a:endParaRPr>
          </a:p>
          <a:p>
            <a:pPr marL="342900" lvl="1" indent="-342900">
              <a:lnSpc>
                <a:spcPct val="100000"/>
              </a:lnSpc>
              <a:spcBef>
                <a:spcPts val="598"/>
              </a:spcBef>
              <a:buClr>
                <a:srgbClr val="000000"/>
              </a:buClr>
              <a:buFont typeface="Arial" panose="020B0604020202020204" pitchFamily="34" charset="0"/>
              <a:buChar char="•"/>
              <a:tabLst>
                <a:tab pos="571320" algn="l"/>
                <a:tab pos="1485719" algn="l"/>
                <a:tab pos="2400119" algn="l"/>
                <a:tab pos="3314519" algn="l"/>
                <a:tab pos="4228919" algn="l"/>
                <a:tab pos="5143320" algn="l"/>
                <a:tab pos="6057720" algn="l"/>
                <a:tab pos="6972120" algn="l"/>
                <a:tab pos="7886520" algn="l"/>
                <a:tab pos="8800920" algn="l"/>
                <a:tab pos="9715320" algn="l"/>
              </a:tabLst>
            </a:pPr>
            <a:r>
              <a:rPr lang="cs-CZ" sz="2600" b="1" dirty="0">
                <a:cs typeface="Arial" pitchFamily="34"/>
              </a:rPr>
              <a:t>- opakující se zemětřesení </a:t>
            </a:r>
            <a:br>
              <a:rPr lang="cs-CZ" sz="2600" b="1" dirty="0">
                <a:cs typeface="Arial" pitchFamily="34"/>
              </a:rPr>
            </a:br>
            <a:r>
              <a:rPr lang="cs-CZ" sz="2600" b="1" dirty="0">
                <a:cs typeface="Arial" pitchFamily="34"/>
              </a:rPr>
              <a:t>v okolí sopky</a:t>
            </a:r>
          </a:p>
          <a:p>
            <a:pPr marL="342900" lvl="1" indent="-342900">
              <a:lnSpc>
                <a:spcPct val="100000"/>
              </a:lnSpc>
              <a:spcBef>
                <a:spcPts val="598"/>
              </a:spcBef>
              <a:buClr>
                <a:srgbClr val="000000"/>
              </a:buClr>
              <a:buFont typeface="Arial" panose="020B0604020202020204" pitchFamily="34" charset="0"/>
              <a:buChar char="•"/>
              <a:tabLst>
                <a:tab pos="571320" algn="l"/>
                <a:tab pos="1485719" algn="l"/>
                <a:tab pos="2400119" algn="l"/>
                <a:tab pos="3314519" algn="l"/>
                <a:tab pos="4228919" algn="l"/>
                <a:tab pos="5143320" algn="l"/>
                <a:tab pos="6057720" algn="l"/>
                <a:tab pos="6972120" algn="l"/>
                <a:tab pos="7886520" algn="l"/>
                <a:tab pos="8800920" algn="l"/>
                <a:tab pos="9715320" algn="l"/>
              </a:tabLst>
            </a:pPr>
            <a:r>
              <a:rPr lang="cs-CZ" sz="2600" b="1" dirty="0">
                <a:cs typeface="Arial" pitchFamily="34"/>
              </a:rPr>
              <a:t>- dým vycházející z kráteru sopky</a:t>
            </a:r>
          </a:p>
          <a:p>
            <a:pPr marL="342900" lvl="1" indent="-342900">
              <a:lnSpc>
                <a:spcPct val="100000"/>
              </a:lnSpc>
              <a:spcBef>
                <a:spcPts val="598"/>
              </a:spcBef>
              <a:buClr>
                <a:srgbClr val="000000"/>
              </a:buClr>
              <a:buFont typeface="Arial" panose="020B0604020202020204" pitchFamily="34" charset="0"/>
              <a:buChar char="•"/>
              <a:tabLst>
                <a:tab pos="571320" algn="l"/>
                <a:tab pos="1485719" algn="l"/>
                <a:tab pos="2400119" algn="l"/>
                <a:tab pos="3314519" algn="l"/>
                <a:tab pos="4228919" algn="l"/>
                <a:tab pos="5143320" algn="l"/>
                <a:tab pos="6057720" algn="l"/>
                <a:tab pos="6972120" algn="l"/>
                <a:tab pos="7886520" algn="l"/>
                <a:tab pos="8800920" algn="l"/>
                <a:tab pos="9715320" algn="l"/>
              </a:tabLst>
            </a:pPr>
            <a:r>
              <a:rPr lang="cs-CZ" sz="2600" b="1" dirty="0">
                <a:cs typeface="Arial" pitchFamily="34"/>
              </a:rPr>
              <a:t>- zvukové efekty vycházející ze sopky</a:t>
            </a:r>
          </a:p>
          <a:p>
            <a:pPr marL="342900" lvl="1" indent="-342900">
              <a:lnSpc>
                <a:spcPct val="100000"/>
              </a:lnSpc>
              <a:spcBef>
                <a:spcPts val="598"/>
              </a:spcBef>
              <a:buClr>
                <a:srgbClr val="000000"/>
              </a:buClr>
              <a:buFont typeface="Arial" panose="020B0604020202020204" pitchFamily="34" charset="0"/>
              <a:buChar char="•"/>
              <a:tabLst>
                <a:tab pos="571320" algn="l"/>
                <a:tab pos="1485719" algn="l"/>
                <a:tab pos="2400119" algn="l"/>
                <a:tab pos="3314519" algn="l"/>
                <a:tab pos="4228919" algn="l"/>
                <a:tab pos="5143320" algn="l"/>
                <a:tab pos="6057720" algn="l"/>
                <a:tab pos="6972120" algn="l"/>
                <a:tab pos="7886520" algn="l"/>
                <a:tab pos="8800920" algn="l"/>
                <a:tab pos="9715320" algn="l"/>
              </a:tabLst>
            </a:pPr>
            <a:r>
              <a:rPr lang="cs-CZ" sz="2600" b="1" dirty="0">
                <a:cs typeface="Arial" pitchFamily="34"/>
              </a:rPr>
              <a:t>- živočichové, kteří utíkají</a:t>
            </a:r>
            <a:br>
              <a:rPr lang="cs-CZ" sz="2600" b="1" dirty="0">
                <a:cs typeface="Arial" pitchFamily="34"/>
              </a:rPr>
            </a:br>
            <a:r>
              <a:rPr lang="cs-CZ" sz="2600" b="1" dirty="0">
                <a:cs typeface="Arial" pitchFamily="34"/>
              </a:rPr>
              <a:t>z dosahu sopky</a:t>
            </a:r>
          </a:p>
          <a:p>
            <a:pPr marL="342900" lvl="1" indent="-342900">
              <a:lnSpc>
                <a:spcPct val="100000"/>
              </a:lnSpc>
              <a:spcBef>
                <a:spcPts val="598"/>
              </a:spcBef>
              <a:buClr>
                <a:srgbClr val="000000"/>
              </a:buClr>
              <a:buFont typeface="Arial" panose="020B0604020202020204" pitchFamily="34" charset="0"/>
              <a:buChar char="•"/>
              <a:tabLst>
                <a:tab pos="571320" algn="l"/>
                <a:tab pos="1485719" algn="l"/>
                <a:tab pos="2400119" algn="l"/>
                <a:tab pos="3314519" algn="l"/>
                <a:tab pos="4228919" algn="l"/>
                <a:tab pos="5143320" algn="l"/>
                <a:tab pos="6057720" algn="l"/>
                <a:tab pos="6972120" algn="l"/>
                <a:tab pos="7886520" algn="l"/>
                <a:tab pos="8800920" algn="l"/>
                <a:tab pos="9715320" algn="l"/>
              </a:tabLst>
            </a:pPr>
            <a:r>
              <a:rPr lang="cs-CZ" sz="2600" b="1" dirty="0">
                <a:cs typeface="Arial" pitchFamily="34"/>
              </a:rPr>
              <a:t>- přístroje aj.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</p:txBody>
      </p:sp>
      <p:pic>
        <p:nvPicPr>
          <p:cNvPr id="7170" name="Picture 2" descr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1332" y="1837044"/>
            <a:ext cx="5692151" cy="4300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ovéPole 5"/>
          <p:cNvSpPr txBox="1"/>
          <p:nvPr/>
        </p:nvSpPr>
        <p:spPr>
          <a:xfrm>
            <a:off x="4995105" y="5889143"/>
            <a:ext cx="539923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cs-CZ" sz="1000" dirty="0">
                <a:hlinkClick r:id="rId3"/>
              </a:rPr>
              <a:t>http://www.webnoviny.sk/svet/clanok/94316-pre-vybuch-sopky-na-islande-evakuovali-stovky-ludi/</a:t>
            </a:r>
            <a:r>
              <a:rPr lang="cs-CZ" sz="1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81204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4000" b="1" dirty="0"/>
              <a:t>A jak to vypadá po výbuchu?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21804" y="1905000"/>
            <a:ext cx="3643809" cy="4267200"/>
          </a:xfrm>
        </p:spPr>
        <p:txBody>
          <a:bodyPr/>
          <a:lstStyle/>
          <a:p>
            <a:pPr lvl="0">
              <a:spcBef>
                <a:spcPts val="697"/>
              </a:spcBef>
              <a:buClr>
                <a:srgbClr val="FF0000"/>
              </a:buClr>
              <a:buSzPct val="100000"/>
            </a:pPr>
            <a:r>
              <a:rPr lang="cs-CZ" sz="2800" b="1" dirty="0">
                <a:effectLst>
                  <a:outerShdw dist="17961" dir="2700000">
                    <a:scrgbClr r="0" g="0" b="0"/>
                  </a:outerShdw>
                </a:effectLst>
              </a:rPr>
              <a:t>Zápory výbuchu</a:t>
            </a:r>
          </a:p>
          <a:p>
            <a:pPr marL="0" lvl="1">
              <a:spcBef>
                <a:spcPts val="598"/>
              </a:spcBef>
              <a:buClr>
                <a:srgbClr val="000000"/>
              </a:buClr>
              <a:buFont typeface="Arial" pitchFamily="34"/>
              <a:buChar char="–"/>
              <a:tabLst>
                <a:tab pos="571320" algn="l"/>
                <a:tab pos="1485719" algn="l"/>
                <a:tab pos="2400119" algn="l"/>
                <a:tab pos="3314519" algn="l"/>
                <a:tab pos="4228919" algn="l"/>
                <a:tab pos="5143320" algn="l"/>
                <a:tab pos="6057720" algn="l"/>
                <a:tab pos="6972120" algn="l"/>
                <a:tab pos="7886520" algn="l"/>
                <a:tab pos="8800920" algn="l"/>
                <a:tab pos="9715320" algn="l"/>
              </a:tabLst>
            </a:pPr>
            <a:r>
              <a:rPr lang="cs-CZ" sz="1600" dirty="0">
                <a:cs typeface="Arial" pitchFamily="34"/>
              </a:rPr>
              <a:t>mnoho lidských obětí</a:t>
            </a:r>
          </a:p>
          <a:p>
            <a:pPr marL="0" lvl="1">
              <a:spcBef>
                <a:spcPts val="598"/>
              </a:spcBef>
              <a:buClr>
                <a:srgbClr val="000000"/>
              </a:buClr>
              <a:buFont typeface="Arial" pitchFamily="34"/>
              <a:buChar char="–"/>
              <a:tabLst>
                <a:tab pos="571320" algn="l"/>
                <a:tab pos="1485719" algn="l"/>
                <a:tab pos="2400119" algn="l"/>
                <a:tab pos="3314519" algn="l"/>
                <a:tab pos="4228919" algn="l"/>
                <a:tab pos="5143320" algn="l"/>
                <a:tab pos="6057720" algn="l"/>
                <a:tab pos="6972120" algn="l"/>
                <a:tab pos="7886520" algn="l"/>
                <a:tab pos="8800920" algn="l"/>
                <a:tab pos="9715320" algn="l"/>
              </a:tabLst>
            </a:pPr>
            <a:r>
              <a:rPr lang="cs-CZ" sz="1600" dirty="0">
                <a:cs typeface="Arial" pitchFamily="34"/>
              </a:rPr>
              <a:t>zahubení rostlin a živočichů</a:t>
            </a:r>
          </a:p>
          <a:p>
            <a:pPr marL="0" lvl="1">
              <a:spcBef>
                <a:spcPts val="598"/>
              </a:spcBef>
              <a:buClr>
                <a:srgbClr val="000000"/>
              </a:buClr>
              <a:buFont typeface="Arial" pitchFamily="34"/>
              <a:buChar char="–"/>
              <a:tabLst>
                <a:tab pos="571320" algn="l"/>
                <a:tab pos="1485719" algn="l"/>
                <a:tab pos="2400119" algn="l"/>
                <a:tab pos="3314519" algn="l"/>
                <a:tab pos="4228919" algn="l"/>
                <a:tab pos="5143320" algn="l"/>
                <a:tab pos="6057720" algn="l"/>
                <a:tab pos="6972120" algn="l"/>
                <a:tab pos="7886520" algn="l"/>
                <a:tab pos="8800920" algn="l"/>
                <a:tab pos="9715320" algn="l"/>
              </a:tabLst>
            </a:pPr>
            <a:r>
              <a:rPr lang="cs-CZ" sz="1600" dirty="0">
                <a:cs typeface="Arial" pitchFamily="34"/>
              </a:rPr>
              <a:t>ovlivnění podnebí (problém sopečného popela)</a:t>
            </a:r>
          </a:p>
          <a:p>
            <a:pPr marL="0" lvl="1">
              <a:spcBef>
                <a:spcPts val="598"/>
              </a:spcBef>
              <a:buClr>
                <a:srgbClr val="000000"/>
              </a:buClr>
              <a:buFont typeface="Arial" pitchFamily="34"/>
              <a:buChar char="–"/>
              <a:tabLst>
                <a:tab pos="571320" algn="l"/>
                <a:tab pos="1485719" algn="l"/>
                <a:tab pos="2400119" algn="l"/>
                <a:tab pos="3314519" algn="l"/>
                <a:tab pos="4228919" algn="l"/>
                <a:tab pos="5143320" algn="l"/>
                <a:tab pos="6057720" algn="l"/>
                <a:tab pos="6972120" algn="l"/>
                <a:tab pos="7886520" algn="l"/>
                <a:tab pos="8800920" algn="l"/>
                <a:tab pos="9715320" algn="l"/>
              </a:tabLst>
            </a:pPr>
            <a:r>
              <a:rPr lang="cs-CZ" sz="1600" dirty="0">
                <a:cs typeface="Arial" pitchFamily="34"/>
              </a:rPr>
              <a:t>možný vznik tsunami</a:t>
            </a:r>
          </a:p>
          <a:p>
            <a:pPr marL="0" lvl="1">
              <a:spcBef>
                <a:spcPts val="598"/>
              </a:spcBef>
              <a:buClr>
                <a:srgbClr val="000000"/>
              </a:buClr>
              <a:tabLst>
                <a:tab pos="571320" algn="l"/>
                <a:tab pos="1485719" algn="l"/>
                <a:tab pos="2400119" algn="l"/>
                <a:tab pos="3314519" algn="l"/>
                <a:tab pos="4228919" algn="l"/>
                <a:tab pos="5143320" algn="l"/>
                <a:tab pos="6057720" algn="l"/>
                <a:tab pos="6972120" algn="l"/>
                <a:tab pos="7886520" algn="l"/>
                <a:tab pos="8800920" algn="l"/>
                <a:tab pos="9715320" algn="l"/>
              </a:tabLst>
            </a:pPr>
            <a:r>
              <a:rPr lang="cs-CZ" sz="2800" b="1" dirty="0">
                <a:effectLst>
                  <a:outerShdw dist="17961" dir="2700000">
                    <a:scrgbClr r="0" g="0" b="0"/>
                  </a:outerShdw>
                </a:effectLst>
              </a:rPr>
              <a:t>Klady po výbuchu</a:t>
            </a:r>
          </a:p>
          <a:p>
            <a:pPr marL="0" lvl="1">
              <a:spcBef>
                <a:spcPts val="598"/>
              </a:spcBef>
              <a:buClr>
                <a:srgbClr val="000000"/>
              </a:buClr>
              <a:buFont typeface="Arial" pitchFamily="34"/>
              <a:buChar char="–"/>
              <a:tabLst>
                <a:tab pos="571320" algn="l"/>
                <a:tab pos="1485719" algn="l"/>
                <a:tab pos="2400119" algn="l"/>
                <a:tab pos="3314519" algn="l"/>
                <a:tab pos="4228919" algn="l"/>
                <a:tab pos="5143320" algn="l"/>
                <a:tab pos="6057720" algn="l"/>
                <a:tab pos="6972120" algn="l"/>
                <a:tab pos="7886520" algn="l"/>
                <a:tab pos="8800920" algn="l"/>
                <a:tab pos="9715320" algn="l"/>
              </a:tabLst>
            </a:pPr>
            <a:r>
              <a:rPr lang="cs-CZ" sz="1600" dirty="0">
                <a:cs typeface="Arial" pitchFamily="34"/>
              </a:rPr>
              <a:t>Sopečný materiál tvoří vhodnou matečnou horninu  pro vývoj úrodných půd.</a:t>
            </a:r>
          </a:p>
          <a:p>
            <a:pPr marL="0" lvl="1">
              <a:spcBef>
                <a:spcPts val="598"/>
              </a:spcBef>
              <a:buClr>
                <a:srgbClr val="000000"/>
              </a:buClr>
              <a:buFont typeface="Arial" pitchFamily="34"/>
              <a:buChar char="–"/>
              <a:tabLst>
                <a:tab pos="571320" algn="l"/>
                <a:tab pos="1485719" algn="l"/>
                <a:tab pos="2400119" algn="l"/>
                <a:tab pos="3314519" algn="l"/>
                <a:tab pos="4228919" algn="l"/>
                <a:tab pos="5143320" algn="l"/>
                <a:tab pos="6057720" algn="l"/>
                <a:tab pos="6972120" algn="l"/>
                <a:tab pos="7886520" algn="l"/>
                <a:tab pos="8800920" algn="l"/>
                <a:tab pos="9715320" algn="l"/>
              </a:tabLst>
            </a:pPr>
            <a:endParaRPr lang="cs-CZ" dirty="0">
              <a:latin typeface="Arial" pitchFamily="34"/>
              <a:cs typeface="Arial" pitchFamily="34"/>
            </a:endParaRPr>
          </a:p>
          <a:p>
            <a:pPr marL="0" lvl="1">
              <a:spcBef>
                <a:spcPts val="598"/>
              </a:spcBef>
              <a:buClr>
                <a:srgbClr val="000000"/>
              </a:buClr>
              <a:buFont typeface="Arial" pitchFamily="34"/>
              <a:buChar char="–"/>
              <a:tabLst>
                <a:tab pos="571320" algn="l"/>
                <a:tab pos="1485719" algn="l"/>
                <a:tab pos="2400119" algn="l"/>
                <a:tab pos="3314519" algn="l"/>
                <a:tab pos="4228919" algn="l"/>
                <a:tab pos="5143320" algn="l"/>
                <a:tab pos="6057720" algn="l"/>
                <a:tab pos="6972120" algn="l"/>
                <a:tab pos="7886520" algn="l"/>
                <a:tab pos="8800920" algn="l"/>
                <a:tab pos="9715320" algn="l"/>
              </a:tabLst>
            </a:pPr>
            <a:endParaRPr lang="cs-CZ" dirty="0">
              <a:latin typeface="Arial" pitchFamily="34"/>
              <a:cs typeface="Arial" pitchFamily="34"/>
            </a:endParaRPr>
          </a:p>
          <a:p>
            <a:endParaRPr lang="cs-CZ" dirty="0"/>
          </a:p>
        </p:txBody>
      </p:sp>
      <p:pic>
        <p:nvPicPr>
          <p:cNvPr id="1026" name="Picture 2" descr=" | na serveru Lidovky.cz | aktuální zpráv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6260" y="2420888"/>
            <a:ext cx="5671824" cy="3230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5086173" y="5932888"/>
            <a:ext cx="4951997" cy="2169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cs-CZ" sz="900" dirty="0">
                <a:hlinkClick r:id="rId3"/>
              </a:rPr>
              <a:t>http://www.lidovky.cz/foto.aspx?r=ln_zahranici&amp;foto1=SK50f608_JAK01_INDONESIA_0121_11.JPG</a:t>
            </a:r>
            <a:r>
              <a:rPr lang="cs-CZ" sz="9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26051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828582" cy="1020762"/>
          </a:xfrm>
        </p:spPr>
        <p:txBody>
          <a:bodyPr/>
          <a:lstStyle/>
          <a:p>
            <a:pPr algn="ctr"/>
            <a:r>
              <a:rPr lang="cs-CZ" sz="4000" b="1" dirty="0"/>
              <a:t>A kde se sopky nejvíce vyskytují?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522413" y="1905000"/>
            <a:ext cx="2743200" cy="4267200"/>
          </a:xfrm>
        </p:spPr>
        <p:txBody>
          <a:bodyPr/>
          <a:lstStyle/>
          <a:p>
            <a:r>
              <a:rPr lang="cs-CZ" altLang="cs-CZ" sz="2000" dirty="0"/>
              <a:t>Hlavní vulkanickou zónou planety je pacifický "</a:t>
            </a:r>
            <a:r>
              <a:rPr lang="cs-CZ" altLang="cs-CZ" sz="2400" b="1" dirty="0"/>
              <a:t>Kruh ohně</a:t>
            </a:r>
            <a:r>
              <a:rPr lang="cs-CZ" altLang="cs-CZ" sz="2000" dirty="0"/>
              <a:t>" které je vázán na okraje tichomořské desky. Zde se nachází 2/3 všech činných sopek Země</a:t>
            </a:r>
            <a:r>
              <a:rPr lang="cs-CZ" altLang="cs-CZ" dirty="0"/>
              <a:t>.</a:t>
            </a:r>
          </a:p>
          <a:p>
            <a:endParaRPr lang="cs-CZ" dirty="0"/>
          </a:p>
        </p:txBody>
      </p:sp>
      <p:pic>
        <p:nvPicPr>
          <p:cNvPr id="2050" name="Picture 2" descr="http://www.sci.muni.cz/~herber/volcano/glob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6260" y="2358876"/>
            <a:ext cx="5617804" cy="3359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5757496" y="5884824"/>
            <a:ext cx="3555332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cs-CZ" sz="1400" dirty="0">
                <a:hlinkClick r:id="rId3"/>
              </a:rPr>
              <a:t>http://www.sci.muni.cz/~herber/volcano.htm</a:t>
            </a:r>
            <a:r>
              <a:rPr lang="cs-CZ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69959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274638"/>
            <a:ext cx="12071076" cy="1020762"/>
          </a:xfrm>
        </p:spPr>
        <p:txBody>
          <a:bodyPr/>
          <a:lstStyle/>
          <a:p>
            <a:pPr algn="ctr"/>
            <a:r>
              <a:rPr lang="cs-CZ" sz="3600" b="1" dirty="0"/>
              <a:t>Nevíte co slova v této prezentaci znamenají?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7905958" y="1884311"/>
            <a:ext cx="3084998" cy="4270637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cs-CZ" altLang="cs-CZ" sz="1800" dirty="0"/>
              <a:t>Před vybuchnutím se horniny nacházejí v tekutém stavu, tento stav se nazývá</a:t>
            </a:r>
            <a:r>
              <a:rPr lang="cs-CZ" altLang="cs-CZ" sz="2000" b="1" dirty="0"/>
              <a:t> magma</a:t>
            </a:r>
            <a:r>
              <a:rPr lang="cs-CZ" altLang="cs-CZ" sz="1800" dirty="0"/>
              <a:t>. </a:t>
            </a:r>
          </a:p>
          <a:p>
            <a:pPr>
              <a:lnSpc>
                <a:spcPct val="80000"/>
              </a:lnSpc>
            </a:pPr>
            <a:r>
              <a:rPr lang="cs-CZ" altLang="cs-CZ" sz="1800" dirty="0"/>
              <a:t>Magma, které se dostává na zemský povrch je pak </a:t>
            </a:r>
            <a:r>
              <a:rPr lang="cs-CZ" altLang="cs-CZ" sz="2000" b="1" dirty="0"/>
              <a:t>láva</a:t>
            </a:r>
            <a:endParaRPr lang="cs-CZ" altLang="cs-CZ" sz="2400" b="1" dirty="0"/>
          </a:p>
          <a:p>
            <a:pPr>
              <a:lnSpc>
                <a:spcPct val="80000"/>
              </a:lnSpc>
            </a:pPr>
            <a:r>
              <a:rPr lang="cs-CZ" altLang="cs-CZ" sz="1800" dirty="0"/>
              <a:t>Při erupci (výbuchu) mohou sopky vyvrhovat i množství pevných částic, které označujeme jako</a:t>
            </a:r>
            <a:r>
              <a:rPr lang="cs-CZ" altLang="cs-CZ" sz="2000" b="1" dirty="0"/>
              <a:t> pyroklastika</a:t>
            </a:r>
            <a:endParaRPr lang="cs-CZ" altLang="cs-CZ" sz="1800" b="1" dirty="0"/>
          </a:p>
          <a:p>
            <a:pPr>
              <a:lnSpc>
                <a:spcPct val="80000"/>
              </a:lnSpc>
            </a:pPr>
            <a:r>
              <a:rPr lang="cs-CZ" altLang="cs-CZ" sz="1800" dirty="0"/>
              <a:t>Pyroklastický materiál, který spadne na povrch nazýváme pojmem </a:t>
            </a:r>
            <a:r>
              <a:rPr lang="cs-CZ" altLang="cs-CZ" sz="2000" b="1" dirty="0"/>
              <a:t>tefra</a:t>
            </a:r>
          </a:p>
          <a:p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2318224" y="5477787"/>
            <a:ext cx="4799712" cy="2031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cs-CZ" sz="800" dirty="0">
                <a:hlinkClick r:id="rId2"/>
              </a:rPr>
              <a:t>https://de.wikipedia.org/wiki/Pyroklastisches_Sediment#/media/File:Volcanic_breccia_in_Jackson_Hole.JPG</a:t>
            </a:r>
            <a:r>
              <a:rPr lang="cs-CZ" sz="800" dirty="0"/>
              <a:t> 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31677" y="2359631"/>
            <a:ext cx="15536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cs-CZ" sz="6000" dirty="0"/>
              <a:t>→</a:t>
            </a:r>
          </a:p>
          <a:p>
            <a:pPr>
              <a:lnSpc>
                <a:spcPct val="90000"/>
              </a:lnSpc>
            </a:pPr>
            <a:r>
              <a:rPr lang="cs-CZ" altLang="cs-CZ" sz="2000" b="1" dirty="0"/>
              <a:t>pyroklastika</a:t>
            </a:r>
            <a:endParaRPr lang="cs-CZ" sz="2000" dirty="0"/>
          </a:p>
        </p:txBody>
      </p:sp>
      <p:pic>
        <p:nvPicPr>
          <p:cNvPr id="5124" name="Picture 4" descr="https://upload.wikimedia.org/wikipedia/commons/thumb/0/05/Volcanic_breccia_in_Jackson_Hole.JPG/1024px-Volcanic_breccia_in_Jackson_Hol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7347" y="1872682"/>
            <a:ext cx="4949753" cy="3374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0821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cs-CZ" b="1" dirty="0"/>
              <a:t>Pár katastrof na závěr </a:t>
            </a:r>
          </a:p>
        </p:txBody>
      </p:sp>
      <p:pic>
        <p:nvPicPr>
          <p:cNvPr id="3074" name="Picture 2" descr="http://www.sci.muni.cz/~herber/volcano/sthel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812" y="620688"/>
            <a:ext cx="4392488" cy="2811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909836" y="328303"/>
            <a:ext cx="3555332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cs-CZ" sz="1400" dirty="0">
                <a:hlinkClick r:id="rId3"/>
              </a:rPr>
              <a:t>http://www.sci.muni.cz/~herber/volcano.htm</a:t>
            </a:r>
            <a:r>
              <a:rPr lang="cs-CZ" sz="1400" dirty="0"/>
              <a:t> </a:t>
            </a:r>
          </a:p>
        </p:txBody>
      </p:sp>
      <p:pic>
        <p:nvPicPr>
          <p:cNvPr id="3076" name="Picture 4" descr="https://earth.esa.int/documents/257246/1629206/Stromboli_eruption_August_201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3599" y="161924"/>
            <a:ext cx="5238750" cy="3486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6094413" y="3431880"/>
            <a:ext cx="4458272" cy="2031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cs-CZ" sz="800" dirty="0">
                <a:hlinkClick r:id="rId5"/>
              </a:rPr>
              <a:t>https://earth.esa.int/web/earth-watching/environmental-hazards/content/-/article/stromboli-volcano</a:t>
            </a:r>
            <a:r>
              <a:rPr lang="cs-CZ" sz="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cs-CZ" sz="6000" b="1" i="0" dirty="0">
                <a:solidFill>
                  <a:schemeClr val="tx1"/>
                </a:solidFill>
                <a:latin typeface="Consolas"/>
                <a:ea typeface="+mj-ea"/>
                <a:cs typeface="+mj-cs"/>
              </a:rPr>
              <a:t>Sopečná činnost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Auerová, Berkovcová,  Köszegi, Tranová.</a:t>
            </a:r>
            <a:endParaRPr lang="cs-CZ" b="0" i="0" dirty="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8148" y="476672"/>
            <a:ext cx="4752528" cy="3165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ovéPole 4"/>
          <p:cNvSpPr txBox="1"/>
          <p:nvPr/>
        </p:nvSpPr>
        <p:spPr>
          <a:xfrm>
            <a:off x="3761081" y="361256"/>
            <a:ext cx="466666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cs-CZ" sz="1000" dirty="0">
                <a:hlinkClick r:id="rId3"/>
              </a:rPr>
              <a:t>http://procproto.cz/zajimavosti-a-novinky/co-by-se-stalo-kdybyste-spadli-do-sopky/</a:t>
            </a:r>
            <a:r>
              <a:rPr lang="cs-CZ" sz="1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20111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4000" b="1" dirty="0"/>
              <a:t>La Garita (Colorado, USA)</a:t>
            </a:r>
            <a:endParaRPr lang="cs-CZ" sz="4000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4252" y="2276872"/>
            <a:ext cx="5904656" cy="2945979"/>
          </a:xfrm>
        </p:spPr>
      </p:pic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05780" y="1905000"/>
            <a:ext cx="3859833" cy="4620344"/>
          </a:xfrm>
        </p:spPr>
        <p:txBody>
          <a:bodyPr>
            <a:normAutofit/>
          </a:bodyPr>
          <a:lstStyle/>
          <a:p>
            <a:r>
              <a:rPr lang="cs-CZ" dirty="0"/>
              <a:t>Rok exploze: před 27,8 miliony let - Výška sopečného oblaku: 50 km</a:t>
            </a:r>
          </a:p>
          <a:p>
            <a:r>
              <a:rPr lang="cs-CZ" dirty="0"/>
              <a:t>Doba trvání erupce: týdny - VEI: 8</a:t>
            </a:r>
          </a:p>
          <a:p>
            <a:r>
              <a:rPr lang="cs-CZ" sz="1800" b="1" dirty="0"/>
              <a:t>Sopka, někdy označovaná jako matka všech vulkánů, vytvořila pravděpodobně největší kráter na světě. V důsledku erupce, při které vyvrhla více než 4 800 kubických kilometrů magmatu, totiž vznikl kráter o průměru přibližně 3 600 kilometrů. Od této exploze již La Garita nevykazuje žádnou sopečnou činnost a zdá se, že již usnula na věky.</a:t>
            </a:r>
          </a:p>
          <a:p>
            <a:r>
              <a:rPr lang="cs-CZ" dirty="0"/>
              <a:t> </a:t>
            </a:r>
          </a:p>
          <a:p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5040813" y="5301208"/>
            <a:ext cx="5131533" cy="2031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cs-CZ" sz="800" dirty="0">
                <a:hlinkClick r:id="rId3"/>
              </a:rPr>
              <a:t>https://www.ethz.ch/en/news-and-events/eth-news/news/2014/01/supereruptions-triggered-by-melt-buoyancy.html</a:t>
            </a:r>
            <a:r>
              <a:rPr lang="cs-CZ" sz="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30755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4000" b="1" dirty="0"/>
              <a:t>Vesuv (Itálie)</a:t>
            </a:r>
            <a:endParaRPr lang="cs-CZ" sz="4000" dirty="0"/>
          </a:p>
        </p:txBody>
      </p:sp>
      <p:pic>
        <p:nvPicPr>
          <p:cNvPr id="6" name="Zástupný symbol pro obsah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8268" y="2276872"/>
            <a:ext cx="5668962" cy="3188791"/>
          </a:xfrm>
        </p:spPr>
      </p:pic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522413" y="2276872"/>
            <a:ext cx="2743200" cy="3895328"/>
          </a:xfrm>
        </p:spPr>
        <p:txBody>
          <a:bodyPr>
            <a:normAutofit lnSpcReduction="10000"/>
          </a:bodyPr>
          <a:lstStyle/>
          <a:p>
            <a:r>
              <a:rPr lang="cs-CZ" b="1" dirty="0"/>
              <a:t>Výbuch sopky v roce 79 , který zapříčinil mimo jiné i zkázu Pompejí, usmrtil přibližně 3 360 osob. Archeologové v zasažených městech nalezli řadu dokonale zkamenělých lidských těl, kterým zůstal v obličejích zachován výrazy hrůzy z posledních okamžiků života. V okolí této spící sopky dosahuje v současnosti hustota osídlení 20 000 až 30 000 obyvatel na kilometr čtverečný, a proto projevy jakékoliv vulkanické činnosti odborníci monitorují a pečlivě vyhodnocují.</a:t>
            </a:r>
          </a:p>
          <a:p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6238428" y="5465663"/>
            <a:ext cx="3618298" cy="1754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cs-CZ" sz="600" dirty="0">
                <a:hlinkClick r:id="rId3"/>
              </a:rPr>
              <a:t>http://endtimeheadlines.org/2015/09/mauna-loa-volcano-alert-level-elevated-to-advisory-unrest-mounting/</a:t>
            </a:r>
            <a:r>
              <a:rPr lang="cs-CZ" sz="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16420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522414" y="2613856"/>
            <a:ext cx="9144000" cy="4267200"/>
          </a:xfrm>
        </p:spPr>
        <p:txBody>
          <a:bodyPr>
            <a:normAutofit fontScale="62500" lnSpcReduction="20000"/>
          </a:bodyPr>
          <a:lstStyle/>
          <a:p>
            <a:r>
              <a:rPr lang="cs-CZ" dirty="0"/>
              <a:t>Krakatoa je činná sopka, která leží na ostrově </a:t>
            </a:r>
            <a:r>
              <a:rPr lang="cs-CZ" sz="2900" b="1" dirty="0"/>
              <a:t>Anak Krakatau v Sundském průlivu</a:t>
            </a:r>
            <a:r>
              <a:rPr lang="cs-CZ" dirty="0"/>
              <a:t> mezi ostrovy Jáva a Sumatra.</a:t>
            </a:r>
          </a:p>
          <a:p>
            <a:r>
              <a:rPr lang="cs-CZ" dirty="0"/>
              <a:t>Sopka se  probudila </a:t>
            </a:r>
            <a:r>
              <a:rPr lang="cs-CZ" sz="2900" b="1" dirty="0"/>
              <a:t>19. června 1883</a:t>
            </a:r>
            <a:r>
              <a:rPr lang="cs-CZ" dirty="0"/>
              <a:t>. Došlo k tomu pravděpodobně v nově vytvořeném kráteru mezi existujícími krátery Perboewatan a Danan, přibližně v místě dnešního Anak Krakatau. Dne 24. srpna došlo k mohutné erupci. Mrak popela a sopečného prachu vystoupal až do výšky 27 km. </a:t>
            </a:r>
          </a:p>
          <a:p>
            <a:r>
              <a:rPr lang="cs-CZ" dirty="0"/>
              <a:t>Dne </a:t>
            </a:r>
            <a:r>
              <a:rPr lang="cs-CZ" sz="2900" b="1" dirty="0"/>
              <a:t>27. srpna </a:t>
            </a:r>
            <a:r>
              <a:rPr lang="cs-CZ" dirty="0"/>
              <a:t>začala finální fáze katastrofální erupce a čtyři obrovské vyvolaly čtyři vlny tsunami vysoké až 30 m. Zvuky explozí byly slyšitelné až na vzdálenost několika tisíc kilometrů – např. na ostrově Mauricius a na pobřeží severozápadní Austrálie. Sopečný popel pokryl oblast o poloměru 60 km. Během tohoto bouřlivého a náhlého chrlení sopečného materiálu z nitra ostrova došlo po vyprázdnění magmatického krbu k jeho zborcení. Tím se do uvolněných a rozžhavených prostor krbu nahrnula mořská voda, jejíž náhlá hromadná přeměna v páru vedla ke zmíněné poslední, nejhlasitější a nejničivější explozi.</a:t>
            </a:r>
          </a:p>
          <a:p>
            <a:r>
              <a:rPr lang="cs-CZ" dirty="0"/>
              <a:t>Celé těleso původní sopky bylo zničeno. V důsledku výbuchu a vln tsunami zahynulo více než 36 000 lidí, 165 měst a vesnic bylo zcela zničeno a dalších 132 vážně poškozeno. Do ovzduší bylo vyvrženo asi 20 km³ sopečného popela a prachových částic, které se rozptýlily ve stratosféře  </a:t>
            </a:r>
          </a:p>
          <a:p>
            <a:r>
              <a:rPr lang="cs-CZ" dirty="0"/>
              <a:t>Již rok po tragédii byl však na ostrově nalezen první štír. O několik desetiletí později v roce 1927 se začal formovat nový vulkán, který dnes téměř dosahuje původní výšky a velikosti staré sopky. Nová sopka se nazývá</a:t>
            </a:r>
            <a:r>
              <a:rPr lang="cs-CZ" sz="2900" b="1" dirty="0"/>
              <a:t> Anak Krakatau (Dítě Krakatoa</a:t>
            </a:r>
            <a:r>
              <a:rPr lang="cs-CZ" dirty="0"/>
              <a:t>).</a:t>
            </a:r>
          </a:p>
          <a:p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-26808" y="548680"/>
            <a:ext cx="9143998" cy="1020762"/>
          </a:xfrm>
        </p:spPr>
        <p:txBody>
          <a:bodyPr>
            <a:normAutofit/>
          </a:bodyPr>
          <a:lstStyle/>
          <a:p>
            <a:pPr algn="ctr"/>
            <a:r>
              <a:rPr lang="cs-CZ" sz="4000" b="1" dirty="0"/>
              <a:t>Krakatoa (Indonésie)</a:t>
            </a:r>
            <a:endParaRPr lang="cs-CZ" sz="4000" dirty="0"/>
          </a:p>
        </p:txBody>
      </p:sp>
      <p:pic>
        <p:nvPicPr>
          <p:cNvPr id="4098" name="Picture 2" descr="http://blogs.agu.org/georneys/files/2011/08/Krak-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005" y="-27113"/>
            <a:ext cx="4694599" cy="2640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8004024" y="2355324"/>
            <a:ext cx="3638560" cy="258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cs-CZ" sz="1200" dirty="0">
                <a:hlinkClick r:id="rId3"/>
              </a:rPr>
              <a:t>http://blogs.agu.org/georneys/files/2011/08/Krak-7.jpg</a:t>
            </a:r>
            <a:r>
              <a:rPr lang="cs-CZ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93199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4000" b="1" dirty="0"/>
              <a:t>Děkujeme za vaši pozornost..</a:t>
            </a:r>
            <a:r>
              <a:rPr lang="cs-CZ" sz="4000" b="1" dirty="0">
                <a:sym typeface="Wingdings" panose="05000000000000000000" pitchFamily="2" charset="2"/>
              </a:rPr>
              <a:t></a:t>
            </a:r>
            <a:endParaRPr lang="cs-CZ" sz="4000" b="1" dirty="0"/>
          </a:p>
        </p:txBody>
      </p:sp>
      <p:pic>
        <p:nvPicPr>
          <p:cNvPr id="8194" name="Picture 2" descr="http://bestpage.cz/img_profil/img_bestpage4689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8938" y="2204864"/>
            <a:ext cx="3790950" cy="3790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4198938" y="5995814"/>
            <a:ext cx="3706464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cs-CZ" sz="1400" dirty="0">
                <a:hlinkClick r:id="rId3"/>
              </a:rPr>
              <a:t>http://bestpage.cz/img_profil/srandovni18.html</a:t>
            </a:r>
            <a:r>
              <a:rPr lang="cs-CZ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59765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6000" b="1" u="sng" dirty="0"/>
              <a:t>Otázky</a:t>
            </a:r>
            <a:endParaRPr lang="cs-CZ" sz="6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lvl="0"/>
            <a:r>
              <a:rPr lang="cs-CZ" sz="8000" dirty="0"/>
              <a:t>Kde se obvykle nacházejí sopky?</a:t>
            </a:r>
          </a:p>
          <a:p>
            <a:pPr lvl="0"/>
            <a:r>
              <a:rPr lang="cs-CZ" sz="8000" dirty="0"/>
              <a:t>Kde se nachází největší sopka Sluneční soustavy a jak se nazývá? </a:t>
            </a:r>
          </a:p>
          <a:p>
            <a:r>
              <a:rPr lang="cs-CZ" sz="8000" dirty="0"/>
              <a:t>Jaký je rozdíl mezi explozivní a výlevnou sopkou? Jaké znáte typy sopek?  Jaké jsou mezi nimi rozdíly?</a:t>
            </a:r>
          </a:p>
          <a:p>
            <a:r>
              <a:rPr lang="cs-CZ" sz="8000" dirty="0"/>
              <a:t>Vyjmenujte aspoň tři způsoby, jak poznáte, že se blíží výbuch.</a:t>
            </a:r>
          </a:p>
          <a:p>
            <a:r>
              <a:rPr lang="cs-CZ" sz="8000" dirty="0"/>
              <a:t>Vyjmenujte klady výbuchu sopky.</a:t>
            </a:r>
          </a:p>
          <a:p>
            <a:r>
              <a:rPr lang="cs-CZ" sz="8000" dirty="0"/>
              <a:t>Která sopka vybuchla v roce 79? Co o ní víte?</a:t>
            </a:r>
          </a:p>
          <a:p>
            <a:r>
              <a:rPr lang="cs-CZ" sz="8000" dirty="0"/>
              <a:t>Kdy vybuchla sopka </a:t>
            </a:r>
            <a:r>
              <a:rPr lang="cs-CZ" sz="8000" dirty="0" err="1"/>
              <a:t>Krakatoa</a:t>
            </a:r>
            <a:r>
              <a:rPr lang="cs-CZ" sz="8000" dirty="0"/>
              <a:t>? Kde se nachází? Co se na jejím místě nachází v současnosti?</a:t>
            </a:r>
          </a:p>
          <a:p>
            <a:r>
              <a:rPr lang="cs-CZ" sz="8000" dirty="0"/>
              <a:t>Vyjmenujte aspoň 5 sopek, které se nachází ve Sluneční soustavě, a řekněte, kde se nachází.</a:t>
            </a:r>
          </a:p>
          <a:p>
            <a:r>
              <a:rPr lang="cs-CZ" sz="8000" dirty="0"/>
              <a:t>Jak se jmenuje nejmladší známá sopka v České republice?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49458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4400" b="1" i="1" u="sng" dirty="0"/>
              <a:t>Odkazy</a:t>
            </a:r>
            <a:r>
              <a:rPr lang="cs-CZ" sz="4400" b="1" i="1" dirty="0"/>
              <a:t>…………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hlinkClick r:id="rId2"/>
              </a:rPr>
              <a:t>http://sopky.eu/sopka-vesuv/fotky-45-sopka-vesuv/</a:t>
            </a:r>
            <a:r>
              <a:rPr lang="cs-CZ" dirty="0"/>
              <a:t> </a:t>
            </a:r>
          </a:p>
          <a:p>
            <a:r>
              <a:rPr lang="cs-CZ" dirty="0">
                <a:hlinkClick r:id="rId3"/>
              </a:rPr>
              <a:t>http://21stoleti.cz/2005/03/18/10-nejvetsich-sopecnych-vybuchu-v-dejinach-zeme/</a:t>
            </a:r>
            <a:r>
              <a:rPr lang="cs-CZ" dirty="0"/>
              <a:t> </a:t>
            </a:r>
          </a:p>
          <a:p>
            <a:r>
              <a:rPr lang="cs-CZ" dirty="0">
                <a:hlinkClick r:id="rId4"/>
              </a:rPr>
              <a:t>https://sites.google.com/site/vulkanizmus/sopecne_tvary/stratovulkan</a:t>
            </a:r>
            <a:r>
              <a:rPr lang="cs-CZ" dirty="0"/>
              <a:t>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18465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otky: Sopka Hualalai (Havajské ostrovy)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51"/>
          <a:stretch/>
        </p:blipFill>
        <p:spPr bwMode="auto">
          <a:xfrm>
            <a:off x="0" y="0"/>
            <a:ext cx="3197898" cy="2490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522414" y="274638"/>
            <a:ext cx="10286998" cy="1020762"/>
          </a:xfrm>
        </p:spPr>
        <p:txBody>
          <a:bodyPr>
            <a:normAutofit/>
          </a:bodyPr>
          <a:lstStyle/>
          <a:p>
            <a:pPr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cs-CZ" sz="4000" b="1" i="0" dirty="0">
                <a:solidFill>
                  <a:schemeClr val="tx1"/>
                </a:solidFill>
                <a:latin typeface="Consolas"/>
                <a:ea typeface="+mj-ea"/>
                <a:cs typeface="+mj-cs"/>
              </a:rPr>
              <a:t>Sopka</a:t>
            </a:r>
            <a:r>
              <a:rPr lang="cs-CZ" sz="4000" b="1" i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olas"/>
                <a:ea typeface="+mj-ea"/>
                <a:cs typeface="+mj-cs"/>
              </a:rPr>
              <a:t>? Co to je?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2854052" y="1570038"/>
            <a:ext cx="9144000" cy="4968552"/>
          </a:xfrm>
        </p:spPr>
        <p:txBody>
          <a:bodyPr>
            <a:normAutofit fontScale="32500" lnSpcReduction="20000"/>
          </a:bodyPr>
          <a:lstStyle/>
          <a:p>
            <a:r>
              <a:rPr lang="cs-CZ" sz="7200" dirty="0"/>
              <a:t>Sopka či také vulkán je porucha povrchu planety či měsíce, kudy se na povrch dostává směs roztavených hornin, tzv. magma, a sopečný plyn.</a:t>
            </a:r>
          </a:p>
          <a:p>
            <a:r>
              <a:rPr lang="cs-CZ" sz="7200" dirty="0"/>
              <a:t>Nejrozšířenějším druhem sopečné činnosti na Zemi jsou malé sopky, tzv. sypané kužele - charakteristickým je, že vznikají v krátkém časovém období vlivem malého množství magmatu.</a:t>
            </a:r>
          </a:p>
          <a:p>
            <a:r>
              <a:rPr lang="cs-CZ" sz="7200" dirty="0"/>
              <a:t>V extrémech, kdy se k povrchu dostává obrovské množství magmatu, mohou vzniknout tzv. </a:t>
            </a:r>
            <a:r>
              <a:rPr lang="cs-CZ" sz="9600" b="1" dirty="0"/>
              <a:t>supervulkány.</a:t>
            </a:r>
            <a:endParaRPr lang="cs-CZ" sz="7200" b="1" dirty="0"/>
          </a:p>
          <a:p>
            <a:r>
              <a:rPr lang="cs-CZ" sz="7200" dirty="0"/>
              <a:t>Během sopečné erupce dochází k odplynování magmatu, čímž se uvolňují sopečné plyny, které mohou změnit klimatické podmínky na velkém území. </a:t>
            </a:r>
          </a:p>
          <a:p>
            <a:r>
              <a:rPr lang="cs-CZ" sz="7200" dirty="0"/>
              <a:t>Na Zemi se sopky obvykle vyskytují podél </a:t>
            </a:r>
            <a:r>
              <a:rPr lang="cs-CZ" sz="8600" b="1" dirty="0"/>
              <a:t>hranic litosférických desek</a:t>
            </a:r>
            <a:r>
              <a:rPr lang="cs-CZ" sz="7200" dirty="0"/>
              <a:t> a v tkz. </a:t>
            </a:r>
            <a:r>
              <a:rPr lang="cs-CZ" sz="9600" b="1" dirty="0"/>
              <a:t>horkých skvrnách</a:t>
            </a:r>
            <a:endParaRPr lang="cs-CZ" sz="7200" b="1" dirty="0"/>
          </a:p>
          <a:p>
            <a:r>
              <a:rPr lang="cs-CZ" sz="8000" b="1" dirty="0"/>
              <a:t>Na Marsu se nachází největší sopka sluneční soustavy- Olympus Mons</a:t>
            </a:r>
          </a:p>
          <a:p>
            <a:endParaRPr lang="cs-CZ" sz="2600" b="1" dirty="0"/>
          </a:p>
          <a:p>
            <a:endParaRPr lang="cs-CZ" dirty="0"/>
          </a:p>
          <a:p>
            <a:pPr indent="0" algn="l" defTabSz="914400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buSzPct val="80000"/>
              <a:buNone/>
            </a:pPr>
            <a:endParaRPr lang="cs-CZ" sz="2400" b="0" i="0" dirty="0">
              <a:solidFill>
                <a:schemeClr val="tx1"/>
              </a:solidFill>
              <a:latin typeface="Corbel"/>
              <a:ea typeface="+mn-ea"/>
              <a:cs typeface="+mn-cs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3173659" y="29956"/>
            <a:ext cx="3438762" cy="2446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cs-CZ" sz="1100" dirty="0">
                <a:hlinkClick r:id="rId3"/>
              </a:rPr>
              <a:t>http://sopky.eu/sopka-hualalai/fotky-35-sopka-hualalai/</a:t>
            </a:r>
            <a:r>
              <a:rPr lang="cs-CZ" sz="11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28536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Příklady horkých bodů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800" dirty="0"/>
              <a:t>Jedním z horkých bodů jsou například </a:t>
            </a:r>
            <a:r>
              <a:rPr lang="cs-CZ" sz="3200" b="1" dirty="0"/>
              <a:t>Havajské ostrovy</a:t>
            </a:r>
            <a:r>
              <a:rPr lang="cs-CZ" sz="2800" dirty="0"/>
              <a:t>, jiným </a:t>
            </a:r>
            <a:r>
              <a:rPr lang="cs-CZ" sz="3200" b="1" dirty="0"/>
              <a:t>Kanárské ostrovy </a:t>
            </a:r>
            <a:r>
              <a:rPr lang="cs-CZ" sz="2800" dirty="0"/>
              <a:t>– oba případy sopek vznikajících na oceánském dně</a:t>
            </a:r>
          </a:p>
          <a:p>
            <a:r>
              <a:rPr lang="cs-CZ" sz="2800" dirty="0"/>
              <a:t>Příkladem sopek spojených s kolizemi tektonických desek je japonská </a:t>
            </a:r>
            <a:r>
              <a:rPr lang="cs-CZ" sz="3200" b="1" dirty="0"/>
              <a:t>Fudži</a:t>
            </a:r>
            <a:r>
              <a:rPr lang="cs-CZ" sz="2800" b="1" dirty="0"/>
              <a:t>.</a:t>
            </a:r>
            <a:endParaRPr lang="cs-CZ" b="1" dirty="0"/>
          </a:p>
        </p:txBody>
      </p:sp>
      <p:pic>
        <p:nvPicPr>
          <p:cNvPr id="2050" name="Picture 2" descr="http://www.sci.muni.cz/~herber/volcano/hotspots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69" r="-1"/>
          <a:stretch/>
        </p:blipFill>
        <p:spPr bwMode="auto">
          <a:xfrm>
            <a:off x="261764" y="4273354"/>
            <a:ext cx="4464496" cy="2479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4870276" y="6525344"/>
            <a:ext cx="2893741" cy="2446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cs-CZ" sz="1100" dirty="0">
                <a:hlinkClick r:id="rId3"/>
              </a:rPr>
              <a:t>http://www.sci.muni.cz/~herber/hotspots.htm</a:t>
            </a:r>
            <a:r>
              <a:rPr lang="cs-CZ" sz="11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5456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22413" y="332656"/>
            <a:ext cx="9143998" cy="1020762"/>
          </a:xfrm>
        </p:spPr>
        <p:txBody>
          <a:bodyPr/>
          <a:lstStyle/>
          <a:p>
            <a:pPr algn="ctr"/>
            <a:r>
              <a:rPr lang="cs-CZ" sz="4000" b="1" dirty="0"/>
              <a:t>Jak vzniká sopka? 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522413" y="1772816"/>
            <a:ext cx="2743200" cy="4399384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/>
              <a:t>Sopky vznikají výstupem magmatu na povrch, kde se magma označuje jako láva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1800" dirty="0"/>
              <a:t>Vznikají většinou na okraji litosférických desek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1800" dirty="0"/>
          </a:p>
        </p:txBody>
      </p:sp>
      <p:pic>
        <p:nvPicPr>
          <p:cNvPr id="3" name="Zástupný symbol pro obsah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0316" y="1953208"/>
            <a:ext cx="4752527" cy="4038600"/>
          </a:xfrm>
        </p:spPr>
      </p:pic>
      <p:sp>
        <p:nvSpPr>
          <p:cNvPr id="5" name="TextovéPole 4"/>
          <p:cNvSpPr txBox="1"/>
          <p:nvPr/>
        </p:nvSpPr>
        <p:spPr>
          <a:xfrm>
            <a:off x="4424457" y="6172200"/>
            <a:ext cx="6364243" cy="2446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cs-CZ" sz="1100" dirty="0">
                <a:hlinkClick r:id="rId3"/>
              </a:rPr>
              <a:t>https://cs.wikipedia.org/wiki/%C5%A0t%C3%ADtov%C3%A1_sopka#/media/File:30424305-045_large.JPG</a:t>
            </a:r>
            <a:r>
              <a:rPr lang="cs-CZ" sz="11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97304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4000" b="1" dirty="0"/>
              <a:t>Stavba sopky</a:t>
            </a: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91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1479" y="1700808"/>
            <a:ext cx="7905868" cy="49411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TextovéPole 3"/>
          <p:cNvSpPr txBox="1"/>
          <p:nvPr/>
        </p:nvSpPr>
        <p:spPr>
          <a:xfrm>
            <a:off x="3547626" y="6382971"/>
            <a:ext cx="5093574" cy="258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cs-CZ" sz="1200" dirty="0">
                <a:hlinkClick r:id="rId4"/>
              </a:rPr>
              <a:t>https://www.pinterest.com/marienesmrkov/volcanoes-of-the-czech-republic/</a:t>
            </a:r>
            <a:r>
              <a:rPr lang="cs-CZ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71666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16453" y="260648"/>
            <a:ext cx="9143998" cy="1020762"/>
          </a:xfrm>
        </p:spPr>
        <p:txBody>
          <a:bodyPr>
            <a:normAutofit fontScale="90000"/>
          </a:bodyPr>
          <a:lstStyle/>
          <a:p>
            <a:pPr algn="ctr"/>
            <a:r>
              <a:rPr lang="cs-CZ" sz="4400" b="1" dirty="0"/>
              <a:t>Druhy sopek</a:t>
            </a:r>
            <a:r>
              <a:rPr lang="cs-CZ" sz="4000" b="1" dirty="0"/>
              <a:t/>
            </a:r>
            <a:br>
              <a:rPr lang="cs-CZ" sz="4000" b="1" dirty="0"/>
            </a:br>
            <a:r>
              <a:rPr lang="cs-CZ" sz="4400" b="1" dirty="0"/>
              <a:t>podle sopečné činnosti</a:t>
            </a:r>
            <a:endParaRPr lang="cs-CZ" sz="40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270505" y="1636544"/>
            <a:ext cx="3635894" cy="4267200"/>
          </a:xfrm>
        </p:spPr>
        <p:txBody>
          <a:bodyPr/>
          <a:lstStyle/>
          <a:p>
            <a:pPr algn="ctr"/>
            <a:r>
              <a:rPr lang="cs-CZ" sz="3200" dirty="0"/>
              <a:t>Explozivní </a:t>
            </a:r>
          </a:p>
          <a:p>
            <a:pPr algn="ctr"/>
            <a:r>
              <a:rPr lang="cs-CZ" sz="3200" dirty="0"/>
              <a:t>Výlevné </a:t>
            </a:r>
          </a:p>
          <a:p>
            <a:pPr algn="ctr"/>
            <a:r>
              <a:rPr lang="cs-CZ" sz="3200" dirty="0"/>
              <a:t>Stratovulkány</a:t>
            </a:r>
          </a:p>
        </p:txBody>
      </p:sp>
      <p:pic>
        <p:nvPicPr>
          <p:cNvPr id="7170" name="Picture 2" descr="Fotka, Foto Stratovulkán Arenal (Kostarika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6683" y="3844527"/>
            <a:ext cx="4235624" cy="28219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3521767" y="3770144"/>
            <a:ext cx="3983783" cy="2446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cs-CZ" sz="1100" dirty="0">
                <a:hlinkClick r:id="rId3"/>
              </a:rPr>
              <a:t>http://kostarika.tripzone.cz/fotogalerie/stratovulkan-arenal-6799</a:t>
            </a:r>
            <a:r>
              <a:rPr lang="cs-CZ" sz="1100" dirty="0"/>
              <a:t> </a:t>
            </a:r>
          </a:p>
        </p:txBody>
      </p:sp>
      <p:pic>
        <p:nvPicPr>
          <p:cNvPr id="7172" name="Picture 4" descr="Kilauea Volcano and lava flow on the island of Hawaii. File photo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1843" y="1526667"/>
            <a:ext cx="4618444" cy="2592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www.amerika.cz/sites/default/files/styles/large/public/mount_st_helens.jpg?itok=06xRqi_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432" y="1526667"/>
            <a:ext cx="3401979" cy="21545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4582244" y="2299502"/>
            <a:ext cx="68952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cs-CZ" sz="3600" b="1" dirty="0"/>
              <a:t>←</a:t>
            </a:r>
            <a:endParaRPr lang="cs-CZ" sz="2800" b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8277482" y="1548827"/>
            <a:ext cx="3227165" cy="1754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cs-CZ" sz="600" dirty="0">
                <a:hlinkClick r:id="rId6"/>
              </a:rPr>
              <a:t>http://www.smh.com.au/world/lava-flows-from-hawaiis-kilauea-volcano-20150828-gjai95.html</a:t>
            </a:r>
            <a:r>
              <a:rPr lang="cs-CZ" sz="600" dirty="0"/>
              <a:t> </a:t>
            </a:r>
          </a:p>
        </p:txBody>
      </p:sp>
      <p:sp>
        <p:nvSpPr>
          <p:cNvPr id="8" name="TextovéPole 7"/>
          <p:cNvSpPr txBox="1"/>
          <p:nvPr/>
        </p:nvSpPr>
        <p:spPr>
          <a:xfrm>
            <a:off x="7068434" y="1567901"/>
            <a:ext cx="595035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cs-CZ" sz="3200" b="1" dirty="0"/>
              <a:t>→</a:t>
            </a:r>
            <a:endParaRPr lang="cs-CZ" sz="2400" b="1" dirty="0"/>
          </a:p>
        </p:txBody>
      </p:sp>
      <p:sp>
        <p:nvSpPr>
          <p:cNvPr id="10" name="TextovéPole 9"/>
          <p:cNvSpPr txBox="1"/>
          <p:nvPr/>
        </p:nvSpPr>
        <p:spPr>
          <a:xfrm>
            <a:off x="4690571" y="3299931"/>
            <a:ext cx="79208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cs-CZ" sz="3200" b="1" dirty="0"/>
              <a:t>↓</a:t>
            </a:r>
            <a:endParaRPr lang="cs-CZ" sz="2400" b="1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632463" y="3293545"/>
            <a:ext cx="3199915" cy="2377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cs-CZ" sz="1050" dirty="0">
                <a:hlinkClick r:id="rId7"/>
              </a:rPr>
              <a:t>http://www.amerika.cz/clanek/k-vrcholu-svate-heleny</a:t>
            </a:r>
            <a:r>
              <a:rPr lang="cs-CZ" sz="105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19670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4000" b="1" dirty="0"/>
              <a:t>Explozivní sopky</a:t>
            </a:r>
          </a:p>
        </p:txBody>
      </p:sp>
      <p:pic>
        <p:nvPicPr>
          <p:cNvPr id="3074" name="Picture 2" descr="http://www.mountsthelens.com/files/After_Eruption_1981_4_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6015" y="3959439"/>
            <a:ext cx="4366220" cy="2921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71248" y="1988840"/>
            <a:ext cx="9144000" cy="4267200"/>
          </a:xfrm>
        </p:spPr>
        <p:txBody>
          <a:bodyPr>
            <a:normAutofit/>
          </a:bodyPr>
          <a:lstStyle/>
          <a:p>
            <a:r>
              <a:rPr lang="cs-CZ" dirty="0"/>
              <a:t>Je to </a:t>
            </a:r>
            <a:r>
              <a:rPr lang="cs-CZ" sz="2800" b="1" dirty="0"/>
              <a:t>nejrozšířenější </a:t>
            </a:r>
            <a:r>
              <a:rPr lang="cs-CZ" dirty="0"/>
              <a:t>projev sopečné činnosti na povrchu Země.</a:t>
            </a:r>
          </a:p>
          <a:p>
            <a:r>
              <a:rPr lang="cs-CZ" b="1" dirty="0"/>
              <a:t>Explozivní sopky</a:t>
            </a:r>
            <a:r>
              <a:rPr lang="cs-CZ" dirty="0"/>
              <a:t> jsou způsobeny </a:t>
            </a:r>
            <a:r>
              <a:rPr lang="cs-CZ" sz="2800" b="1" dirty="0"/>
              <a:t>erupcí plynů</a:t>
            </a:r>
            <a:endParaRPr lang="cs-CZ" b="1" dirty="0"/>
          </a:p>
          <a:p>
            <a:r>
              <a:rPr lang="cs-CZ" altLang="cs-CZ" dirty="0"/>
              <a:t>Při erupci se kráter </a:t>
            </a:r>
            <a:r>
              <a:rPr lang="cs-CZ" altLang="cs-CZ" sz="2800" b="1" dirty="0"/>
              <a:t>roztrhne</a:t>
            </a:r>
            <a:r>
              <a:rPr lang="cs-CZ" altLang="cs-CZ" dirty="0"/>
              <a:t>. </a:t>
            </a:r>
          </a:p>
          <a:p>
            <a:r>
              <a:rPr lang="cs-CZ" altLang="cs-CZ" dirty="0"/>
              <a:t>Tyto sopky většinou leží pod úrovní okolního terénu. </a:t>
            </a:r>
          </a:p>
          <a:p>
            <a:r>
              <a:rPr lang="cs-CZ" altLang="cs-CZ" dirty="0"/>
              <a:t>Pochází z třetihor a dnes jsou jejich krátery </a:t>
            </a:r>
          </a:p>
          <a:p>
            <a:pPr marL="0" indent="0">
              <a:buNone/>
            </a:pPr>
            <a:r>
              <a:rPr lang="cs-CZ" altLang="cs-CZ" dirty="0"/>
              <a:t>většinou vyplněny vodou (maarová, kalderová jezera).</a:t>
            </a:r>
          </a:p>
          <a:p>
            <a:r>
              <a:rPr lang="cs-CZ" altLang="cs-CZ" dirty="0"/>
              <a:t>Například:   </a:t>
            </a:r>
            <a:r>
              <a:rPr lang="cs-CZ" dirty="0"/>
              <a:t>Hora Svaté Heleny</a:t>
            </a:r>
            <a:endParaRPr lang="cs-CZ" altLang="cs-CZ" dirty="0"/>
          </a:p>
          <a:p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8142524" y="3837098"/>
            <a:ext cx="4046301" cy="2446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cs-CZ" sz="1100" dirty="0">
                <a:hlinkClick r:id="rId3"/>
              </a:rPr>
              <a:t>http://www.mountsthelens.com/files/After_Eruption_1981_4_.jpg</a:t>
            </a:r>
            <a:r>
              <a:rPr lang="cs-CZ" sz="11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82638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4000" b="1" dirty="0"/>
              <a:t>Výlevné sopky</a:t>
            </a:r>
          </a:p>
        </p:txBody>
      </p:sp>
      <p:pic>
        <p:nvPicPr>
          <p:cNvPr id="4098" name="Picture 2" descr="Mauna Loa volcano alert level elevated to advisory – unrest mount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2685" y="53904"/>
            <a:ext cx="3646140" cy="2482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628603" y="2174628"/>
            <a:ext cx="9144000" cy="4267200"/>
          </a:xfrm>
        </p:spPr>
        <p:txBody>
          <a:bodyPr>
            <a:normAutofit/>
          </a:bodyPr>
          <a:lstStyle/>
          <a:p>
            <a:r>
              <a:rPr lang="cs-CZ" dirty="0"/>
              <a:t>Čedičová láva se pouze vyvalí z trhliny a začne se rozšiřovat do okolí, kde může pohybující se láva napáchat značné </a:t>
            </a:r>
            <a:r>
              <a:rPr lang="cs-CZ" sz="2800" b="1" dirty="0"/>
              <a:t>materiální škody</a:t>
            </a:r>
            <a:endParaRPr lang="cs-CZ" b="1" dirty="0"/>
          </a:p>
          <a:p>
            <a:r>
              <a:rPr lang="cs-CZ" sz="2800" b="1" dirty="0"/>
              <a:t>M</a:t>
            </a:r>
            <a:r>
              <a:rPr lang="cs-CZ" altLang="cs-CZ" sz="2800" b="1" dirty="0"/>
              <a:t>ají široký a plochý sopečný kužel. </a:t>
            </a:r>
            <a:endParaRPr lang="cs-CZ" sz="2800" b="1" dirty="0"/>
          </a:p>
          <a:p>
            <a:r>
              <a:rPr lang="cs-CZ" dirty="0"/>
              <a:t>Na Zemi jsou nejznámější z oblasti </a:t>
            </a:r>
            <a:r>
              <a:rPr lang="cs-CZ" sz="2800" b="1" dirty="0"/>
              <a:t>Havajských ostrovů</a:t>
            </a:r>
            <a:r>
              <a:rPr lang="cs-CZ" dirty="0"/>
              <a:t>, </a:t>
            </a:r>
            <a:r>
              <a:rPr lang="cs-CZ" altLang="cs-CZ" dirty="0"/>
              <a:t>které jsou spojeny v jedno obří těleso o průměru 100 km</a:t>
            </a:r>
            <a:r>
              <a:rPr lang="cs-CZ" dirty="0"/>
              <a:t>, kde se nachází Kilauea či Mauna Loa. </a:t>
            </a:r>
          </a:p>
          <a:p>
            <a:r>
              <a:rPr lang="cs-CZ" dirty="0"/>
              <a:t>Mimo Zemi jsou známé i z jiných planet jako Venuše či Marsu, kde se současně nachází i největší štítová sopka a hora v jednom v celé sluneční soustavě –</a:t>
            </a:r>
            <a:r>
              <a:rPr lang="cs-CZ" sz="2800" b="1" dirty="0"/>
              <a:t> Olympus Mons</a:t>
            </a:r>
            <a:r>
              <a:rPr lang="cs-CZ" dirty="0"/>
              <a:t>.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7174532" y="124597"/>
            <a:ext cx="165618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cs-CZ" sz="500" dirty="0">
                <a:hlinkClick r:id="rId3"/>
              </a:rPr>
              <a:t>http://endtimeheadlines.org/2015/09/mauna-loa-volcano-alert-level-elevated-to-advisory-unrest-mounting/</a:t>
            </a:r>
            <a:r>
              <a:rPr lang="cs-CZ" sz="5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3383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halkboard_16x9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/>
        </a:blip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CFAF12D-CFF3-425F-A902-4DFAACDEC99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Prezentace v podobě školní tabule (širokoúhlá)</Template>
  <TotalTime>0</TotalTime>
  <Words>697</Words>
  <Application>Microsoft Office PowerPoint</Application>
  <PresentationFormat>Vlastní</PresentationFormat>
  <Paragraphs>147</Paragraphs>
  <Slides>25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25</vt:i4>
      </vt:variant>
    </vt:vector>
  </HeadingPairs>
  <TitlesOfParts>
    <vt:vector size="32" baseType="lpstr">
      <vt:lpstr>Arial</vt:lpstr>
      <vt:lpstr>Arial Unicode MS</vt:lpstr>
      <vt:lpstr>Consolas</vt:lpstr>
      <vt:lpstr>Corbel</vt:lpstr>
      <vt:lpstr>Times New Roman</vt:lpstr>
      <vt:lpstr>Wingdings</vt:lpstr>
      <vt:lpstr>Chalkboard_16x9</vt:lpstr>
      <vt:lpstr>Prezentace aplikace PowerPoint</vt:lpstr>
      <vt:lpstr>Sopečná činnost</vt:lpstr>
      <vt:lpstr>Sopka? Co to je?</vt:lpstr>
      <vt:lpstr>Příklady horkých bodů</vt:lpstr>
      <vt:lpstr>Jak vzniká sopka? </vt:lpstr>
      <vt:lpstr>Stavba sopky</vt:lpstr>
      <vt:lpstr>Druhy sopek podle sopečné činnosti</vt:lpstr>
      <vt:lpstr>Explozivní sopky</vt:lpstr>
      <vt:lpstr>Výlevné sopky</vt:lpstr>
      <vt:lpstr> Olympus Mons</vt:lpstr>
      <vt:lpstr>Stratovulkán</vt:lpstr>
      <vt:lpstr>Typy sopek (tedy spíše některé z nich)</vt:lpstr>
      <vt:lpstr>Sopky u nás</vt:lpstr>
      <vt:lpstr>Sopky ve světě</vt:lpstr>
      <vt:lpstr>Jak poznáme že se blíží výbuch?</vt:lpstr>
      <vt:lpstr>A jak to vypadá po výbuchu?</vt:lpstr>
      <vt:lpstr>A kde se sopky nejvíce vyskytují?</vt:lpstr>
      <vt:lpstr>Nevíte co slova v této prezentaci znamenají?</vt:lpstr>
      <vt:lpstr>Pár katastrof na závěr </vt:lpstr>
      <vt:lpstr>La Garita (Colorado, USA)</vt:lpstr>
      <vt:lpstr>Vesuv (Itálie)</vt:lpstr>
      <vt:lpstr>Krakatoa (Indonésie)</vt:lpstr>
      <vt:lpstr>Děkujeme za vaši pozornost..</vt:lpstr>
      <vt:lpstr>Otázky</vt:lpstr>
      <vt:lpstr>Odkazy…………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2016-03-21T19:09:48Z</dcterms:created>
  <dcterms:modified xsi:type="dcterms:W3CDTF">2016-04-08T11:20:42Z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TC028048469991</vt:lpwstr>
  </property>
</Properties>
</file>