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sldIdLst>
    <p:sldId id="271" r:id="rId2"/>
    <p:sldId id="256" r:id="rId3"/>
    <p:sldId id="269" r:id="rId4"/>
    <p:sldId id="257" r:id="rId5"/>
    <p:sldId id="267" r:id="rId6"/>
    <p:sldId id="261" r:id="rId7"/>
    <p:sldId id="262" r:id="rId8"/>
    <p:sldId id="263" r:id="rId9"/>
    <p:sldId id="258" r:id="rId10"/>
    <p:sldId id="259" r:id="rId11"/>
    <p:sldId id="260" r:id="rId12"/>
    <p:sldId id="264" r:id="rId13"/>
    <p:sldId id="265" r:id="rId14"/>
    <p:sldId id="270" r:id="rId15"/>
    <p:sldId id="268" r:id="rId16"/>
    <p:sldId id="266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12192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352800" y="236220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0534" y="3045461"/>
            <a:ext cx="5350933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420534" y="2397760"/>
            <a:ext cx="5350933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6832600" y="3428736"/>
            <a:ext cx="6858000" cy="2117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10261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1"/>
            <a:ext cx="8839200" cy="50292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652000" y="914401"/>
            <a:ext cx="1235973" cy="50292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609600" y="2020824"/>
            <a:ext cx="10972800" cy="407517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12192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52800" y="3368040"/>
            <a:ext cx="54864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3372070" y="3367247"/>
            <a:ext cx="5447863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3358057" y="4084577"/>
            <a:ext cx="5475889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020824"/>
            <a:ext cx="5364480" cy="40050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020824"/>
            <a:ext cx="5364480" cy="40050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609601" y="2819400"/>
            <a:ext cx="5364480" cy="320954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6217920" y="2816352"/>
            <a:ext cx="5364480" cy="3209544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6217920" y="2020824"/>
            <a:ext cx="536448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981200" y="1914526"/>
            <a:ext cx="8229600" cy="351091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316480" y="5513832"/>
            <a:ext cx="755904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69612" y="2026918"/>
            <a:ext cx="7252776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316480" y="5516880"/>
            <a:ext cx="755904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3975100" y="273180"/>
            <a:ext cx="4241800" cy="2921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5384800" y="6172200"/>
            <a:ext cx="1422400" cy="3048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930400" y="6486525"/>
            <a:ext cx="8331200" cy="2921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4"/>
            <a:ext cx="12192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019301"/>
            <a:ext cx="109728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5100" y="273180"/>
            <a:ext cx="42418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4/8/2016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0400" y="6486525"/>
            <a:ext cx="83312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84800" y="6172200"/>
            <a:ext cx="14224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12192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52800" y="975360"/>
            <a:ext cx="54864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quake.htm#magnitude" TargetMode="External"/><Relationship Id="rId2" Type="http://schemas.openxmlformats.org/officeDocument/2006/relationships/hyperlink" Target="http://www.sci.muni.cz/~herber/quake.htm#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quake/p-waves.jpg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ci.muni.cz/~herber/quake/s-waves.jpg" TargetMode="Externa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geologie.vsb.cz/jelinek/Nauka_o_Zemi_PTO_htm_files/516.jpg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cs.wikipedia.org/wiki/Magnitudo" TargetMode="External"/><Relationship Id="rId3" Type="http://schemas.openxmlformats.org/officeDocument/2006/relationships/hyperlink" Target="http://www.sci.muni.cz/~herber/quake/p-waves.jpg" TargetMode="External"/><Relationship Id="rId7" Type="http://schemas.openxmlformats.org/officeDocument/2006/relationships/hyperlink" Target="https://cs.wikipedia.org/wiki/Zem%C4%9Bt%C5%99esen%C3%AD" TargetMode="External"/><Relationship Id="rId2" Type="http://schemas.openxmlformats.org/officeDocument/2006/relationships/hyperlink" Target="http://www.sci.muni.cz/~herber/quake/seismogram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.muni.cz/~herber/quake.htm" TargetMode="External"/><Relationship Id="rId11" Type="http://schemas.openxmlformats.org/officeDocument/2006/relationships/hyperlink" Target="http://www.1000nej.cz/wp-content/uploads/2011/03/zemetreseni-chile.jpg" TargetMode="External"/><Relationship Id="rId5" Type="http://schemas.openxmlformats.org/officeDocument/2006/relationships/hyperlink" Target="http://www.sci.muni.cz/~herber/quake/hypocentre.jpg" TargetMode="External"/><Relationship Id="rId10" Type="http://schemas.openxmlformats.org/officeDocument/2006/relationships/hyperlink" Target="http://www.1000nej.cz/nejvetsi-zemetreseni.html" TargetMode="External"/><Relationship Id="rId4" Type="http://schemas.openxmlformats.org/officeDocument/2006/relationships/hyperlink" Target="http://geologie.vsb.cz/jelinek/Nauka_o_Zemi_PTO_htm_files/516.jpg" TargetMode="External"/><Relationship Id="rId9" Type="http://schemas.openxmlformats.org/officeDocument/2006/relationships/hyperlink" Target="http://geotech.fce.vutbr.cz/studium/geologie/skripta/ZEMETR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quake/seismogram.gif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.muni.cz/~herber/quake/hypocentre.jpg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2678" y="64257"/>
            <a:ext cx="5761038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ovéPole 2"/>
          <p:cNvSpPr txBox="1">
            <a:spLocks noChangeArrowheads="1"/>
          </p:cNvSpPr>
          <p:nvPr/>
        </p:nvSpPr>
        <p:spPr bwMode="auto">
          <a:xfrm>
            <a:off x="1560216" y="2348669"/>
            <a:ext cx="73533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cs typeface="Arial Unicode MS" panose="020B0604020202020204" charset="0"/>
              </a:defRPr>
            </a:lvl1pPr>
            <a:lvl2pPr marL="4572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8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2pPr>
            <a:lvl3pPr marL="9144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3pPr>
            <a:lvl4pPr marL="13716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4pPr>
            <a:lvl5pPr marL="1828800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5pPr>
            <a:lvl6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6pPr>
            <a:lvl7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7pPr>
            <a:lvl8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8pPr>
            <a:lvl9pPr indent="-2286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000"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 Unicode MS" panose="020B0604020202020204" charset="0"/>
              </a:defRPr>
            </a:lvl9pPr>
          </a:lstStyle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Projekt CZ.1.07/1.1.10/03.0008</a:t>
            </a:r>
          </a:p>
          <a:p>
            <a:pPr algn="ctr" defTabSz="914400" eaLnBrk="1" hangingPunct="1"/>
            <a:endParaRPr lang="cs-CZ" altLang="cs-CZ" sz="4000" b="1" dirty="0">
              <a:solidFill>
                <a:schemeClr val="tx1"/>
              </a:solidFill>
            </a:endParaRPr>
          </a:p>
          <a:p>
            <a:pPr algn="ctr" defTabSz="914400" eaLnBrk="1" hangingPunct="1"/>
            <a:r>
              <a:rPr lang="cs-CZ" altLang="cs-CZ" sz="4000" b="1" dirty="0">
                <a:solidFill>
                  <a:schemeClr val="tx1"/>
                </a:solidFill>
              </a:rPr>
              <a:t>Environmentální výchova ve školních úlohách, experimentech a exkurzích</a:t>
            </a:r>
          </a:p>
        </p:txBody>
      </p:sp>
    </p:spTree>
    <p:extLst>
      <p:ext uri="{BB962C8B-B14F-4D97-AF65-F5344CB8AC3E}">
        <p14:creationId xmlns:p14="http://schemas.microsoft.com/office/powerpoint/2010/main" val="2514114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r>
              <a:rPr lang="cs-CZ" dirty="0" smtClean="0"/>
              <a:t>- vzdálenost </a:t>
            </a:r>
            <a:r>
              <a:rPr lang="cs-CZ" dirty="0"/>
              <a:t>mezi epicentrem a hypocentrem udává </a:t>
            </a:r>
            <a:r>
              <a:rPr lang="cs-CZ" b="1" i="1" dirty="0"/>
              <a:t>hloubku </a:t>
            </a:r>
            <a:r>
              <a:rPr lang="cs-CZ" b="1" i="1" dirty="0" smtClean="0"/>
              <a:t>ohniska</a:t>
            </a:r>
          </a:p>
          <a:p>
            <a:r>
              <a:rPr lang="cs-CZ" b="1" dirty="0" smtClean="0"/>
              <a:t>- </a:t>
            </a:r>
            <a:r>
              <a:rPr lang="cs-CZ" b="1" dirty="0" err="1" smtClean="0"/>
              <a:t>hypocentrální</a:t>
            </a:r>
            <a:r>
              <a:rPr lang="cs-CZ" b="1" dirty="0" smtClean="0"/>
              <a:t> </a:t>
            </a:r>
            <a:r>
              <a:rPr lang="cs-CZ" b="1" dirty="0"/>
              <a:t>čas</a:t>
            </a:r>
            <a:r>
              <a:rPr lang="cs-CZ" dirty="0"/>
              <a:t> je doba vzniku zemětřesení v </a:t>
            </a:r>
            <a:r>
              <a:rPr lang="cs-CZ" i="1" dirty="0" smtClean="0"/>
              <a:t>ohnisku</a:t>
            </a:r>
          </a:p>
          <a:p>
            <a:r>
              <a:rPr lang="cs-CZ" b="1" dirty="0" smtClean="0"/>
              <a:t>- </a:t>
            </a:r>
            <a:r>
              <a:rPr lang="cs-CZ" b="1" dirty="0" err="1" smtClean="0"/>
              <a:t>epicentrální</a:t>
            </a:r>
            <a:r>
              <a:rPr lang="cs-CZ" b="1" i="1" dirty="0" smtClean="0"/>
              <a:t> </a:t>
            </a:r>
            <a:r>
              <a:rPr lang="cs-CZ" b="1" i="1" dirty="0"/>
              <a:t>čas</a:t>
            </a:r>
            <a:r>
              <a:rPr lang="cs-CZ" dirty="0"/>
              <a:t> je okamžik, kdy seismické vlny dorazí do </a:t>
            </a:r>
            <a:r>
              <a:rPr lang="cs-CZ" i="1" dirty="0" smtClean="0"/>
              <a:t>epicentra</a:t>
            </a:r>
            <a:endParaRPr lang="cs-CZ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Pojmy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933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r>
              <a:rPr lang="cs-CZ" b="1" dirty="0">
                <a:hlinkClick r:id="rId2"/>
              </a:rPr>
              <a:t>Intenzita </a:t>
            </a:r>
            <a:r>
              <a:rPr lang="cs-CZ" b="1" dirty="0" smtClean="0">
                <a:hlinkClick r:id="rId2"/>
              </a:rPr>
              <a:t>zemětřesení</a:t>
            </a:r>
            <a:r>
              <a:rPr lang="cs-CZ" b="1" dirty="0" smtClean="0"/>
              <a:t> </a:t>
            </a:r>
            <a:r>
              <a:rPr lang="cs-CZ" dirty="0" smtClean="0"/>
              <a:t>- charakterizuje </a:t>
            </a:r>
            <a:r>
              <a:rPr lang="cs-CZ" dirty="0"/>
              <a:t>jeho účinky na základě </a:t>
            </a:r>
            <a:r>
              <a:rPr lang="cs-CZ" dirty="0" err="1"/>
              <a:t>makroseismických</a:t>
            </a:r>
            <a:r>
              <a:rPr lang="cs-CZ" dirty="0"/>
              <a:t> projevů, tedy projevů, které jsou </a:t>
            </a:r>
            <a:r>
              <a:rPr lang="cs-CZ" dirty="0" smtClean="0"/>
              <a:t>pozorované </a:t>
            </a:r>
            <a:r>
              <a:rPr lang="cs-CZ" dirty="0"/>
              <a:t>lidmi v </a:t>
            </a:r>
            <a:r>
              <a:rPr lang="cs-CZ" dirty="0" smtClean="0"/>
              <a:t>krajině:</a:t>
            </a:r>
          </a:p>
          <a:p>
            <a:pPr marL="342900" indent="-342900">
              <a:buFont typeface="+mj-lt"/>
              <a:buAutoNum type="arabicPeriod"/>
            </a:pPr>
            <a:r>
              <a:rPr lang="cs-CZ" i="1" dirty="0" smtClean="0"/>
              <a:t>ničení staveb</a:t>
            </a:r>
          </a:p>
          <a:p>
            <a:pPr marL="342900" indent="-342900">
              <a:buFont typeface="+mj-lt"/>
              <a:buAutoNum type="arabicPeriod"/>
            </a:pPr>
            <a:r>
              <a:rPr lang="cs-CZ" i="1" dirty="0" smtClean="0"/>
              <a:t> sesuvy</a:t>
            </a:r>
          </a:p>
          <a:p>
            <a:pPr marL="342900" indent="-342900">
              <a:buFont typeface="+mj-lt"/>
              <a:buAutoNum type="arabicPeriod"/>
            </a:pPr>
            <a:r>
              <a:rPr lang="cs-CZ" i="1" dirty="0" smtClean="0"/>
              <a:t> </a:t>
            </a:r>
            <a:r>
              <a:rPr lang="cs-CZ" i="1" dirty="0"/>
              <a:t>pukliny v povrchu </a:t>
            </a:r>
            <a:r>
              <a:rPr lang="cs-CZ" i="1" dirty="0" smtClean="0"/>
              <a:t>apod.</a:t>
            </a:r>
          </a:p>
          <a:p>
            <a:r>
              <a:rPr lang="cs-CZ" dirty="0">
                <a:hlinkClick r:id="rId3"/>
              </a:rPr>
              <a:t>- </a:t>
            </a:r>
            <a:r>
              <a:rPr lang="cs-CZ" b="1" dirty="0" smtClean="0">
                <a:hlinkClick r:id="rId3"/>
              </a:rPr>
              <a:t>velikost </a:t>
            </a:r>
            <a:r>
              <a:rPr lang="cs-CZ" b="1" dirty="0">
                <a:hlinkClick r:id="rId3"/>
              </a:rPr>
              <a:t>zemětřesení</a:t>
            </a:r>
            <a:r>
              <a:rPr lang="cs-CZ" dirty="0"/>
              <a:t> udává </a:t>
            </a:r>
            <a:r>
              <a:rPr lang="cs-CZ" dirty="0" smtClean="0"/>
              <a:t>množství uvolněné energie </a:t>
            </a:r>
          </a:p>
          <a:p>
            <a:r>
              <a:rPr lang="cs-CZ" dirty="0" smtClean="0"/>
              <a:t>- je zaznamenáváno </a:t>
            </a:r>
            <a:r>
              <a:rPr lang="cs-CZ" dirty="0"/>
              <a:t>speciálními </a:t>
            </a:r>
            <a:r>
              <a:rPr lang="cs-CZ" dirty="0" smtClean="0"/>
              <a:t>přístroji - </a:t>
            </a:r>
            <a:r>
              <a:rPr lang="cs-CZ" i="1" dirty="0" smtClean="0"/>
              <a:t>seismografy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Velikost 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628882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5340072" y="4571841"/>
            <a:ext cx="7669696" cy="1517506"/>
          </a:xfrm>
        </p:spPr>
        <p:txBody>
          <a:bodyPr anchor="t"/>
          <a:lstStyle/>
          <a:p>
            <a:r>
              <a:rPr lang="cs-CZ" dirty="0" smtClean="0"/>
              <a:t>2.  vlny </a:t>
            </a:r>
            <a:r>
              <a:rPr lang="cs-CZ" dirty="0"/>
              <a:t>podélné, neboli </a:t>
            </a:r>
            <a:r>
              <a:rPr lang="cs-CZ" b="1" dirty="0" smtClean="0"/>
              <a:t>P-vlny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i="1" dirty="0" smtClean="0"/>
              <a:t> rychlé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i="1" dirty="0" smtClean="0"/>
              <a:t> šíří se v jakémkoli prostředí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Seismické vlny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485" y="1922170"/>
            <a:ext cx="3776870" cy="203951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633252" y="3961680"/>
            <a:ext cx="4419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hlinkClick r:id="rId3"/>
              </a:rPr>
              <a:t>http://www.sci.muni.cz/~</a:t>
            </a:r>
            <a:r>
              <a:rPr lang="cs-CZ" sz="1200" dirty="0" smtClean="0">
                <a:hlinkClick r:id="rId3"/>
              </a:rPr>
              <a:t>herber/quake/p-waves.jpg</a:t>
            </a:r>
            <a:endParaRPr lang="cs-CZ" sz="1200" dirty="0" smtClean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63" y="3649388"/>
            <a:ext cx="3712818" cy="2209127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1044548" y="5862882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hlinkClick r:id="rId5"/>
              </a:rPr>
              <a:t>http://www.sci.muni.cz/~</a:t>
            </a:r>
            <a:r>
              <a:rPr lang="cs-CZ" sz="1200" dirty="0" smtClean="0">
                <a:hlinkClick r:id="rId5"/>
              </a:rPr>
              <a:t>herber/quake/s-waves.jpg</a:t>
            </a:r>
            <a:endParaRPr lang="cs-CZ" sz="1200" dirty="0" smtClean="0"/>
          </a:p>
          <a:p>
            <a:endParaRPr lang="cs-CZ" sz="1200" dirty="0"/>
          </a:p>
        </p:txBody>
      </p:sp>
      <p:sp>
        <p:nvSpPr>
          <p:cNvPr id="8" name="TextovéPole 7"/>
          <p:cNvSpPr txBox="1"/>
          <p:nvPr/>
        </p:nvSpPr>
        <p:spPr>
          <a:xfrm>
            <a:off x="1044548" y="2206485"/>
            <a:ext cx="3083665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cs-CZ" sz="2000" dirty="0"/>
              <a:t>vlny příčné, neboli S-vlny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sz="2000" i="1" dirty="0"/>
              <a:t>pomalé 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sz="2000" i="1" dirty="0"/>
              <a:t>nebezpečné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655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013791" y="1981339"/>
            <a:ext cx="10131425" cy="3649133"/>
          </a:xfrm>
        </p:spPr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oužívá se </a:t>
            </a:r>
            <a:r>
              <a:rPr lang="cs-CZ" dirty="0"/>
              <a:t>v seismologii pro popis velikosti zemětřesení </a:t>
            </a:r>
            <a:endParaRPr lang="cs-CZ" dirty="0" smtClean="0"/>
          </a:p>
          <a:p>
            <a:r>
              <a:rPr lang="cs-CZ" dirty="0"/>
              <a:t>p</a:t>
            </a:r>
            <a:r>
              <a:rPr lang="cs-CZ" dirty="0" smtClean="0"/>
              <a:t>odle </a:t>
            </a:r>
            <a:r>
              <a:rPr lang="cs-CZ" dirty="0"/>
              <a:t>hodnoty magnituda </a:t>
            </a:r>
            <a:r>
              <a:rPr lang="cs-CZ" i="1" dirty="0" smtClean="0"/>
              <a:t>(=jednotka </a:t>
            </a:r>
            <a:r>
              <a:rPr lang="cs-CZ" i="1" dirty="0"/>
              <a:t>velikosti </a:t>
            </a:r>
            <a:r>
              <a:rPr lang="cs-CZ" i="1" dirty="0" smtClean="0"/>
              <a:t>zemětřesení)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Richterova stupnice</a:t>
            </a:r>
            <a:br>
              <a:rPr lang="cs-CZ" b="1" dirty="0"/>
            </a:b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893" y="3191588"/>
            <a:ext cx="6563992" cy="220239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3799934" y="5398904"/>
            <a:ext cx="62991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hlinkClick r:id="rId3"/>
              </a:rPr>
              <a:t>http://</a:t>
            </a:r>
            <a:r>
              <a:rPr lang="cs-CZ" sz="1200" dirty="0" smtClean="0">
                <a:hlinkClick r:id="rId3"/>
              </a:rPr>
              <a:t>geologie.vsb.cz/jelinek/Nauka_o_Zemi_PTO_htm_files/516.jpg</a:t>
            </a:r>
            <a:endParaRPr lang="cs-CZ" sz="12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2923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>
          <a:xfrm>
            <a:off x="-2720010" y="1881676"/>
            <a:ext cx="10972800" cy="4075176"/>
          </a:xfrm>
        </p:spPr>
        <p:txBody>
          <a:bodyPr/>
          <a:lstStyle/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1960 Chile – 9,5 stupně Richterovy stupnice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1964 Aljaška – 9,2 stupně Richterovy stupnice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1957 Aljaška – 9,1 stupně Richterovy stupnice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1952 Rusko – 9 stupňů Richterovy stupnice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2004 Indonésie – 9 stupňů Richterovy stupnice</a:t>
            </a:r>
          </a:p>
          <a:p>
            <a:pPr marL="457200" indent="-457200" fontAlgn="base">
              <a:buFont typeface="+mj-lt"/>
              <a:buAutoNum type="arabicPeriod"/>
            </a:pPr>
            <a:r>
              <a:rPr lang="cs-CZ" dirty="0"/>
              <a:t>2011 Japonsko – 8,9 stupně Richterovy škály</a:t>
            </a:r>
          </a:p>
          <a:p>
            <a:pPr marL="457200" indent="-457200">
              <a:buFont typeface="+mj-lt"/>
              <a:buAutoNum type="arabicPeriod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Nejvýznamnější zemětřesení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5197" y="2007705"/>
            <a:ext cx="5162464" cy="3452398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6589642" y="5460103"/>
            <a:ext cx="44246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100" dirty="0"/>
              <a:t>http://www.1000nej.cz/wp-content/uploads/2011/03/zemetreseni-chile.jpg</a:t>
            </a:r>
          </a:p>
        </p:txBody>
      </p:sp>
    </p:spTree>
    <p:extLst>
      <p:ext uri="{BB962C8B-B14F-4D97-AF65-F5344CB8AC3E}">
        <p14:creationId xmlns:p14="http://schemas.microsoft.com/office/powerpoint/2010/main" val="4020793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192" y="3114261"/>
            <a:ext cx="10131425" cy="1456267"/>
          </a:xfrm>
        </p:spPr>
        <p:txBody>
          <a:bodyPr>
            <a:noAutofit/>
          </a:bodyPr>
          <a:lstStyle/>
          <a:p>
            <a:r>
              <a:rPr lang="cs-CZ" sz="9600" dirty="0" smtClean="0"/>
              <a:t>Děkujeme za pozornost!</a:t>
            </a:r>
            <a:endParaRPr lang="cs-CZ" sz="9600" dirty="0"/>
          </a:p>
        </p:txBody>
      </p:sp>
    </p:spTree>
    <p:extLst>
      <p:ext uri="{BB962C8B-B14F-4D97-AF65-F5344CB8AC3E}">
        <p14:creationId xmlns:p14="http://schemas.microsoft.com/office/powerpoint/2010/main" val="2006824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>
                <a:hlinkClick r:id="rId2"/>
              </a:rPr>
              <a:t>http://www.sci.muni.cz/~</a:t>
            </a:r>
            <a:r>
              <a:rPr lang="cs-CZ" dirty="0" smtClean="0">
                <a:hlinkClick r:id="rId2"/>
              </a:rPr>
              <a:t>herber/quake/seismogram.gif</a:t>
            </a:r>
            <a:endParaRPr lang="cs-CZ" dirty="0" smtClean="0"/>
          </a:p>
          <a:p>
            <a:r>
              <a:rPr lang="cs-CZ" dirty="0">
                <a:hlinkClick r:id="rId3"/>
              </a:rPr>
              <a:t>http://www.sci.muni.cz/~</a:t>
            </a:r>
            <a:r>
              <a:rPr lang="cs-CZ" dirty="0" smtClean="0">
                <a:hlinkClick r:id="rId3"/>
              </a:rPr>
              <a:t>herber/quake/p-waves.jpg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geologie.vsb.cz/jelinek/Nauka_o_Zemi_PTO_htm_files/516.jpg</a:t>
            </a:r>
            <a:endParaRPr lang="cs-CZ" dirty="0" smtClean="0"/>
          </a:p>
          <a:p>
            <a:r>
              <a:rPr lang="cs-CZ" dirty="0">
                <a:hlinkClick r:id="rId5"/>
              </a:rPr>
              <a:t>http://www.sci.muni.cz/~herber/quake/hypocentre.jpg</a:t>
            </a:r>
            <a:endParaRPr lang="cs-CZ" dirty="0"/>
          </a:p>
          <a:p>
            <a:r>
              <a:rPr lang="cs-CZ" dirty="0">
                <a:hlinkClick r:id="rId6"/>
              </a:rPr>
              <a:t>http://www.sci.muni.cz/~</a:t>
            </a:r>
            <a:r>
              <a:rPr lang="cs-CZ" dirty="0" smtClean="0">
                <a:hlinkClick r:id="rId6"/>
              </a:rPr>
              <a:t>herber/quake.htm</a:t>
            </a:r>
            <a:endParaRPr lang="cs-CZ" dirty="0" smtClean="0"/>
          </a:p>
          <a:p>
            <a:r>
              <a:rPr lang="cs-CZ" dirty="0">
                <a:hlinkClick r:id="rId7"/>
              </a:rPr>
              <a:t>https://</a:t>
            </a:r>
            <a:r>
              <a:rPr lang="cs-CZ" dirty="0" smtClean="0">
                <a:hlinkClick r:id="rId7"/>
              </a:rPr>
              <a:t>cs.wikipedia.org/wiki/Zem%C4%9Bt%C5%99esen%C3%AD</a:t>
            </a:r>
            <a:endParaRPr lang="cs-CZ" dirty="0" smtClean="0"/>
          </a:p>
          <a:p>
            <a:r>
              <a:rPr lang="cs-CZ" dirty="0">
                <a:hlinkClick r:id="rId8"/>
              </a:rPr>
              <a:t>https://</a:t>
            </a:r>
            <a:r>
              <a:rPr lang="cs-CZ" dirty="0" smtClean="0">
                <a:hlinkClick r:id="rId8"/>
              </a:rPr>
              <a:t>cs.wikipedia.org/wiki/Magnitudo</a:t>
            </a:r>
            <a:endParaRPr lang="cs-CZ" dirty="0" smtClean="0"/>
          </a:p>
          <a:p>
            <a:r>
              <a:rPr lang="cs-CZ" dirty="0">
                <a:hlinkClick r:id="rId9"/>
              </a:rPr>
              <a:t>http://</a:t>
            </a:r>
            <a:r>
              <a:rPr lang="cs-CZ" dirty="0" smtClean="0">
                <a:hlinkClick r:id="rId9"/>
              </a:rPr>
              <a:t>geotech.fce.vutbr.cz/studium/geologie/skripta/ZEMETR.htm</a:t>
            </a:r>
            <a:endParaRPr lang="cs-CZ" dirty="0" smtClean="0"/>
          </a:p>
          <a:p>
            <a:r>
              <a:rPr lang="cs-CZ" dirty="0">
                <a:hlinkClick r:id="rId10"/>
              </a:rPr>
              <a:t>http://</a:t>
            </a:r>
            <a:r>
              <a:rPr lang="cs-CZ" dirty="0" smtClean="0">
                <a:hlinkClick r:id="rId10"/>
              </a:rPr>
              <a:t>www.1000nej.cz/nejvetsi-zemetreseni.html</a:t>
            </a:r>
            <a:endParaRPr lang="cs-CZ" dirty="0" smtClean="0"/>
          </a:p>
          <a:p>
            <a:r>
              <a:rPr lang="cs-CZ" dirty="0">
                <a:hlinkClick r:id="rId11"/>
              </a:rPr>
              <a:t>http://</a:t>
            </a:r>
            <a:r>
              <a:rPr lang="cs-CZ" dirty="0" smtClean="0">
                <a:hlinkClick r:id="rId11"/>
              </a:rPr>
              <a:t>www.1000nej.cz/wp-content/uploads/2011/03/zemetreseni-chile.jpg</a:t>
            </a:r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57066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HAVELKA, KAŠPAROVÁ, STUDÍK, KUČEROVÁ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05082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cs-CZ" dirty="0" smtClean="0"/>
              <a:t>Co to vlastně zemětřesení je?</a:t>
            </a:r>
          </a:p>
          <a:p>
            <a:pPr marL="457200" indent="-457200">
              <a:buAutoNum type="arabicPeriod"/>
            </a:pPr>
            <a:r>
              <a:rPr lang="cs-CZ" dirty="0" smtClean="0"/>
              <a:t>Jaká věda se jím zabývá?</a:t>
            </a:r>
          </a:p>
          <a:p>
            <a:pPr marL="457200" indent="-457200">
              <a:buAutoNum type="arabicPeriod"/>
            </a:pPr>
            <a:r>
              <a:rPr lang="cs-CZ" dirty="0" smtClean="0"/>
              <a:t>Jaké je základní rozdělení zemětřesení?</a:t>
            </a:r>
          </a:p>
          <a:p>
            <a:pPr marL="457200" indent="-457200">
              <a:buAutoNum type="arabicPeriod"/>
            </a:pPr>
            <a:r>
              <a:rPr lang="cs-CZ" dirty="0" smtClean="0"/>
              <a:t>Jaký typ zemětřesení je nejčastější?</a:t>
            </a:r>
          </a:p>
          <a:p>
            <a:pPr marL="457200" indent="-457200">
              <a:buAutoNum type="arabicPeriod"/>
            </a:pPr>
            <a:r>
              <a:rPr lang="cs-CZ" dirty="0" smtClean="0"/>
              <a:t>Co je to epicentrum?</a:t>
            </a:r>
          </a:p>
          <a:p>
            <a:pPr marL="457200" indent="-457200">
              <a:buAutoNum type="arabicPeriod"/>
            </a:pPr>
            <a:r>
              <a:rPr lang="cs-CZ" dirty="0" smtClean="0"/>
              <a:t>Co je </a:t>
            </a:r>
            <a:r>
              <a:rPr lang="cs-CZ" dirty="0" err="1" smtClean="0"/>
              <a:t>hypocentrální</a:t>
            </a:r>
            <a:r>
              <a:rPr lang="cs-CZ" dirty="0" smtClean="0"/>
              <a:t> čas?</a:t>
            </a:r>
          </a:p>
          <a:p>
            <a:pPr marL="457200" indent="-457200">
              <a:buAutoNum type="arabicPeriod"/>
            </a:pPr>
            <a:r>
              <a:rPr lang="cs-CZ" dirty="0" smtClean="0"/>
              <a:t>Kde vzniká zemětřesení?</a:t>
            </a:r>
          </a:p>
          <a:p>
            <a:pPr marL="457200" indent="-457200">
              <a:buAutoNum type="arabicPeriod"/>
            </a:pPr>
            <a:r>
              <a:rPr lang="cs-CZ" dirty="0" smtClean="0"/>
              <a:t>Vyjmenuj alespoň dva </a:t>
            </a:r>
            <a:r>
              <a:rPr lang="cs-CZ" dirty="0" err="1" smtClean="0"/>
              <a:t>makroseismické</a:t>
            </a:r>
            <a:r>
              <a:rPr lang="cs-CZ" dirty="0" smtClean="0"/>
              <a:t> projevy intenzity zemětřesení.</a:t>
            </a:r>
          </a:p>
          <a:p>
            <a:pPr marL="457200" indent="-457200">
              <a:buAutoNum type="arabicPeriod"/>
            </a:pPr>
            <a:r>
              <a:rPr lang="cs-CZ" dirty="0" smtClean="0"/>
              <a:t>Na jaké vlny se dělí seismické vlny?</a:t>
            </a:r>
          </a:p>
          <a:p>
            <a:pPr marL="457200" indent="-457200">
              <a:buAutoNum type="arabicPeriod"/>
            </a:pPr>
            <a:r>
              <a:rPr lang="cs-CZ" dirty="0" smtClean="0"/>
              <a:t>Jaký je nejvyšší stupeň Richterovy stupnice?</a:t>
            </a:r>
          </a:p>
          <a:p>
            <a:pPr marL="457200" indent="-457200">
              <a:buAutoNum type="arabicPeriod"/>
            </a:pPr>
            <a:r>
              <a:rPr lang="cs-CZ" dirty="0" smtClean="0"/>
              <a:t>Jmenuj nějaké z nejznámějších zemětřesení.</a:t>
            </a:r>
          </a:p>
          <a:p>
            <a:pPr marL="457200" indent="-457200">
              <a:buAutoNum type="arabicPeriod"/>
            </a:pPr>
            <a:endParaRPr lang="cs-CZ" dirty="0" smtClean="0"/>
          </a:p>
          <a:p>
            <a:pPr marL="457200" indent="-457200">
              <a:buAutoNum type="arabicPeriod"/>
            </a:pPr>
            <a:endParaRPr lang="cs-CZ" dirty="0" smtClean="0"/>
          </a:p>
          <a:p>
            <a:pPr marL="457200" indent="-457200">
              <a:buAutoNum type="arabicPeriod"/>
            </a:pPr>
            <a:endParaRPr lang="cs-CZ" dirty="0" smtClean="0"/>
          </a:p>
          <a:p>
            <a:pPr marL="457200" indent="-457200">
              <a:buAutoNum type="arabicPeriod"/>
            </a:pPr>
            <a:endParaRPr lang="cs-CZ" dirty="0" smtClean="0"/>
          </a:p>
          <a:p>
            <a:pPr marL="457200" indent="-457200">
              <a:buAutoNum type="arabicPeriod"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Otázky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476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3054626" y="2159972"/>
            <a:ext cx="10972800" cy="4075176"/>
          </a:xfrm>
        </p:spPr>
        <p:txBody>
          <a:bodyPr anchor="t"/>
          <a:lstStyle/>
          <a:p>
            <a:pPr marL="0" indent="0">
              <a:buNone/>
            </a:pPr>
            <a:r>
              <a:rPr lang="cs-CZ" dirty="0" smtClean="0"/>
              <a:t>=</a:t>
            </a:r>
            <a:r>
              <a:rPr lang="cs-CZ" dirty="0"/>
              <a:t> </a:t>
            </a:r>
            <a:r>
              <a:rPr lang="cs-CZ" dirty="0" smtClean="0"/>
              <a:t>náhlý </a:t>
            </a:r>
            <a:r>
              <a:rPr lang="cs-CZ" dirty="0"/>
              <a:t>pohyb zemské </a:t>
            </a:r>
            <a:r>
              <a:rPr lang="cs-CZ" dirty="0" smtClean="0"/>
              <a:t>kůry</a:t>
            </a:r>
          </a:p>
          <a:p>
            <a:r>
              <a:rPr lang="cs-CZ" dirty="0" smtClean="0"/>
              <a:t>- vyvoláno uvolněním napětí</a:t>
            </a:r>
          </a:p>
          <a:p>
            <a:r>
              <a:rPr lang="cs-CZ" dirty="0" smtClean="0"/>
              <a:t>- studiem se zabývá geofyzika - seismologie</a:t>
            </a:r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Zemětřesení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32" y="3062736"/>
            <a:ext cx="4480027" cy="2865827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062606" y="2491253"/>
            <a:ext cx="5513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Zachycení na seismografu</a:t>
            </a:r>
          </a:p>
          <a:p>
            <a:r>
              <a:rPr lang="cs-CZ" sz="1200" dirty="0">
                <a:hlinkClick r:id="rId3"/>
              </a:rPr>
              <a:t>http://www.sci.muni.cz/~</a:t>
            </a:r>
            <a:r>
              <a:rPr lang="cs-CZ" sz="1200" dirty="0" smtClean="0">
                <a:hlinkClick r:id="rId3"/>
              </a:rPr>
              <a:t>herber/quake/seismogram.gif</a:t>
            </a:r>
            <a:endParaRPr lang="cs-CZ" sz="12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7796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r>
              <a:rPr lang="cs-CZ" dirty="0" smtClean="0"/>
              <a:t>- Řítivá (vznik řícením stropů různých podzemních dutin)</a:t>
            </a:r>
          </a:p>
          <a:p>
            <a:r>
              <a:rPr lang="cs-CZ" dirty="0" smtClean="0"/>
              <a:t>- Vulkanická (</a:t>
            </a:r>
            <a:r>
              <a:rPr lang="cs-CZ" dirty="0"/>
              <a:t>vázána na přívodní dráhy vulkanického </a:t>
            </a:r>
            <a:r>
              <a:rPr lang="cs-CZ" dirty="0" smtClean="0"/>
              <a:t>materiálu)</a:t>
            </a:r>
          </a:p>
          <a:p>
            <a:r>
              <a:rPr lang="cs-CZ" dirty="0" smtClean="0"/>
              <a:t>- Tektonická (</a:t>
            </a:r>
            <a:r>
              <a:rPr lang="cs-CZ" dirty="0"/>
              <a:t>vázána na poruchy v litosféře (zlomy, </a:t>
            </a:r>
            <a:r>
              <a:rPr lang="cs-CZ" dirty="0" err="1"/>
              <a:t>subdukce</a:t>
            </a:r>
            <a:r>
              <a:rPr lang="cs-CZ" dirty="0" smtClean="0"/>
              <a:t>))</a:t>
            </a:r>
          </a:p>
          <a:p>
            <a:endParaRPr lang="cs-CZ" dirty="0" smtClean="0"/>
          </a:p>
          <a:p>
            <a:endParaRPr lang="cs-CZ" dirty="0" smtClean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Rozdělení 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10567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>
            <a:normAutofit/>
          </a:bodyPr>
          <a:lstStyle/>
          <a:p>
            <a:r>
              <a:rPr lang="cs-CZ" dirty="0" smtClean="0"/>
              <a:t>- přírodní </a:t>
            </a:r>
            <a:r>
              <a:rPr lang="cs-CZ" dirty="0"/>
              <a:t>útvary </a:t>
            </a:r>
            <a:r>
              <a:rPr lang="cs-CZ" i="1" dirty="0"/>
              <a:t>(např. krasové jeskyně) </a:t>
            </a:r>
            <a:endParaRPr lang="cs-CZ" i="1" dirty="0" smtClean="0"/>
          </a:p>
          <a:p>
            <a:r>
              <a:rPr lang="cs-CZ" dirty="0" smtClean="0"/>
              <a:t>- člověkem </a:t>
            </a:r>
            <a:r>
              <a:rPr lang="cs-CZ" dirty="0"/>
              <a:t>vytvořené dutiny </a:t>
            </a:r>
            <a:r>
              <a:rPr lang="cs-CZ" i="1" dirty="0"/>
              <a:t>(opuštěné doly apod</a:t>
            </a:r>
            <a:r>
              <a:rPr lang="cs-CZ" i="1" dirty="0" smtClean="0"/>
              <a:t>.)</a:t>
            </a:r>
          </a:p>
          <a:p>
            <a:r>
              <a:rPr lang="cs-CZ" dirty="0" smtClean="0"/>
              <a:t>- řítivá </a:t>
            </a:r>
            <a:r>
              <a:rPr lang="cs-CZ" dirty="0"/>
              <a:t>zemětřesení mají pouze lokální dosah, přesto škody mohou být značné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    </a:t>
            </a:r>
            <a:r>
              <a:rPr lang="cs-CZ" i="1" dirty="0" smtClean="0"/>
              <a:t>(</a:t>
            </a:r>
            <a:r>
              <a:rPr lang="cs-CZ" i="1" dirty="0"/>
              <a:t>např. obydlené průmyslové důlní oblasti</a:t>
            </a:r>
            <a:r>
              <a:rPr lang="cs-CZ" i="1" dirty="0" smtClean="0"/>
              <a:t>)</a:t>
            </a:r>
          </a:p>
          <a:p>
            <a:r>
              <a:rPr lang="cs-CZ" b="1" dirty="0" smtClean="0"/>
              <a:t>- 3%</a:t>
            </a:r>
            <a:r>
              <a:rPr lang="cs-CZ" dirty="0" smtClean="0"/>
              <a:t> všech zemětřesení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ŘÍTIVÁ 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24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r>
              <a:rPr lang="cs-CZ" dirty="0" smtClean="0"/>
              <a:t>- často </a:t>
            </a:r>
            <a:r>
              <a:rPr lang="cs-CZ" dirty="0"/>
              <a:t>doprovázejí nebo předcházení sopečné </a:t>
            </a:r>
            <a:r>
              <a:rPr lang="cs-CZ" dirty="0" smtClean="0"/>
              <a:t>erupce </a:t>
            </a:r>
          </a:p>
          <a:p>
            <a:r>
              <a:rPr lang="cs-CZ" dirty="0" smtClean="0"/>
              <a:t>- intenzita nebývá </a:t>
            </a:r>
            <a:r>
              <a:rPr lang="cs-CZ" dirty="0"/>
              <a:t>veliká, a většinou mají pouze lokální </a:t>
            </a:r>
            <a:r>
              <a:rPr lang="cs-CZ" dirty="0" smtClean="0"/>
              <a:t>dopad</a:t>
            </a:r>
          </a:p>
          <a:p>
            <a:r>
              <a:rPr lang="cs-CZ" dirty="0" smtClean="0"/>
              <a:t>- charakteristický </a:t>
            </a:r>
            <a:r>
              <a:rPr lang="cs-CZ" dirty="0"/>
              <a:t>je výskyt otřesů ve skupinách (tzv. </a:t>
            </a:r>
            <a:r>
              <a:rPr lang="cs-CZ" i="1" dirty="0"/>
              <a:t>zemětřesné roje</a:t>
            </a:r>
            <a:r>
              <a:rPr lang="cs-CZ" dirty="0" smtClean="0"/>
              <a:t>)</a:t>
            </a:r>
          </a:p>
          <a:p>
            <a:r>
              <a:rPr lang="cs-CZ" b="1" dirty="0" smtClean="0"/>
              <a:t>- 7%</a:t>
            </a:r>
            <a:r>
              <a:rPr lang="cs-CZ" dirty="0" smtClean="0"/>
              <a:t> </a:t>
            </a:r>
            <a:r>
              <a:rPr lang="cs-CZ" dirty="0"/>
              <a:t>všech zemětřesení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vulkanická</a:t>
            </a:r>
            <a:r>
              <a:rPr lang="cs-CZ" dirty="0" smtClean="0"/>
              <a:t> </a:t>
            </a:r>
            <a:r>
              <a:rPr lang="cs-CZ" b="1" dirty="0"/>
              <a:t>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78568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r>
              <a:rPr lang="cs-CZ" dirty="0" smtClean="0"/>
              <a:t>- nejčastějším </a:t>
            </a:r>
            <a:r>
              <a:rPr lang="cs-CZ" dirty="0"/>
              <a:t>a nejnebezpečnějším typem </a:t>
            </a:r>
            <a:r>
              <a:rPr lang="cs-CZ" dirty="0" smtClean="0"/>
              <a:t>zemětřesení</a:t>
            </a:r>
          </a:p>
          <a:p>
            <a:r>
              <a:rPr lang="cs-CZ" dirty="0" smtClean="0"/>
              <a:t>- náhlé </a:t>
            </a:r>
            <a:r>
              <a:rPr lang="cs-CZ" dirty="0"/>
              <a:t>a </a:t>
            </a:r>
            <a:r>
              <a:rPr lang="cs-CZ" dirty="0" smtClean="0"/>
              <a:t>intenzivní procesy, </a:t>
            </a:r>
            <a:r>
              <a:rPr lang="cs-CZ" dirty="0"/>
              <a:t>které uvolňují velké množství nahromaděné </a:t>
            </a:r>
            <a:r>
              <a:rPr lang="cs-CZ" dirty="0" smtClean="0"/>
              <a:t>energie</a:t>
            </a:r>
          </a:p>
          <a:p>
            <a:r>
              <a:rPr lang="cs-CZ" dirty="0" smtClean="0"/>
              <a:t>- prostorový </a:t>
            </a:r>
            <a:r>
              <a:rPr lang="cs-CZ" dirty="0"/>
              <a:t>dopad otřesů může být obrovský a rozsah postižené oblasti až stovky </a:t>
            </a:r>
            <a:r>
              <a:rPr lang="cs-CZ" dirty="0" smtClean="0"/>
              <a:t>km</a:t>
            </a:r>
            <a:r>
              <a:rPr lang="cs-CZ" baseline="30000" dirty="0"/>
              <a:t>2</a:t>
            </a:r>
          </a:p>
          <a:p>
            <a:r>
              <a:rPr lang="cs-CZ" dirty="0" smtClean="0"/>
              <a:t>- velké </a:t>
            </a:r>
            <a:r>
              <a:rPr lang="cs-CZ" dirty="0"/>
              <a:t>bývají rovněž škody i oběti na </a:t>
            </a:r>
            <a:r>
              <a:rPr lang="cs-CZ" dirty="0" smtClean="0"/>
              <a:t>životech</a:t>
            </a:r>
          </a:p>
          <a:p>
            <a:r>
              <a:rPr lang="cs-CZ" b="1" dirty="0" smtClean="0"/>
              <a:t>- 90%</a:t>
            </a:r>
            <a:r>
              <a:rPr lang="cs-CZ" dirty="0" smtClean="0"/>
              <a:t> všech </a:t>
            </a:r>
            <a:r>
              <a:rPr lang="cs-CZ" dirty="0"/>
              <a:t>zemětřesení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Tektonické zemětřesení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9539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-1688548" y="2017017"/>
            <a:ext cx="10972800" cy="4075176"/>
          </a:xfrm>
        </p:spPr>
        <p:txBody>
          <a:bodyPr anchor="t"/>
          <a:lstStyle/>
          <a:p>
            <a:r>
              <a:rPr lang="cs-CZ" dirty="0" smtClean="0"/>
              <a:t>- vzniká na aktivních zlomech (část nebo rozhraní litosférických desek)</a:t>
            </a:r>
          </a:p>
          <a:p>
            <a:r>
              <a:rPr lang="cs-CZ" dirty="0" smtClean="0"/>
              <a:t>- dochází k pohybu hornin</a:t>
            </a:r>
          </a:p>
          <a:p>
            <a:r>
              <a:rPr lang="cs-CZ" dirty="0" smtClean="0"/>
              <a:t>- emise seismických vln, které vznikají v </a:t>
            </a:r>
            <a:r>
              <a:rPr lang="cs-CZ" b="1" dirty="0" smtClean="0"/>
              <a:t>hypocentru</a:t>
            </a:r>
            <a:r>
              <a:rPr lang="cs-CZ" dirty="0" smtClean="0"/>
              <a:t> </a:t>
            </a:r>
            <a:r>
              <a:rPr lang="cs-CZ" i="1" dirty="0" smtClean="0"/>
              <a:t>(ohnisko zemětřesení)</a:t>
            </a:r>
          </a:p>
          <a:p>
            <a:r>
              <a:rPr lang="cs-CZ" dirty="0" smtClean="0"/>
              <a:t>- kolmý </a:t>
            </a:r>
            <a:r>
              <a:rPr lang="cs-CZ" dirty="0"/>
              <a:t>průmět </a:t>
            </a:r>
            <a:r>
              <a:rPr lang="cs-CZ" i="1" dirty="0"/>
              <a:t>hypocentra</a:t>
            </a:r>
            <a:r>
              <a:rPr lang="cs-CZ" dirty="0"/>
              <a:t> na povrch Země se pak </a:t>
            </a:r>
            <a:r>
              <a:rPr lang="cs-CZ" dirty="0" smtClean="0"/>
              <a:t>nazývá </a:t>
            </a:r>
            <a:r>
              <a:rPr lang="cs-CZ" b="1" dirty="0" smtClean="0"/>
              <a:t>epicentrum</a:t>
            </a:r>
          </a:p>
          <a:p>
            <a:r>
              <a:rPr lang="cs-CZ" dirty="0" smtClean="0"/>
              <a:t>- jednotlivé </a:t>
            </a:r>
            <a:r>
              <a:rPr lang="cs-CZ" dirty="0"/>
              <a:t>horninové bloky se však po uvolnění napětí </a:t>
            </a:r>
            <a:endParaRPr lang="cs-CZ" dirty="0" smtClean="0"/>
          </a:p>
          <a:p>
            <a:r>
              <a:rPr lang="cs-CZ" dirty="0" smtClean="0"/>
              <a:t>nedostanou </a:t>
            </a:r>
            <a:r>
              <a:rPr lang="cs-CZ" dirty="0"/>
              <a:t>do poloh, kam by se dostaly, kdyby nedošlo k </a:t>
            </a:r>
            <a:r>
              <a:rPr lang="cs-CZ" dirty="0" smtClean="0"/>
              <a:t>zaklesnutí</a:t>
            </a:r>
          </a:p>
          <a:p>
            <a:r>
              <a:rPr lang="cs-CZ" dirty="0" smtClean="0"/>
              <a:t>- rozdíl </a:t>
            </a:r>
            <a:r>
              <a:rPr lang="cs-CZ" dirty="0"/>
              <a:t>mezí původní a novou polohou se nazývá </a:t>
            </a:r>
            <a:r>
              <a:rPr lang="cs-CZ" b="1" dirty="0" smtClean="0"/>
              <a:t>diskontinuita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Průběh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7495" y="2244632"/>
            <a:ext cx="3833067" cy="300325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7960628" y="5178310"/>
            <a:ext cx="3606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dirty="0">
                <a:hlinkClick r:id="rId3"/>
              </a:rPr>
              <a:t>http://www.sci.muni.cz/~</a:t>
            </a:r>
            <a:r>
              <a:rPr lang="cs-CZ" sz="1200" dirty="0" smtClean="0">
                <a:hlinkClick r:id="rId3"/>
              </a:rPr>
              <a:t>herber/quake/hypocentre.jpg</a:t>
            </a:r>
            <a:endParaRPr lang="cs-CZ" sz="12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461911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100</TotalTime>
  <Words>569</Words>
  <Application>Microsoft Office PowerPoint</Application>
  <PresentationFormat>Širokoúhlá obrazovka</PresentationFormat>
  <Paragraphs>103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3" baseType="lpstr">
      <vt:lpstr>Arial</vt:lpstr>
      <vt:lpstr>Arial Unicode MS</vt:lpstr>
      <vt:lpstr>Garamond</vt:lpstr>
      <vt:lpstr>Tahoma</vt:lpstr>
      <vt:lpstr>Times New Roman</vt:lpstr>
      <vt:lpstr>Tunga</vt:lpstr>
      <vt:lpstr>BlackTie</vt:lpstr>
      <vt:lpstr>Prezentace aplikace PowerPoint</vt:lpstr>
      <vt:lpstr>ZEMĚTŘESENÍ</vt:lpstr>
      <vt:lpstr>Otázky</vt:lpstr>
      <vt:lpstr>Zemětřesení</vt:lpstr>
      <vt:lpstr>Rozdělení zemětřesení</vt:lpstr>
      <vt:lpstr>ŘÍTIVÁ ZEMĚTŘESENÍ</vt:lpstr>
      <vt:lpstr>vulkanická Zemětřesení</vt:lpstr>
      <vt:lpstr>Tektonické zemětřesení</vt:lpstr>
      <vt:lpstr>Průběh</vt:lpstr>
      <vt:lpstr>Pojmy</vt:lpstr>
      <vt:lpstr>Velikost zemětřesení</vt:lpstr>
      <vt:lpstr>Seismické vlny</vt:lpstr>
      <vt:lpstr>Richterova stupnice </vt:lpstr>
      <vt:lpstr>Nejvýznamnější zemětřesení</vt:lpstr>
      <vt:lpstr>Děkujeme za pozornost!</vt:lpstr>
      <vt:lpstr>Zdroje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ZEMĚTŘESENÍ</dc:title>
  <dc:creator>Libor</dc:creator>
  <cp:lastModifiedBy>kavrik</cp:lastModifiedBy>
  <cp:revision>13</cp:revision>
  <dcterms:created xsi:type="dcterms:W3CDTF">2016-04-04T11:23:34Z</dcterms:created>
  <dcterms:modified xsi:type="dcterms:W3CDTF">2016-04-08T11:21:00Z</dcterms:modified>
</cp:coreProperties>
</file>