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68" r:id="rId15"/>
    <p:sldId id="266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8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7526338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6042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0369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2111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531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234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7107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729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9218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501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5637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8082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3730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1182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</p:spPr>
        <p:txBody>
          <a:bodyPr/>
          <a:lstStyle/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</p:spPr>
        <p:txBody>
          <a:bodyPr/>
          <a:lstStyle/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4988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6D5B697E-D216-4BF9-B916-E005F2532016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E4A12BB4-5591-42FB-9622-6EC415C65F1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02408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  <p:sldLayoutId id="2147483840" r:id="rId12"/>
    <p:sldLayoutId id="2147483841" r:id="rId13"/>
    <p:sldLayoutId id="2147483842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bAxLYx31sZM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eskatelevize.cz/ct24/regiony/1046926-tezba-zlata-ve-stredoceskem-kraji-rozhodne-ne-rekli-zastupitele" TargetMode="External"/><Relationship Id="rId13" Type="http://schemas.openxmlformats.org/officeDocument/2006/relationships/hyperlink" Target="https://shawglobalnews.files.wordpress.com/2013/09/romania-baia-mare-spill.jpg?quality=70&amp;strip=all&amp;w=720&amp;h=463&amp;crop=1" TargetMode="External"/><Relationship Id="rId3" Type="http://schemas.openxmlformats.org/officeDocument/2006/relationships/hyperlink" Target="http://geologie.vsb.cz/loziska/loziska/obr_loziska_cr/zlato.jpg" TargetMode="External"/><Relationship Id="rId7" Type="http://schemas.openxmlformats.org/officeDocument/2006/relationships/hyperlink" Target="http://e-obzor.cz/wp-content/uploads/2014/07/Zlato-v-k%C5%99emenu.jpg" TargetMode="External"/><Relationship Id="rId12" Type="http://schemas.openxmlformats.org/officeDocument/2006/relationships/hyperlink" Target="http://web-images.chacha.com/images/Gallery/6575/worst-man-made-disasters-of-all-time1383801120-jan-19-2014-1-600x400.jpg" TargetMode="External"/><Relationship Id="rId2" Type="http://schemas.openxmlformats.org/officeDocument/2006/relationships/hyperlink" Target="http://data.regiony24.cz/foto/clanky/200901/20151030131912057.jpg?width=615&amp;bgcolor=blac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.cz.prg.cmestatic.com/media/images/600x338/Aug2010/659845.jpg?d41d" TargetMode="External"/><Relationship Id="rId11" Type="http://schemas.openxmlformats.org/officeDocument/2006/relationships/hyperlink" Target="http://cdn.list25.com/wp-content/uploads/2013/04/dead-birdas.png" TargetMode="External"/><Relationship Id="rId5" Type="http://schemas.openxmlformats.org/officeDocument/2006/relationships/hyperlink" Target="http://www-tc.pbs.org/wnet/wp-content/blogs.dir/2/files/2008/07/wa_img_goldfutres_map.jpg" TargetMode="External"/><Relationship Id="rId10" Type="http://schemas.openxmlformats.org/officeDocument/2006/relationships/hyperlink" Target="http://www.filtersfast.com/articles/ArticleImages/baia-mare.jpg" TargetMode="External"/><Relationship Id="rId4" Type="http://schemas.openxmlformats.org/officeDocument/2006/relationships/hyperlink" Target="http://www.equinoxjewelers.com/wp-content/gallery/gold/gold.jpg" TargetMode="External"/><Relationship Id="rId9" Type="http://schemas.openxmlformats.org/officeDocument/2006/relationships/hyperlink" Target="http://news.bbc.co.uk/olmedia/640000/images/_641195_river.gif" TargetMode="External"/><Relationship Id="rId14" Type="http://schemas.openxmlformats.org/officeDocument/2006/relationships/hyperlink" Target="http://www.dailyreckoning.com.au/wp-content/uploads/2015/02/gold_stocks550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0648"/>
            <a:ext cx="5761038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1363663" y="2895600"/>
            <a:ext cx="73533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charset="0"/>
              </a:defRPr>
            </a:lvl1pPr>
            <a:lvl2pPr marL="4572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2pPr>
            <a:lvl3pPr marL="9144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3pPr>
            <a:lvl4pPr marL="1371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4pPr>
            <a:lvl5pPr marL="18288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5pPr>
            <a:lvl6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6pPr>
            <a:lvl7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7pPr>
            <a:lvl8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8pPr>
            <a:lvl9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9pPr>
          </a:lstStyle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Projekt CZ.1.07/1.1.10/03.0008</a:t>
            </a:r>
          </a:p>
          <a:p>
            <a:pPr algn="ctr" defTabSz="914400" eaLnBrk="1" hangingPunct="1"/>
            <a:endParaRPr lang="cs-CZ" altLang="cs-CZ" sz="4000" b="1" dirty="0">
              <a:solidFill>
                <a:schemeClr val="tx1"/>
              </a:solidFill>
            </a:endParaRPr>
          </a:p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Environmentální výchova ve školních úlohách, experimentech a exkurzích</a:t>
            </a:r>
          </a:p>
        </p:txBody>
      </p:sp>
    </p:spTree>
    <p:extLst>
      <p:ext uri="{BB962C8B-B14F-4D97-AF65-F5344CB8AC3E}">
        <p14:creationId xmlns:p14="http://schemas.microsoft.com/office/powerpoint/2010/main" val="1517290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sz="3600" dirty="0" smtClean="0">
                <a:solidFill>
                  <a:schemeClr val="bg1"/>
                </a:solidFill>
              </a:rPr>
              <a:t>Havárie kyanidového odkaliště v </a:t>
            </a:r>
            <a:r>
              <a:rPr lang="cs-CZ" sz="3600" dirty="0" err="1" smtClean="0">
                <a:solidFill>
                  <a:schemeClr val="bg1"/>
                </a:solidFill>
              </a:rPr>
              <a:t>Baia</a:t>
            </a:r>
            <a:r>
              <a:rPr lang="cs-CZ" sz="3600" dirty="0" smtClean="0">
                <a:solidFill>
                  <a:schemeClr val="bg1"/>
                </a:solidFill>
              </a:rPr>
              <a:t> Mare v Rumunsku</a:t>
            </a:r>
            <a:endParaRPr lang="cs-CZ" sz="36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09997" y="2222286"/>
            <a:ext cx="7524003" cy="4159041"/>
          </a:xfrm>
        </p:spPr>
        <p:txBody>
          <a:bodyPr>
            <a:normAutofit fontScale="85000" lnSpcReduction="20000"/>
          </a:bodyPr>
          <a:lstStyle/>
          <a:p>
            <a:r>
              <a:rPr lang="cs-CZ" sz="2800" dirty="0" smtClean="0"/>
              <a:t> 30. ledna 2000 došlo ke katastrofálnímu zamoření řek </a:t>
            </a:r>
            <a:r>
              <a:rPr lang="cs-CZ" sz="2800" dirty="0" err="1" smtClean="0"/>
              <a:t>Somoš</a:t>
            </a:r>
            <a:r>
              <a:rPr lang="cs-CZ" sz="2800" dirty="0" smtClean="0"/>
              <a:t>, následně Tisy a Dunaje kyanidy a těžkými kovy ze zlatého dolu v </a:t>
            </a:r>
            <a:r>
              <a:rPr lang="cs-CZ" sz="2800" dirty="0" err="1" smtClean="0"/>
              <a:t>Baia</a:t>
            </a:r>
            <a:r>
              <a:rPr lang="cs-CZ" sz="2800" dirty="0" smtClean="0"/>
              <a:t> Mare, kde australská firma používala k těžbě zlata kyanidové loučení.</a:t>
            </a:r>
          </a:p>
          <a:p>
            <a:r>
              <a:rPr lang="cs-CZ" sz="2800" dirty="0" smtClean="0"/>
              <a:t>Z odkaliště kvůli narušení hráze uniklo asi 100 tisíc m³ kontaminované vody, která obsahovala přibližně 100 tun kyanidu. </a:t>
            </a:r>
          </a:p>
          <a:p>
            <a:r>
              <a:rPr lang="cs-CZ" sz="2800" dirty="0" smtClean="0"/>
              <a:t>V menších řekách došlo k otravě mnoha ryb.</a:t>
            </a:r>
          </a:p>
          <a:p>
            <a:r>
              <a:rPr lang="cs-CZ" sz="2800" dirty="0" smtClean="0"/>
              <a:t>Kontaminovanou vodou byla znečištěna pitná voda pro cca 2,5 milionu Maďarů.</a:t>
            </a:r>
            <a:endParaRPr lang="cs-CZ" sz="2800" dirty="0"/>
          </a:p>
        </p:txBody>
      </p:sp>
      <p:pic>
        <p:nvPicPr>
          <p:cNvPr id="7170" name="Picture 2" descr="http://news.bbc.co.uk/olmedia/640000/images/_641195_riv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12" y="620688"/>
            <a:ext cx="8906172" cy="593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filtersfast.com/articles/ArticleImages/baia-ma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0197"/>
            <a:ext cx="5075188" cy="3309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cdn.list25.com/wp-content/uploads/2013/04/dead-birda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316" y="2587305"/>
            <a:ext cx="6096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37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sz="3600" dirty="0" smtClean="0">
                <a:solidFill>
                  <a:schemeClr val="bg1"/>
                </a:solidFill>
              </a:rPr>
              <a:t>Havárie kyanidového odkaliště v </a:t>
            </a:r>
            <a:r>
              <a:rPr lang="cs-CZ" sz="3600" dirty="0" err="1" smtClean="0">
                <a:solidFill>
                  <a:schemeClr val="bg1"/>
                </a:solidFill>
              </a:rPr>
              <a:t>Baia</a:t>
            </a:r>
            <a:r>
              <a:rPr lang="cs-CZ" sz="3600" dirty="0" smtClean="0">
                <a:solidFill>
                  <a:schemeClr val="bg1"/>
                </a:solidFill>
              </a:rPr>
              <a:t> Mare v Rumunsku</a:t>
            </a:r>
            <a:endParaRPr lang="cs-CZ" sz="36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sz="2800" dirty="0" smtClean="0"/>
              <a:t>„Mrtvé ryby pokrývají hladiny řek. Na 400 tisíc ptáků, jež v zimě hnízdí na jugoslávské části Dunaje, je ohroženo,“ konstatoval známý jugoslávský ekolog </a:t>
            </a:r>
            <a:r>
              <a:rPr lang="cs-CZ" sz="2800" dirty="0" err="1"/>
              <a:t>R</a:t>
            </a:r>
            <a:r>
              <a:rPr lang="cs-CZ" sz="2800" dirty="0" err="1" smtClean="0"/>
              <a:t>adoje</a:t>
            </a:r>
            <a:r>
              <a:rPr lang="cs-CZ" sz="2800" dirty="0" smtClean="0"/>
              <a:t> </a:t>
            </a:r>
            <a:r>
              <a:rPr lang="cs-CZ" sz="2800" dirty="0" err="1"/>
              <a:t>L</a:t>
            </a:r>
            <a:r>
              <a:rPr lang="cs-CZ" sz="2800" dirty="0" err="1" smtClean="0"/>
              <a:t>ausevič</a:t>
            </a:r>
            <a:r>
              <a:rPr lang="cs-CZ" sz="2800" dirty="0" smtClean="0"/>
              <a:t>.</a:t>
            </a:r>
          </a:p>
          <a:p>
            <a:r>
              <a:rPr lang="cs-CZ" sz="2800" dirty="0" smtClean="0"/>
              <a:t>Roku 2009 použila německá hudební skupina </a:t>
            </a:r>
            <a:r>
              <a:rPr lang="cs-CZ" sz="2800" dirty="0" err="1" smtClean="0"/>
              <a:t>Rammstein</a:t>
            </a:r>
            <a:r>
              <a:rPr lang="cs-CZ" sz="2800" dirty="0" smtClean="0"/>
              <a:t> tuto tragédii jako hlavní myšlenku do své písně </a:t>
            </a:r>
            <a:r>
              <a:rPr lang="cs-CZ" sz="2800" dirty="0" err="1" smtClean="0"/>
              <a:t>Donaukinder</a:t>
            </a:r>
            <a:r>
              <a:rPr lang="cs-CZ" sz="2800" dirty="0" smtClean="0"/>
              <a:t>.</a:t>
            </a:r>
            <a:endParaRPr lang="cs-CZ" sz="2800" dirty="0"/>
          </a:p>
        </p:txBody>
      </p:sp>
      <p:pic>
        <p:nvPicPr>
          <p:cNvPr id="8194" name="Picture 2" descr="http://web-images.chacha.com/images/Gallery/6575/worst-man-made-disasters-of-all-time1383801120-jan-19-2014-1-6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56" y="35781"/>
            <a:ext cx="7342473" cy="489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shawglobalnews.files.wordpress.com/2013/09/romania-baia-mare-spill.jpg?quality=70&amp;strip=all&amp;w=720&amp;h=463&amp;cro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7290048" cy="468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53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3952" y="116632"/>
            <a:ext cx="8316091" cy="1546514"/>
          </a:xfrm>
        </p:spPr>
        <p:txBody>
          <a:bodyPr/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Havárie </a:t>
            </a:r>
            <a:r>
              <a:rPr lang="cs-CZ" dirty="0" smtClean="0">
                <a:solidFill>
                  <a:schemeClr val="bg1"/>
                </a:solidFill>
              </a:rPr>
              <a:t>kyanidového odkaliště </a:t>
            </a:r>
            <a:r>
              <a:rPr lang="cs-CZ" dirty="0">
                <a:solidFill>
                  <a:schemeClr val="bg1"/>
                </a:solidFill>
              </a:rPr>
              <a:t>v </a:t>
            </a:r>
            <a:r>
              <a:rPr lang="cs-CZ" dirty="0" err="1">
                <a:solidFill>
                  <a:schemeClr val="bg1"/>
                </a:solidFill>
              </a:rPr>
              <a:t>Baia</a:t>
            </a:r>
            <a:r>
              <a:rPr lang="cs-CZ" dirty="0">
                <a:solidFill>
                  <a:schemeClr val="bg1"/>
                </a:solidFill>
              </a:rPr>
              <a:t> Mare v Rumunsku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28" y="1484784"/>
            <a:ext cx="6372200" cy="3189356"/>
          </a:xfrm>
        </p:spPr>
        <p:txBody>
          <a:bodyPr/>
          <a:lstStyle/>
          <a:p>
            <a:r>
              <a:rPr lang="cs-CZ" sz="2600" dirty="0"/>
              <a:t>Roku 2009 použila německá hudební skupina </a:t>
            </a:r>
            <a:r>
              <a:rPr lang="cs-CZ" sz="2600" dirty="0" err="1"/>
              <a:t>Rammstein</a:t>
            </a:r>
            <a:r>
              <a:rPr lang="cs-CZ" sz="2600" dirty="0"/>
              <a:t> tuto </a:t>
            </a:r>
            <a:r>
              <a:rPr lang="cs-CZ" sz="2400" dirty="0"/>
              <a:t>tragédii</a:t>
            </a:r>
            <a:r>
              <a:rPr lang="cs-CZ" sz="2600" dirty="0"/>
              <a:t> jako hlavní myšlenku do své písně </a:t>
            </a:r>
            <a:r>
              <a:rPr lang="cs-CZ" sz="2600" dirty="0" err="1"/>
              <a:t>Donaukinder</a:t>
            </a:r>
            <a:r>
              <a:rPr lang="cs-CZ" sz="2600" dirty="0"/>
              <a:t>.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" name="bAxLYx31sZM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3501008"/>
            <a:ext cx="5580112" cy="3138813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5580112" y="2887682"/>
            <a:ext cx="38958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Refrém</a:t>
            </a:r>
            <a:r>
              <a:rPr lang="cs-CZ" dirty="0" smtClean="0"/>
              <a:t>: </a:t>
            </a:r>
          </a:p>
          <a:p>
            <a:r>
              <a:rPr lang="de-DE" dirty="0" smtClean="0"/>
              <a:t>Wo </a:t>
            </a:r>
            <a:r>
              <a:rPr lang="de-DE" dirty="0"/>
              <a:t>sind die Kinder?</a:t>
            </a:r>
            <a:br>
              <a:rPr lang="de-DE" dirty="0"/>
            </a:br>
            <a:r>
              <a:rPr lang="de-DE" dirty="0"/>
              <a:t>Niemand weiß, was hier geschehen</a:t>
            </a:r>
            <a:br>
              <a:rPr lang="de-DE" dirty="0"/>
            </a:br>
            <a:r>
              <a:rPr lang="de-DE" dirty="0"/>
              <a:t>Keiner hat etwas gesehen</a:t>
            </a:r>
            <a:br>
              <a:rPr lang="de-DE" dirty="0"/>
            </a:br>
            <a:r>
              <a:rPr lang="de-DE" dirty="0"/>
              <a:t>Wo sind die Kinder?</a:t>
            </a:r>
            <a:br>
              <a:rPr lang="de-DE" dirty="0"/>
            </a:br>
            <a:r>
              <a:rPr lang="de-DE" dirty="0"/>
              <a:t>Niemand hat etwas </a:t>
            </a:r>
            <a:r>
              <a:rPr lang="de-DE" dirty="0" smtClean="0"/>
              <a:t>gesehen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Volný překlad:</a:t>
            </a:r>
          </a:p>
          <a:p>
            <a:r>
              <a:rPr lang="cs-CZ" dirty="0" smtClean="0"/>
              <a:t>Kde jsou ty děti?</a:t>
            </a:r>
          </a:p>
          <a:p>
            <a:r>
              <a:rPr lang="cs-CZ" dirty="0" smtClean="0"/>
              <a:t>Nikdo neví, co se tu stalo.</a:t>
            </a:r>
          </a:p>
          <a:p>
            <a:r>
              <a:rPr lang="cs-CZ" dirty="0" smtClean="0"/>
              <a:t>Nikdo nic neviděl.</a:t>
            </a:r>
          </a:p>
          <a:p>
            <a:r>
              <a:rPr lang="cs-CZ" dirty="0" smtClean="0"/>
              <a:t>Kde jsou ty děti?</a:t>
            </a:r>
          </a:p>
          <a:p>
            <a:r>
              <a:rPr lang="cs-CZ" dirty="0" smtClean="0"/>
              <a:t>Nikdo nic neviděl.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4228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OTÁZKY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5758" y="2033464"/>
            <a:ext cx="8892480" cy="4824536"/>
          </a:xfrm>
        </p:spPr>
        <p:txBody>
          <a:bodyPr>
            <a:normAutofit fontScale="85000" lnSpcReduction="20000"/>
          </a:bodyPr>
          <a:lstStyle/>
          <a:p>
            <a:r>
              <a:rPr lang="cs-CZ" dirty="0"/>
              <a:t>1) Na kolik tun se odhaduje dosud vytěžené množství zlata na planetě?</a:t>
            </a:r>
          </a:p>
          <a:p>
            <a:r>
              <a:rPr lang="cs-CZ" dirty="0"/>
              <a:t>2) Urči alespoň 5 největších producentů zlata na světě. Ukaž na mapě.</a:t>
            </a:r>
          </a:p>
          <a:p>
            <a:r>
              <a:rPr lang="cs-CZ" dirty="0"/>
              <a:t>3) Kde najdeme největší světová naleziště zlata? Ukaž na mapě.</a:t>
            </a:r>
          </a:p>
          <a:p>
            <a:r>
              <a:rPr lang="cs-CZ" dirty="0"/>
              <a:t>4) V jakých dvou formách se ve volné přírodě vyskytuje zlato?</a:t>
            </a:r>
          </a:p>
          <a:p>
            <a:r>
              <a:rPr lang="cs-CZ" dirty="0"/>
              <a:t>5) Znáš město v jižních Čechách, v dřívějších dobách známé pro rýžování zlata? Na jaké řece těžba zlata probíhala?</a:t>
            </a:r>
          </a:p>
          <a:p>
            <a:r>
              <a:rPr lang="cs-CZ" dirty="0"/>
              <a:t>6) V jakých rudách najdeme zlato pouze v malém množství?</a:t>
            </a:r>
          </a:p>
          <a:p>
            <a:r>
              <a:rPr lang="cs-CZ" dirty="0"/>
              <a:t>7) V jakých horninách najdeme naopak největší množství zlata?</a:t>
            </a:r>
          </a:p>
          <a:p>
            <a:r>
              <a:rPr lang="cs-CZ" dirty="0"/>
              <a:t>8) Jmenuj tři ložiska zlata v ČR.</a:t>
            </a:r>
          </a:p>
          <a:p>
            <a:r>
              <a:rPr lang="cs-CZ" dirty="0"/>
              <a:t>9) Vysvětli problém, který nastal s těžbou zlata u obce Mokrsko ve Středočeském kraji. Jak kauza dopadla?</a:t>
            </a:r>
          </a:p>
          <a:p>
            <a:r>
              <a:rPr lang="cs-CZ" dirty="0"/>
              <a:t>10) Jaké řeky nejvíce zasáhla katastrofa vzniklá únikem kyanidu v rumunském </a:t>
            </a:r>
            <a:r>
              <a:rPr lang="cs-CZ" dirty="0" err="1"/>
              <a:t>Bai</a:t>
            </a:r>
            <a:r>
              <a:rPr lang="cs-CZ" dirty="0"/>
              <a:t> Mare?</a:t>
            </a:r>
          </a:p>
          <a:p>
            <a:r>
              <a:rPr lang="cs-CZ" dirty="0"/>
              <a:t>11) Jaké měla katastrofa v </a:t>
            </a:r>
            <a:r>
              <a:rPr lang="cs-CZ" dirty="0" err="1"/>
              <a:t>Bai</a:t>
            </a:r>
            <a:r>
              <a:rPr lang="cs-CZ" dirty="0"/>
              <a:t> Mare dopad na životní prostředí? Vzpomeneš si na nějaké obrázky? Dovedeš je popsat?</a:t>
            </a:r>
          </a:p>
          <a:p>
            <a:r>
              <a:rPr lang="cs-CZ" dirty="0"/>
              <a:t>12) Jak ovlivnila kontaminovaná voda život lidí v oblasti Dunaje?</a:t>
            </a:r>
          </a:p>
          <a:p>
            <a:r>
              <a:rPr lang="cs-CZ" dirty="0"/>
              <a:t>13) Najdi </a:t>
            </a:r>
            <a:r>
              <a:rPr lang="cs-CZ" dirty="0" err="1"/>
              <a:t>Bai</a:t>
            </a:r>
            <a:r>
              <a:rPr lang="cs-CZ" dirty="0"/>
              <a:t> Mare na mapě a ukaž postižené vodní toky.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3862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84" y="-1"/>
            <a:ext cx="9121116" cy="6917485"/>
          </a:xfrm>
        </p:spPr>
      </p:pic>
    </p:spTree>
    <p:extLst>
      <p:ext uri="{BB962C8B-B14F-4D97-AF65-F5344CB8AC3E}">
        <p14:creationId xmlns:p14="http://schemas.microsoft.com/office/powerpoint/2010/main" val="42927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9997" y="404664"/>
            <a:ext cx="7524003" cy="970450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Zdroje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3568" y="2996952"/>
            <a:ext cx="7524003" cy="3636510"/>
          </a:xfrm>
        </p:spPr>
        <p:txBody>
          <a:bodyPr>
            <a:normAutofit fontScale="25000" lnSpcReduction="20000"/>
          </a:bodyPr>
          <a:lstStyle/>
          <a:p>
            <a:r>
              <a:rPr lang="cs-CZ" sz="3200" dirty="0"/>
              <a:t>https://cs.wikipedia.org/wiki/Baia_Mare </a:t>
            </a:r>
            <a:endParaRPr lang="cs-CZ" sz="3200" dirty="0" smtClean="0"/>
          </a:p>
          <a:p>
            <a:r>
              <a:rPr lang="cs-CZ" sz="3200" dirty="0" smtClean="0"/>
              <a:t>http</a:t>
            </a:r>
            <a:r>
              <a:rPr lang="cs-CZ" sz="3200" dirty="0"/>
              <a:t>://zpravy.idnes.cz/rumunsko-poprve-priznalo-ekologickou-katastrofu-fsz-/zahranicni.aspx?c=A000213175252zahranicni_lsd </a:t>
            </a:r>
            <a:endParaRPr lang="cs-CZ" sz="3200" dirty="0" smtClean="0"/>
          </a:p>
          <a:p>
            <a:r>
              <a:rPr lang="cs-CZ" sz="3200" dirty="0" smtClean="0"/>
              <a:t>http</a:t>
            </a:r>
            <a:r>
              <a:rPr lang="cs-CZ" sz="3200" dirty="0"/>
              <a:t>://www.rockhound.cz/tezba-zlata-v-ceske-republice.php </a:t>
            </a:r>
            <a:endParaRPr lang="cs-CZ" sz="3200" dirty="0" smtClean="0"/>
          </a:p>
          <a:p>
            <a:r>
              <a:rPr lang="cs-CZ" sz="3200" dirty="0" smtClean="0"/>
              <a:t>http</a:t>
            </a:r>
            <a:r>
              <a:rPr lang="cs-CZ" sz="3200" dirty="0"/>
              <a:t>://www.twicz.com/produkty-a-sluzby/zlato/vznik-naleziste-a-tezba-zlata/ </a:t>
            </a:r>
            <a:endParaRPr lang="cs-CZ" sz="3200" dirty="0" smtClean="0"/>
          </a:p>
          <a:p>
            <a:r>
              <a:rPr lang="cs-CZ" sz="3200" dirty="0" smtClean="0"/>
              <a:t>http</a:t>
            </a:r>
            <a:r>
              <a:rPr lang="cs-CZ" sz="3200" dirty="0"/>
              <a:t>://www.rockhound.cz/articles/zlato-jilove.jpg </a:t>
            </a:r>
          </a:p>
          <a:p>
            <a:r>
              <a:rPr lang="cs-CZ" sz="3200" dirty="0" smtClean="0">
                <a:hlinkClick r:id="rId2"/>
              </a:rPr>
              <a:t>http://data.regiony24.cz/foto/clanky/200901/20151030131912057.jpg?width=615&amp;bgcolor=black</a:t>
            </a:r>
            <a:endParaRPr lang="cs-CZ" sz="3200" dirty="0" smtClean="0"/>
          </a:p>
          <a:p>
            <a:r>
              <a:rPr lang="cs-CZ" sz="3200" dirty="0" smtClean="0">
                <a:hlinkClick r:id="rId3"/>
              </a:rPr>
              <a:t>http://geologie.vsb.cz/loziska/loziska/obr_loziska_cr/zlato.jpg</a:t>
            </a:r>
            <a:endParaRPr lang="cs-CZ" sz="3200" dirty="0" smtClean="0"/>
          </a:p>
          <a:p>
            <a:r>
              <a:rPr lang="cs-CZ" sz="3200" dirty="0" smtClean="0">
                <a:hlinkClick r:id="rId4"/>
              </a:rPr>
              <a:t>http://www.equinoxjewelers.com/wp-content/gallery/gold/gold.jpg</a:t>
            </a:r>
            <a:endParaRPr lang="cs-CZ" sz="3200" dirty="0" smtClean="0"/>
          </a:p>
          <a:p>
            <a:r>
              <a:rPr lang="cs-CZ" sz="3200" dirty="0" smtClean="0">
                <a:hlinkClick r:id="rId5"/>
              </a:rPr>
              <a:t>http://www-tc.pbs.org/wnet/wp-content/blogs.dir/2/files/2008/07/wa_img_goldfutres_map.jpg</a:t>
            </a:r>
            <a:endParaRPr lang="cs-CZ" sz="3200" dirty="0" smtClean="0"/>
          </a:p>
          <a:p>
            <a:r>
              <a:rPr lang="cs-CZ" sz="3200" dirty="0" smtClean="0">
                <a:hlinkClick r:id="rId6"/>
              </a:rPr>
              <a:t>http://img.cz.prg.cmestatic.com/media/images/600x338/Aug2010/659845.jpg?d41d</a:t>
            </a:r>
            <a:endParaRPr lang="cs-CZ" sz="3200" dirty="0" smtClean="0"/>
          </a:p>
          <a:p>
            <a:r>
              <a:rPr lang="cs-CZ" sz="3200" dirty="0" smtClean="0">
                <a:hlinkClick r:id="rId7"/>
              </a:rPr>
              <a:t>http://e-obzor.cz/wp-content/uploads/2014/07/Zlato-v-k%C5%99emenu.jpg</a:t>
            </a:r>
            <a:endParaRPr lang="cs-CZ" sz="3200" dirty="0" smtClean="0"/>
          </a:p>
          <a:p>
            <a:r>
              <a:rPr lang="cs-CZ" sz="3200" dirty="0" smtClean="0">
                <a:hlinkClick r:id="rId8"/>
              </a:rPr>
              <a:t>http://www.ceskatelevize.cz/ct24/regiony/1046926-tezba-zlata-ve-stredoceskem-kraji-rozhodne-ne-rekli-zastupitele</a:t>
            </a:r>
            <a:endParaRPr lang="cs-CZ" sz="3200" dirty="0" smtClean="0"/>
          </a:p>
          <a:p>
            <a:r>
              <a:rPr lang="cs-CZ" sz="3200" dirty="0" smtClean="0">
                <a:hlinkClick r:id="rId9"/>
              </a:rPr>
              <a:t>http://news.bbc.co.uk/olmedia/640000/images/_641195_river.gif</a:t>
            </a:r>
            <a:endParaRPr lang="cs-CZ" sz="3200" dirty="0" smtClean="0"/>
          </a:p>
          <a:p>
            <a:r>
              <a:rPr lang="cs-CZ" sz="3200" dirty="0" smtClean="0">
                <a:hlinkClick r:id="rId10"/>
              </a:rPr>
              <a:t>http://www.filtersfast.com/articles/ArticleImages/baia-mare.jpg</a:t>
            </a:r>
            <a:endParaRPr lang="cs-CZ" sz="3200" dirty="0" smtClean="0"/>
          </a:p>
          <a:p>
            <a:r>
              <a:rPr lang="cs-CZ" sz="3200" dirty="0" smtClean="0">
                <a:hlinkClick r:id="rId11"/>
              </a:rPr>
              <a:t>http://cdn.list25.com/wp-content/uploads/2013/04/dead-birdas.png</a:t>
            </a:r>
            <a:endParaRPr lang="cs-CZ" sz="3200" dirty="0" smtClean="0"/>
          </a:p>
          <a:p>
            <a:r>
              <a:rPr lang="cs-CZ" sz="3200" dirty="0" smtClean="0">
                <a:hlinkClick r:id="rId12"/>
              </a:rPr>
              <a:t>http://web-images.chacha.com/images/Gallery/6575/worst-man-made-disasters-of-all-time1383801120-jan-19-2014-1-600x400.jpg</a:t>
            </a:r>
            <a:endParaRPr lang="cs-CZ" sz="3200" dirty="0" smtClean="0"/>
          </a:p>
          <a:p>
            <a:r>
              <a:rPr lang="cs-CZ" sz="3200" dirty="0" smtClean="0">
                <a:hlinkClick r:id="rId13"/>
              </a:rPr>
              <a:t>https://shawglobalnews.files.wordpress.com/2013/09/romania-baia-mare-spill.jpg?quality=70&amp;strip=all&amp;w=720&amp;h=463&amp;crop=1</a:t>
            </a:r>
            <a:endParaRPr lang="cs-CZ" sz="3200" dirty="0" smtClean="0"/>
          </a:p>
          <a:p>
            <a:r>
              <a:rPr lang="cs-CZ" sz="3200" dirty="0" smtClean="0">
                <a:hlinkClick r:id="rId14"/>
              </a:rPr>
              <a:t>http://www.dailyreckoning.com.au/wp-content/uploads/2015/02/gold_stocks550.jpg</a:t>
            </a:r>
            <a:endParaRPr lang="cs-CZ" sz="3200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939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526338" cy="2971051"/>
          </a:xfrm>
        </p:spPr>
        <p:txBody>
          <a:bodyPr>
            <a:normAutofit/>
          </a:bodyPr>
          <a:lstStyle/>
          <a:p>
            <a:pPr algn="ctr"/>
            <a:r>
              <a:rPr lang="cs-CZ" u="sng" dirty="0" smtClean="0">
                <a:solidFill>
                  <a:schemeClr val="bg1"/>
                </a:solidFill>
              </a:rPr>
              <a:t>TĚŽBA ZLATA, PROBLÉMY A HAVÁRIE S NÍ SPOJENÉ</a:t>
            </a:r>
            <a:endParaRPr lang="cs-CZ" u="sng" dirty="0">
              <a:solidFill>
                <a:schemeClr val="bg1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3674" y="5063360"/>
            <a:ext cx="7526338" cy="434974"/>
          </a:xfrm>
        </p:spPr>
        <p:txBody>
          <a:bodyPr>
            <a:noAutofit/>
          </a:bodyPr>
          <a:lstStyle/>
          <a:p>
            <a:r>
              <a:rPr lang="cs-CZ" sz="2800" dirty="0" smtClean="0"/>
              <a:t>Kristýna Chloubová, Laura Pokorná, Daniela </a:t>
            </a:r>
            <a:r>
              <a:rPr lang="cs-CZ" sz="2800" dirty="0" err="1" smtClean="0"/>
              <a:t>Ryplová</a:t>
            </a:r>
            <a:endParaRPr lang="cs-CZ" sz="2800" dirty="0"/>
          </a:p>
        </p:txBody>
      </p:sp>
      <p:pic>
        <p:nvPicPr>
          <p:cNvPr id="1026" name="Picture 2" descr="http://data.regiony24.cz/foto/clanky/200901/20151030131912057.jpg?width=615&amp;bgcolor=bl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139" y="4974032"/>
            <a:ext cx="2832861" cy="188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403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Vznik, naleziště a těžba zlata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2800" dirty="0" smtClean="0"/>
              <a:t>Zlato je v zemské kůře značně vzácným prvkem.</a:t>
            </a:r>
          </a:p>
          <a:p>
            <a:r>
              <a:rPr lang="cs-CZ" sz="2800" dirty="0" smtClean="0"/>
              <a:t>V horninách se vyskytuje prakticky pouze jako ryzí kov.</a:t>
            </a:r>
          </a:p>
          <a:p>
            <a:r>
              <a:rPr lang="cs-CZ" sz="2800" dirty="0" smtClean="0"/>
              <a:t>Dosud vytěžené množství zlata se na celém světě odhaduje na 150 000 tun.</a:t>
            </a:r>
            <a:endParaRPr lang="cs-CZ" sz="2200" dirty="0" smtClean="0"/>
          </a:p>
          <a:p>
            <a:r>
              <a:rPr lang="cs-CZ" sz="2900" dirty="0" smtClean="0"/>
              <a:t>Všechno dosud vytěžené zlato na světě se vejde do kostky s hranou dlouhou 20 m.</a:t>
            </a:r>
          </a:p>
          <a:p>
            <a:r>
              <a:rPr lang="cs-CZ" sz="2800" dirty="0" smtClean="0"/>
              <a:t>Nejbohatší světová naleziště jsou v jižní Africe, na Uralu, v Austrálii, valouny zlata (až kilogramové </a:t>
            </a:r>
            <a:r>
              <a:rPr lang="cs-CZ" sz="2800" dirty="0" err="1" smtClean="0"/>
              <a:t>nugety</a:t>
            </a:r>
            <a:r>
              <a:rPr lang="cs-CZ" sz="2800" dirty="0" smtClean="0"/>
              <a:t>) v Kanadě a na Sibiři.</a:t>
            </a:r>
          </a:p>
          <a:p>
            <a:r>
              <a:rPr lang="cs-CZ" sz="2800" dirty="0" smtClean="0"/>
              <a:t>V Česku jsou zlatonosné žíly mj. ve středních Čechách, v Jeseníkách a v Kašperských horách.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3074" name="Picture 2" descr="http://www.equinoxjewelers.com/wp-content/gallery/gold/go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997" y="-9325"/>
            <a:ext cx="626469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52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Vznik, naleziště a těžba zlata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2492896"/>
            <a:ext cx="7524003" cy="3636510"/>
          </a:xfrm>
        </p:spPr>
        <p:txBody>
          <a:bodyPr>
            <a:normAutofit fontScale="92500" lnSpcReduction="20000"/>
          </a:bodyPr>
          <a:lstStyle/>
          <a:p>
            <a:r>
              <a:rPr lang="cs-CZ" sz="2800" u="sng" dirty="0" smtClean="0"/>
              <a:t>Největší producenti zlata:</a:t>
            </a:r>
          </a:p>
          <a:p>
            <a:r>
              <a:rPr lang="cs-CZ" sz="2400" b="1" dirty="0" smtClean="0"/>
              <a:t>1. Jihoafrická republika (11 % světové produkce)</a:t>
            </a:r>
          </a:p>
          <a:p>
            <a:r>
              <a:rPr lang="cs-CZ" sz="2400" b="1" dirty="0" smtClean="0"/>
              <a:t>2. USA (10,5 %)</a:t>
            </a:r>
          </a:p>
          <a:p>
            <a:r>
              <a:rPr lang="cs-CZ" sz="2400" b="1" dirty="0" smtClean="0"/>
              <a:t>3. Austrálie (10,1 %)</a:t>
            </a:r>
          </a:p>
          <a:p>
            <a:r>
              <a:rPr lang="cs-CZ" sz="2400" dirty="0" smtClean="0"/>
              <a:t>4. Čína (9,7 %)</a:t>
            </a:r>
          </a:p>
          <a:p>
            <a:r>
              <a:rPr lang="cs-CZ" sz="2400" dirty="0" smtClean="0"/>
              <a:t>5. Peru (8,2 %)</a:t>
            </a:r>
          </a:p>
          <a:p>
            <a:r>
              <a:rPr lang="cs-CZ" sz="2400" dirty="0" smtClean="0"/>
              <a:t>6. Rusko (6,2 %)</a:t>
            </a:r>
          </a:p>
          <a:p>
            <a:r>
              <a:rPr lang="cs-CZ" sz="2400" dirty="0" smtClean="0"/>
              <a:t>7. Kanada (4,2 %)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4098" name="Picture 2" descr="http://www-tc.pbs.org/wnet/wp-content/blogs.dir/2/files/2008/07/wa_img_goldfutres_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8813949" cy="550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51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Vznik, naleziště a těžba zlata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492896"/>
            <a:ext cx="7524003" cy="3636510"/>
          </a:xfrm>
        </p:spPr>
        <p:txBody>
          <a:bodyPr>
            <a:normAutofit fontScale="85000" lnSpcReduction="10000"/>
          </a:bodyPr>
          <a:lstStyle/>
          <a:p>
            <a:r>
              <a:rPr lang="cs-CZ" sz="2800" dirty="0" smtClean="0"/>
              <a:t>Zlato se v přírodě vyskytuje jednak jako </a:t>
            </a:r>
            <a:r>
              <a:rPr lang="cs-CZ" sz="2800" dirty="0" err="1" smtClean="0"/>
              <a:t>horoku</a:t>
            </a:r>
            <a:r>
              <a:rPr lang="cs-CZ" sz="2800" dirty="0" smtClean="0"/>
              <a:t> = uzavřené v horninách a rudných žilách.</a:t>
            </a:r>
          </a:p>
          <a:p>
            <a:r>
              <a:rPr lang="cs-CZ" sz="2800" dirty="0" smtClean="0"/>
              <a:t>Dále jako volné říční, vnějšími vlivy uvolněné </a:t>
            </a:r>
            <a:r>
              <a:rPr lang="cs-CZ" sz="2800" dirty="0" err="1" smtClean="0"/>
              <a:t>horoké</a:t>
            </a:r>
            <a:r>
              <a:rPr lang="cs-CZ" sz="2800" dirty="0" smtClean="0"/>
              <a:t> zlato a v náplavách potoků a řek.</a:t>
            </a:r>
          </a:p>
          <a:p>
            <a:r>
              <a:rPr lang="cs-CZ" sz="2800" dirty="0" smtClean="0"/>
              <a:t>Jihočeské město v dřívějších dobách známé pro rýžování zlata z řeky – Písek, řeka Otava</a:t>
            </a:r>
          </a:p>
          <a:p>
            <a:r>
              <a:rPr lang="cs-CZ" sz="2800" dirty="0" smtClean="0"/>
              <a:t>V přírodě se zlato vyskytuje převážně v ryzí formě, ale může se nacházet v menší míře i ve sloučeninách.</a:t>
            </a:r>
          </a:p>
          <a:p>
            <a:pPr marL="0" indent="0">
              <a:buNone/>
            </a:pPr>
            <a:endParaRPr lang="cs-CZ" sz="2800" dirty="0" smtClean="0"/>
          </a:p>
          <a:p>
            <a:endParaRPr lang="cs-CZ" dirty="0"/>
          </a:p>
        </p:txBody>
      </p:sp>
      <p:pic>
        <p:nvPicPr>
          <p:cNvPr id="5124" name="Picture 4" descr="http://img.cz.prg.cmestatic.com/media/images/600x338/Aug2010/659845.jpg?d41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15" y="1916832"/>
            <a:ext cx="8015847" cy="451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91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Vznik, naleziště a těžba zlata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2852936"/>
            <a:ext cx="7524003" cy="3636510"/>
          </a:xfrm>
        </p:spPr>
        <p:txBody>
          <a:bodyPr>
            <a:normAutofit fontScale="92500" lnSpcReduction="20000"/>
          </a:bodyPr>
          <a:lstStyle/>
          <a:p>
            <a:r>
              <a:rPr lang="cs-CZ" sz="2800" dirty="0" smtClean="0"/>
              <a:t>Zlato je obsaženo i v mořské vodě, ale zatím bohužel není znám vhodný způsob jeho těžby z tohoto významného zdroje.</a:t>
            </a:r>
          </a:p>
          <a:p>
            <a:r>
              <a:rPr lang="cs-CZ" sz="2800" dirty="0"/>
              <a:t>Velké množství zlata pochází z křemenných hornin, ve kterých je rozptýleno, a z anodických kalů při rafinaci mědi.</a:t>
            </a:r>
          </a:p>
          <a:p>
            <a:r>
              <a:rPr lang="cs-CZ" sz="2800" dirty="0"/>
              <a:t>Zlato také často provází stříbro a někdy i železo v jejich rudách, ale je zde obsaženo pouze v malém množství.</a:t>
            </a:r>
          </a:p>
          <a:p>
            <a:endParaRPr lang="cs-CZ" sz="2800" dirty="0"/>
          </a:p>
          <a:p>
            <a:endParaRPr lang="cs-CZ" sz="2800" dirty="0" smtClean="0"/>
          </a:p>
          <a:p>
            <a:endParaRPr lang="cs-CZ" sz="2800" dirty="0"/>
          </a:p>
        </p:txBody>
      </p:sp>
      <p:pic>
        <p:nvPicPr>
          <p:cNvPr id="6146" name="Picture 2" descr="http://e-obzor.cz/wp-content/uploads/2014/07/Zlato-v-k%C5%99emen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2471"/>
            <a:ext cx="8572500" cy="627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84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bg1"/>
                </a:solidFill>
              </a:rPr>
              <a:t>Ložiska v České republice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09997" y="2420888"/>
            <a:ext cx="7524003" cy="3636510"/>
          </a:xfrm>
        </p:spPr>
        <p:txBody>
          <a:bodyPr>
            <a:normAutofit lnSpcReduction="10000"/>
          </a:bodyPr>
          <a:lstStyle/>
          <a:p>
            <a:r>
              <a:rPr lang="cs-CZ" sz="2800" dirty="0" smtClean="0"/>
              <a:t>V České republice je velké množství nalezišť zlata, většina je však pro těžbu ve větším měřítku nevhodná. </a:t>
            </a:r>
          </a:p>
          <a:p>
            <a:r>
              <a:rPr lang="cs-CZ" sz="2800" dirty="0" smtClean="0"/>
              <a:t>Hlavní jsou především ložiska </a:t>
            </a:r>
            <a:r>
              <a:rPr lang="cs-CZ" sz="2800" dirty="0" err="1" smtClean="0"/>
              <a:t>Čelina</a:t>
            </a:r>
            <a:r>
              <a:rPr lang="cs-CZ" sz="2800" dirty="0" smtClean="0"/>
              <a:t> a Mokrsko ve středních Čechách a ložisko Kašperské Hory v Pošumaví, zajímavé zásoby jsou stále i na ložisku Zlaté Hory v Jeseníkách.</a:t>
            </a:r>
          </a:p>
          <a:p>
            <a:endParaRPr lang="cs-CZ" sz="2800" dirty="0"/>
          </a:p>
        </p:txBody>
      </p:sp>
      <p:pic>
        <p:nvPicPr>
          <p:cNvPr id="2050" name="Picture 2" descr="http://geologie.vsb.cz/loziska/loziska/obr_loziska_cr/zla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51" y="1124744"/>
            <a:ext cx="8967353" cy="539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15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Jak těžba v ČR devastuje přírodu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204864"/>
            <a:ext cx="7524003" cy="3636510"/>
          </a:xfrm>
        </p:spPr>
        <p:txBody>
          <a:bodyPr>
            <a:normAutofit fontScale="92500"/>
          </a:bodyPr>
          <a:lstStyle/>
          <a:p>
            <a:r>
              <a:rPr lang="cs-CZ" sz="2800" dirty="0" smtClean="0"/>
              <a:t>Jediná povrchová těžba hrozila na ložisku Mokrsko-západ, kde chtěla kanadská firma </a:t>
            </a:r>
            <a:r>
              <a:rPr lang="cs-CZ" sz="2800" dirty="0" err="1" smtClean="0"/>
              <a:t>Astur</a:t>
            </a:r>
            <a:r>
              <a:rPr lang="cs-CZ" sz="2800" dirty="0" smtClean="0"/>
              <a:t> Bohemia s.r.o. těžit zlato kyanidem.</a:t>
            </a:r>
          </a:p>
          <a:p>
            <a:r>
              <a:rPr lang="cs-CZ" sz="2800" dirty="0" smtClean="0"/>
              <a:t>V Mokrsku by se dle průzkumů dalo vytěžit za 15 let až 140 tun zlata. Hrubý zisk se odhaduje na 100 miliard korun, z čehož by obci a státu připadlo jen 10%.</a:t>
            </a:r>
          </a:p>
          <a:p>
            <a:r>
              <a:rPr lang="cs-CZ" sz="2800" dirty="0" smtClean="0"/>
              <a:t>Zastupitelé nabídku jednohlasně zavrhli.</a:t>
            </a:r>
          </a:p>
        </p:txBody>
      </p:sp>
    </p:spTree>
    <p:extLst>
      <p:ext uri="{BB962C8B-B14F-4D97-AF65-F5344CB8AC3E}">
        <p14:creationId xmlns:p14="http://schemas.microsoft.com/office/powerpoint/2010/main" val="160568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dirty="0" smtClean="0">
                <a:solidFill>
                  <a:schemeClr val="bg1"/>
                </a:solidFill>
              </a:rPr>
              <a:t>Nebezpečné haldy a toxické odpady</a:t>
            </a:r>
            <a:endParaRPr lang="cs-CZ" sz="3600" dirty="0"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09997" y="2222286"/>
            <a:ext cx="7524003" cy="4231049"/>
          </a:xfrm>
        </p:spPr>
        <p:txBody>
          <a:bodyPr>
            <a:normAutofit fontScale="85000" lnSpcReduction="10000"/>
          </a:bodyPr>
          <a:lstStyle/>
          <a:p>
            <a:r>
              <a:rPr lang="cs-CZ" sz="2800" u="sng" dirty="0" smtClean="0"/>
              <a:t>Úprava zlatých rud se provádí dvěma způsoby:</a:t>
            </a:r>
          </a:p>
          <a:p>
            <a:r>
              <a:rPr lang="cs-CZ" sz="2800" dirty="0" smtClean="0"/>
              <a:t>Buď se mohou třídit flotačně, tedy bez použití chemie, ovšem výtěžnost je nižší a nelze tak separovat velmi jemné zlato, které se nachází  například na Mokrsku.</a:t>
            </a:r>
          </a:p>
          <a:p>
            <a:r>
              <a:rPr lang="cs-CZ" sz="2800" dirty="0" smtClean="0"/>
              <a:t>Na většině lokalit se tedy zlato získává kyanidovým loužením.</a:t>
            </a:r>
          </a:p>
          <a:p>
            <a:r>
              <a:rPr lang="cs-CZ" sz="2800" dirty="0" smtClean="0"/>
              <a:t>Arzenopyrit = poměrně hojný minerál, na některých ložiskách leží již desítky let. Problém nastává, kdyby se spolu s vytěženým zlatem dostal na povrch. Je značně jedovatý!</a:t>
            </a:r>
          </a:p>
        </p:txBody>
      </p:sp>
    </p:spTree>
    <p:extLst>
      <p:ext uri="{BB962C8B-B14F-4D97-AF65-F5344CB8AC3E}">
        <p14:creationId xmlns:p14="http://schemas.microsoft.com/office/powerpoint/2010/main" val="114206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áty">
  <a:themeElements>
    <a:clrScheme name="Žlutá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itáty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tát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TM03457503[[fn=Citáty]]</Template>
  <TotalTime>186</TotalTime>
  <Words>962</Words>
  <Application>Microsoft Office PowerPoint</Application>
  <PresentationFormat>Předvádění na obrazovce (4:3)</PresentationFormat>
  <Paragraphs>100</Paragraphs>
  <Slides>15</Slides>
  <Notes>0</Notes>
  <HiddenSlides>0</HiddenSlides>
  <MMClips>1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2" baseType="lpstr">
      <vt:lpstr>Arial</vt:lpstr>
      <vt:lpstr>Arial Unicode MS</vt:lpstr>
      <vt:lpstr>Century Gothic</vt:lpstr>
      <vt:lpstr>Times New Roman</vt:lpstr>
      <vt:lpstr>Trebuchet MS</vt:lpstr>
      <vt:lpstr>Wingdings 2</vt:lpstr>
      <vt:lpstr>Citáty</vt:lpstr>
      <vt:lpstr>Prezentace aplikace PowerPoint</vt:lpstr>
      <vt:lpstr>TĚŽBA ZLATA, PROBLÉMY A HAVÁRIE S NÍ SPOJENÉ</vt:lpstr>
      <vt:lpstr>Vznik, naleziště a těžba zlata</vt:lpstr>
      <vt:lpstr>Vznik, naleziště a těžba zlata</vt:lpstr>
      <vt:lpstr>Vznik, naleziště a těžba zlata</vt:lpstr>
      <vt:lpstr>Vznik, naleziště a těžba zlata</vt:lpstr>
      <vt:lpstr>Ložiska v České republice</vt:lpstr>
      <vt:lpstr>Jak těžba v ČR devastuje přírodu</vt:lpstr>
      <vt:lpstr>Nebezpečné haldy a toxické odpady</vt:lpstr>
      <vt:lpstr>Havárie kyanidového odkaliště v Baia Mare v Rumunsku</vt:lpstr>
      <vt:lpstr>Havárie kyanidového odkaliště v Baia Mare v Rumunsku</vt:lpstr>
      <vt:lpstr>Havárie kyanidového odkaliště v Baia Mare v Rumunsku</vt:lpstr>
      <vt:lpstr>OTÁZKY</vt:lpstr>
      <vt:lpstr>Prezentace aplikace PowerPoint</vt:lpstr>
      <vt:lpstr>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admin</dc:creator>
  <cp:lastModifiedBy>kavrik</cp:lastModifiedBy>
  <cp:revision>22</cp:revision>
  <dcterms:created xsi:type="dcterms:W3CDTF">2016-03-19T13:44:06Z</dcterms:created>
  <dcterms:modified xsi:type="dcterms:W3CDTF">2016-04-08T11:19:23Z</dcterms:modified>
</cp:coreProperties>
</file>