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9" r:id="rId2"/>
    <p:sldId id="256" r:id="rId3"/>
    <p:sldId id="257" r:id="rId4"/>
    <p:sldId id="267" r:id="rId5"/>
    <p:sldId id="258" r:id="rId6"/>
    <p:sldId id="259" r:id="rId7"/>
    <p:sldId id="260" r:id="rId8"/>
    <p:sldId id="263" r:id="rId9"/>
    <p:sldId id="261" r:id="rId10"/>
    <p:sldId id="262" r:id="rId11"/>
    <p:sldId id="265" r:id="rId12"/>
    <p:sldId id="264" r:id="rId13"/>
    <p:sldId id="266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4/8/2016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4/8/2016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4/8/2016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4/8/2016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dirty="0"/>
              <a:t>4/8/2016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transition spd="slow">
    <p:push dir="u"/>
  </p:transition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s.wikipedia.org/wiki/Povode%C5%88" TargetMode="External"/><Relationship Id="rId2" Type="http://schemas.openxmlformats.org/officeDocument/2006/relationships/hyperlink" Target="http://portal.chmi.cz/files/portal/docs/poboc/CB/pruvodce/verejnost_povodnova_ochrana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chcb.cz/zakladni-informace/clanky/charita-spustila-novy-web-o-povodnich/" TargetMode="External"/><Relationship Id="rId4" Type="http://schemas.openxmlformats.org/officeDocument/2006/relationships/hyperlink" Target="http://editor.dppcr.cz/pk_edt/objevinfo.php?seq=11059745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s.wikipedia.org/wiki/Majetek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com/url?sa=i&amp;rct=j&amp;q=&amp;esrc=s&amp;source=images&amp;cd=&amp;cad=rja&amp;uact=8&amp;ved=0ahUKEwj87rSy0ubLAhVEuxQKHfkwA_wQjRwIBw&amp;url=http://www.sweco.cz/cs/Czech-Republic/Sluzby/Voda-a-zivotni-prostredi/Hydrotechnika-a-hydroenergetika-povodova-ochrana/Protipovodova-opateni-na-ochranu-hlm-Prahy/&amp;bvm=bv.117868183,d.bGs&amp;psig=AFQjCNGi0yt-PpYXnUV91RLILnJfXtgTnQ&amp;ust=145936659578612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25" y="611188"/>
            <a:ext cx="5761038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1363663" y="2895600"/>
            <a:ext cx="73533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charset="0"/>
              </a:defRPr>
            </a:lvl1pPr>
            <a:lvl2pPr marL="4572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2pPr>
            <a:lvl3pPr marL="9144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3pPr>
            <a:lvl4pPr marL="1371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4pPr>
            <a:lvl5pPr marL="18288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5pPr>
            <a:lvl6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6pPr>
            <a:lvl7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7pPr>
            <a:lvl8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8pPr>
            <a:lvl9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9pPr>
          </a:lstStyle>
          <a:p>
            <a:pPr algn="ctr" defTabSz="914400" eaLnBrk="1" hangingPunct="1"/>
            <a:r>
              <a:rPr lang="cs-CZ" altLang="cs-CZ" sz="4000" b="1" dirty="0">
                <a:solidFill>
                  <a:schemeClr val="tx1"/>
                </a:solidFill>
              </a:rPr>
              <a:t>Projekt CZ.1.07/1.1.10/03.0008</a:t>
            </a:r>
          </a:p>
          <a:p>
            <a:pPr algn="ctr" defTabSz="914400" eaLnBrk="1" hangingPunct="1"/>
            <a:endParaRPr lang="cs-CZ" altLang="cs-CZ" sz="4000" b="1" dirty="0">
              <a:solidFill>
                <a:schemeClr val="tx1"/>
              </a:solidFill>
            </a:endParaRPr>
          </a:p>
          <a:p>
            <a:pPr algn="ctr" defTabSz="914400" eaLnBrk="1" hangingPunct="1"/>
            <a:r>
              <a:rPr lang="cs-CZ" altLang="cs-CZ" sz="4000" b="1" dirty="0">
                <a:solidFill>
                  <a:schemeClr val="tx1"/>
                </a:solidFill>
              </a:rPr>
              <a:t>Environmentální výchova ve školních úlohách, experimentech a exkurzích</a:t>
            </a:r>
          </a:p>
        </p:txBody>
      </p:sp>
    </p:spTree>
    <p:extLst>
      <p:ext uri="{BB962C8B-B14F-4D97-AF65-F5344CB8AC3E}">
        <p14:creationId xmlns:p14="http://schemas.microsoft.com/office/powerpoint/2010/main" val="4083767577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04293" y="1534303"/>
            <a:ext cx="8946541" cy="4195481"/>
          </a:xfrm>
        </p:spPr>
        <p:txBody>
          <a:bodyPr/>
          <a:lstStyle/>
          <a:p>
            <a:r>
              <a:rPr lang="cs-CZ" b="1" dirty="0"/>
              <a:t>První stupeň: </a:t>
            </a:r>
            <a:r>
              <a:rPr lang="cs-CZ" dirty="0"/>
              <a:t>nastává při nebezpečí povodně. Situaci na vodním toku nebo vodním díle je třeba věnovat zvýšenou pozornost, zahajuje hlídková služba</a:t>
            </a:r>
          </a:p>
          <a:p>
            <a:r>
              <a:rPr lang="cs-CZ" b="1" dirty="0"/>
              <a:t>Druhý stupeň: </a:t>
            </a:r>
            <a:r>
              <a:rPr lang="cs-CZ" dirty="0"/>
              <a:t>dochází k němu v případě, že již nebezpečí přerostlo do skutečné povodně. Při jeho vyhlášení se aktivizují orgány protipovodňové ochrany a provádějí se opatření podle povodňového plánu.</a:t>
            </a:r>
          </a:p>
          <a:p>
            <a:r>
              <a:rPr lang="cs-CZ" b="1" dirty="0"/>
              <a:t>Třetí stupeň: </a:t>
            </a:r>
            <a:r>
              <a:rPr lang="cs-CZ" dirty="0"/>
              <a:t>vyhlašuje se při nebezpečí vzniku škod většího rozsahu nebo ohrožení životů a majetku v záplavovém území. Probíhají zabezpečovací a případně i záchranné a evakuační činnosti.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138499674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959487" cy="2745253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513" y="2131104"/>
            <a:ext cx="5959487" cy="2745254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16853"/>
            <a:ext cx="5950573" cy="2741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426426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03312" y="425423"/>
            <a:ext cx="9404723" cy="1400530"/>
          </a:xfrm>
        </p:spPr>
        <p:txBody>
          <a:bodyPr/>
          <a:lstStyle/>
          <a:p>
            <a:r>
              <a:rPr lang="cs-CZ" dirty="0"/>
              <a:t>Přívalová povodeň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též </a:t>
            </a:r>
            <a:r>
              <a:rPr lang="cs-CZ" b="1" dirty="0"/>
              <a:t>blesková povodeň</a:t>
            </a:r>
            <a:r>
              <a:rPr lang="cs-CZ" dirty="0"/>
              <a:t>, vzniká po krátkém přívalovém dešti a je typická pro suché, pouštní nebo polopouštní oblasti</a:t>
            </a:r>
          </a:p>
          <a:p>
            <a:r>
              <a:rPr lang="cs-CZ" dirty="0"/>
              <a:t>Hraniční intenzitu a trvání srážek potřebných pro vznik přívalové povodně nelze jednoznačně stanovit, protože závisí na mnoha faktorech od typu a tvaru terénu až po nasycenost půdy vodou, ale ovlivňuje ji negativně např. nevhodné hospodaření s krajinou.</a:t>
            </a:r>
          </a:p>
        </p:txBody>
      </p:sp>
    </p:spTree>
    <p:extLst>
      <p:ext uri="{BB962C8B-B14F-4D97-AF65-F5344CB8AC3E}">
        <p14:creationId xmlns:p14="http://schemas.microsoft.com/office/powerpoint/2010/main" val="1996196171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9404723" cy="1400530"/>
          </a:xfrm>
        </p:spPr>
        <p:txBody>
          <a:bodyPr/>
          <a:lstStyle/>
          <a:p>
            <a:r>
              <a:rPr lang="cs-CZ" dirty="0"/>
              <a:t>Odkazy: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http://portal.chmi.cz/files/portal/docs/poboc/CB/pruvodce/verejnost_povodnova_ochrana.html</a:t>
            </a:r>
            <a:endParaRPr lang="cs-CZ" dirty="0"/>
          </a:p>
          <a:p>
            <a:r>
              <a:rPr lang="cs-CZ" dirty="0">
                <a:hlinkClick r:id="rId3"/>
              </a:rPr>
              <a:t>https://cs.wikipedia.org/wiki/Povode%C5%88</a:t>
            </a:r>
            <a:endParaRPr lang="cs-CZ" dirty="0"/>
          </a:p>
          <a:p>
            <a:r>
              <a:rPr lang="cs-CZ" dirty="0">
                <a:hlinkClick r:id="rId4"/>
              </a:rPr>
              <a:t>http://editor.dppcr.cz/pk_edt/objevinfo.php?seq=11059745</a:t>
            </a:r>
            <a:endParaRPr lang="cs-CZ" dirty="0"/>
          </a:p>
          <a:p>
            <a:r>
              <a:rPr lang="cs-CZ" dirty="0">
                <a:hlinkClick r:id="rId5"/>
              </a:rPr>
              <a:t>http://mchcb.cz/zakladni-informace/clanky/charita-spustila-novy-web-o-povodnich/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53633383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Otázky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46111" y="1296538"/>
            <a:ext cx="9617005" cy="5834418"/>
          </a:xfrm>
        </p:spPr>
        <p:txBody>
          <a:bodyPr>
            <a:normAutofit fontScale="55000" lnSpcReduction="20000"/>
          </a:bodyPr>
          <a:lstStyle/>
          <a:p>
            <a:r>
              <a:rPr lang="cs-CZ" sz="3300" dirty="0" smtClean="0"/>
              <a:t>1. Co </a:t>
            </a:r>
            <a:r>
              <a:rPr lang="cs-CZ" sz="3300" dirty="0"/>
              <a:t>je to povodeň?</a:t>
            </a:r>
          </a:p>
          <a:p>
            <a:r>
              <a:rPr lang="cs-CZ" sz="3300" dirty="0" smtClean="0"/>
              <a:t>2. Jaký </a:t>
            </a:r>
            <a:r>
              <a:rPr lang="cs-CZ" sz="3300" dirty="0"/>
              <a:t>je rozdíl mezi povodní a záplavou?</a:t>
            </a:r>
          </a:p>
          <a:p>
            <a:r>
              <a:rPr lang="cs-CZ" sz="3300" dirty="0" smtClean="0"/>
              <a:t>3. Proč </a:t>
            </a:r>
            <a:r>
              <a:rPr lang="cs-CZ" sz="3300" dirty="0"/>
              <a:t>nebo jak vznikají povodně v ČR?</a:t>
            </a:r>
          </a:p>
          <a:p>
            <a:r>
              <a:rPr lang="cs-CZ" sz="3300" dirty="0" smtClean="0"/>
              <a:t>4. Jak </a:t>
            </a:r>
            <a:r>
              <a:rPr lang="cs-CZ" sz="3300" dirty="0"/>
              <a:t>vypadá protipovodňové opatření a k čemu slouží?</a:t>
            </a:r>
          </a:p>
          <a:p>
            <a:r>
              <a:rPr lang="cs-CZ" sz="3300" dirty="0" smtClean="0"/>
              <a:t>5. Definuj </a:t>
            </a:r>
            <a:r>
              <a:rPr lang="cs-CZ" sz="3300" dirty="0"/>
              <a:t>stupeň povodňové aktivity.</a:t>
            </a:r>
          </a:p>
          <a:p>
            <a:r>
              <a:rPr lang="cs-CZ" sz="3300" dirty="0" smtClean="0"/>
              <a:t>6. Jaké </a:t>
            </a:r>
            <a:r>
              <a:rPr lang="cs-CZ" sz="3300" dirty="0"/>
              <a:t>jsou stupně povodňové aktivity? Jmenuj je a popiš.</a:t>
            </a:r>
          </a:p>
          <a:p>
            <a:r>
              <a:rPr lang="cs-CZ" sz="3300" dirty="0" smtClean="0"/>
              <a:t>7. Jaké </a:t>
            </a:r>
            <a:r>
              <a:rPr lang="cs-CZ" sz="3300" dirty="0"/>
              <a:t>jsou hlavní příčiny povodní ve světě a v ČR? V ČR jsou tři. Jmenuj je a popiš, jak vznikají.</a:t>
            </a:r>
          </a:p>
          <a:p>
            <a:r>
              <a:rPr lang="cs-CZ" sz="3300" dirty="0" smtClean="0"/>
              <a:t>8. Co </a:t>
            </a:r>
            <a:r>
              <a:rPr lang="cs-CZ" sz="3300" dirty="0"/>
              <a:t>je to přívalová povodeň?</a:t>
            </a:r>
          </a:p>
          <a:p>
            <a:r>
              <a:rPr lang="cs-CZ" sz="3300" dirty="0" smtClean="0"/>
              <a:t>9. Vzpomeneš </a:t>
            </a:r>
            <a:r>
              <a:rPr lang="cs-CZ" sz="3300" dirty="0"/>
              <a:t>si, ve kterém roce byly na území ČR poslední velké povodně?</a:t>
            </a:r>
          </a:p>
          <a:p>
            <a:r>
              <a:rPr lang="cs-CZ" sz="3300" dirty="0" smtClean="0"/>
              <a:t>10. Povodně </a:t>
            </a:r>
            <a:r>
              <a:rPr lang="cs-CZ" sz="3300" dirty="0"/>
              <a:t>mohou přicházet do ČR i ze sousedních států. Na jakých řekách se mohou vyskytovat ve významnějším rozsahu</a:t>
            </a:r>
            <a:r>
              <a:rPr lang="cs-CZ" sz="3300" dirty="0" smtClean="0"/>
              <a:t>?</a:t>
            </a:r>
          </a:p>
          <a:p>
            <a:r>
              <a:rPr lang="cs-CZ" sz="3300" dirty="0" smtClean="0"/>
              <a:t>11. Jaké jsou následky povodní?</a:t>
            </a:r>
          </a:p>
          <a:p>
            <a:r>
              <a:rPr lang="cs-CZ" sz="3300" dirty="0" smtClean="0"/>
              <a:t>12. Můžou být povodně v ČR i z ciziny?</a:t>
            </a:r>
            <a:endParaRPr lang="cs-CZ" sz="3300" dirty="0"/>
          </a:p>
          <a:p>
            <a:r>
              <a:rPr lang="cs-CZ" sz="3300" dirty="0" smtClean="0"/>
              <a:t>13. Doplňující </a:t>
            </a:r>
            <a:r>
              <a:rPr lang="cs-CZ" sz="3300" dirty="0"/>
              <a:t>otázka: Před jakou budovou v Českých Budějovicích je vyfocen pán v loďce na obrázku v prezentaci?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1224867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sz="9600" dirty="0"/>
              <a:t>Povodně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1400" dirty="0"/>
              <a:t>N. Petrovičová, A. M. Šimková, T. </a:t>
            </a:r>
            <a:r>
              <a:rPr lang="cs-CZ" sz="1400" dirty="0" err="1"/>
              <a:t>lányiová</a:t>
            </a:r>
            <a:r>
              <a:rPr lang="cs-CZ" sz="1400" dirty="0"/>
              <a:t>, M. MATUŠKOVÁ</a:t>
            </a:r>
          </a:p>
        </p:txBody>
      </p:sp>
    </p:spTree>
    <p:extLst>
      <p:ext uri="{BB962C8B-B14F-4D97-AF65-F5344CB8AC3E}">
        <p14:creationId xmlns:p14="http://schemas.microsoft.com/office/powerpoint/2010/main" val="2623442004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03312" y="466366"/>
            <a:ext cx="9404723" cy="1400530"/>
          </a:xfrm>
        </p:spPr>
        <p:txBody>
          <a:bodyPr/>
          <a:lstStyle/>
          <a:p>
            <a:r>
              <a:rPr lang="cs-CZ" dirty="0"/>
              <a:t>Co to je?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přírodní jev způsobený rozlitím nadměrného množství vody v krajině mimo koryta vodních toků</a:t>
            </a:r>
          </a:p>
          <a:p>
            <a:r>
              <a:rPr lang="cs-CZ" dirty="0"/>
              <a:t>jejími následky mohou být různě velké škody na </a:t>
            </a:r>
            <a:r>
              <a:rPr lang="cs-CZ" dirty="0">
                <a:hlinkClick r:id="rId2" tooltip="Majetek"/>
              </a:rPr>
              <a:t>majetku</a:t>
            </a:r>
            <a:r>
              <a:rPr lang="cs-CZ" dirty="0"/>
              <a:t>, ekologické škody či oběti na lidských životech</a:t>
            </a:r>
          </a:p>
          <a:p>
            <a:r>
              <a:rPr lang="cs-CZ" dirty="0"/>
              <a:t>škody na domácnostech, které se nacházejí v přirozených záplavových územích</a:t>
            </a:r>
          </a:p>
          <a:p>
            <a:r>
              <a:rPr lang="cs-CZ" dirty="0"/>
              <a:t>mohou být lokální, ovlivňující blízké okolí vzniku, nebo velmi rozsáhlé, ovlivňující celé povodí</a:t>
            </a:r>
          </a:p>
        </p:txBody>
      </p:sp>
    </p:spTree>
    <p:extLst>
      <p:ext uri="{BB962C8B-B14F-4D97-AF65-F5344CB8AC3E}">
        <p14:creationId xmlns:p14="http://schemas.microsoft.com/office/powerpoint/2010/main" val="4210290307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40380" y="4574877"/>
            <a:ext cx="9404723" cy="1400530"/>
          </a:xfrm>
        </p:spPr>
        <p:txBody>
          <a:bodyPr/>
          <a:lstStyle/>
          <a:p>
            <a:r>
              <a:rPr lang="cs-CZ" sz="2000" dirty="0"/>
              <a:t>České Budějovice 2002</a:t>
            </a:r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599050" cy="4195762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804" y="2689231"/>
            <a:ext cx="5563030" cy="4168769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9319" y="0"/>
            <a:ext cx="4951568" cy="328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42558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03312" y="534604"/>
            <a:ext cx="9404723" cy="1400530"/>
          </a:xfrm>
        </p:spPr>
        <p:txBody>
          <a:bodyPr/>
          <a:lstStyle/>
          <a:p>
            <a:r>
              <a:rPr lang="cs-CZ" dirty="0"/>
              <a:t>Povodeň  x  Záplava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Povodeň</a:t>
            </a:r>
            <a:r>
              <a:rPr lang="cs-CZ" dirty="0"/>
              <a:t> – výrazné přechodné zvýšení hladiny vodního toku a                 zaplavení území vodou, která se vylila ze břehů vodních toků nebo vodních nádrží    </a:t>
            </a:r>
          </a:p>
          <a:p>
            <a:endParaRPr lang="cs-CZ" dirty="0"/>
          </a:p>
          <a:p>
            <a:r>
              <a:rPr lang="cs-CZ" b="1" dirty="0"/>
              <a:t>Záplava</a:t>
            </a:r>
            <a:r>
              <a:rPr lang="cs-CZ" dirty="0"/>
              <a:t> – vylití vody z koryta v důsledku povodně.</a:t>
            </a:r>
          </a:p>
          <a:p>
            <a:pPr marL="0" indent="0">
              <a:buNone/>
            </a:pPr>
            <a:r>
              <a:rPr lang="cs-CZ" dirty="0"/>
              <a:t>     vytvoření souvislé vodní plochy, která po určitou dobu stojí nebo     proudí a může být způsobena i z jiných zdrojů než vodních toků, např. dešťovými srážkami, táním sněhu, z vodovodních zařízení a nádrží apod.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534368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9404723" cy="1400530"/>
          </a:xfrm>
        </p:spPr>
        <p:txBody>
          <a:bodyPr/>
          <a:lstStyle/>
          <a:p>
            <a:r>
              <a:rPr lang="cs-CZ" dirty="0"/>
              <a:t>Hlavní příčiny povodní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Monzunové deště</a:t>
            </a:r>
          </a:p>
          <a:p>
            <a:r>
              <a:rPr lang="cs-CZ" dirty="0"/>
              <a:t>Hurikány</a:t>
            </a:r>
          </a:p>
          <a:p>
            <a:r>
              <a:rPr lang="cs-CZ" dirty="0"/>
              <a:t>V ČR:</a:t>
            </a:r>
          </a:p>
          <a:p>
            <a:r>
              <a:rPr lang="cs-CZ" dirty="0"/>
              <a:t>1. </a:t>
            </a:r>
            <a:r>
              <a:rPr lang="cs-CZ" b="1" dirty="0"/>
              <a:t>letní</a:t>
            </a:r>
            <a:r>
              <a:rPr lang="cs-CZ" dirty="0"/>
              <a:t> povodně způsobené déletrvajícími regionálními srážkami </a:t>
            </a:r>
          </a:p>
          <a:p>
            <a:r>
              <a:rPr lang="cs-CZ" dirty="0"/>
              <a:t>2. </a:t>
            </a:r>
            <a:r>
              <a:rPr lang="cs-CZ" b="1" dirty="0"/>
              <a:t>přívalové</a:t>
            </a:r>
            <a:r>
              <a:rPr lang="cs-CZ" dirty="0"/>
              <a:t> povodně způsobené krátkodobými srážkami </a:t>
            </a:r>
          </a:p>
          <a:p>
            <a:r>
              <a:rPr lang="cs-CZ" dirty="0"/>
              <a:t>3. </a:t>
            </a:r>
            <a:r>
              <a:rPr lang="cs-CZ" b="1" dirty="0"/>
              <a:t>zimní</a:t>
            </a:r>
            <a:r>
              <a:rPr lang="cs-CZ" dirty="0"/>
              <a:t> a </a:t>
            </a:r>
            <a:r>
              <a:rPr lang="cs-CZ" b="1" dirty="0"/>
              <a:t>jarní </a:t>
            </a:r>
            <a:r>
              <a:rPr lang="cs-CZ" dirty="0"/>
              <a:t>povodně způsobené rychlým táním sněhové pokrývky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09797137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03312" y="452718"/>
            <a:ext cx="9404723" cy="1400530"/>
          </a:xfrm>
        </p:spPr>
        <p:txBody>
          <a:bodyPr/>
          <a:lstStyle/>
          <a:p>
            <a:r>
              <a:rPr lang="cs-CZ" dirty="0"/>
              <a:t>Povodně v ČR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Na území Česka dochází k rozlivu vody mimo koryta vodních toků při povodňových situacích s 1 % pravděpodobností</a:t>
            </a:r>
          </a:p>
          <a:p>
            <a:r>
              <a:rPr lang="cs-CZ" dirty="0"/>
              <a:t>Pro vznik povodní v podmínkách Česka jsou v naprosté většině případů rozhodující meteorologické příčinné jevy, jejichž důsledky se projeví přímo na území státu. </a:t>
            </a:r>
          </a:p>
          <a:p>
            <a:r>
              <a:rPr lang="cs-CZ" dirty="0"/>
              <a:t>Povodně přicházející ze sousedních států se mohou vyskytovat ve významnějším rozsahu pouze na Dyji a částečně na horní Lužnici</a:t>
            </a:r>
          </a:p>
          <a:p>
            <a:r>
              <a:rPr lang="cs-CZ" dirty="0"/>
              <a:t>Povodně jsou přirozenou součástí koloběhu vody v krajině</a:t>
            </a:r>
          </a:p>
          <a:p>
            <a:r>
              <a:rPr lang="cs-CZ" dirty="0"/>
              <a:t>V Česku je zároveň možné dlouhodobě pozorovat vysokou míru dobročinnosti v době povodní.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6977004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03312" y="520957"/>
            <a:ext cx="9404723" cy="1400530"/>
          </a:xfrm>
        </p:spPr>
        <p:txBody>
          <a:bodyPr/>
          <a:lstStyle/>
          <a:p>
            <a:r>
              <a:rPr lang="cs-CZ" dirty="0"/>
              <a:t>Protipovodňová ochrana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protipovodňová opatření</a:t>
            </a:r>
            <a:r>
              <a:rPr lang="cs-CZ" dirty="0"/>
              <a:t> slouží k úplné eliminaci povodní nebo alespoň k minimalizaci povodňových škod</a:t>
            </a:r>
          </a:p>
          <a:p>
            <a:r>
              <a:rPr lang="cs-CZ" dirty="0"/>
              <a:t>Mezi ně lze zařadit např. stavbu vodních nádrží, protipovodňových hrází, suchých a polosuchých </a:t>
            </a:r>
            <a:r>
              <a:rPr lang="cs-CZ" dirty="0" err="1"/>
              <a:t>polderů</a:t>
            </a:r>
            <a:r>
              <a:rPr lang="cs-CZ" dirty="0"/>
              <a:t>. </a:t>
            </a:r>
          </a:p>
          <a:p>
            <a:endParaRPr lang="cs-CZ" dirty="0"/>
          </a:p>
        </p:txBody>
      </p:sp>
      <p:pic>
        <p:nvPicPr>
          <p:cNvPr id="2050" name="Picture 2" descr="http://www.sweco.cz/nJupiter/nJupiter.Web.UI/Web/StreamImage.aspx?path=%2FGlobal%2FCzech%2520republic%2F1Povodnova%2520ochrana%2520Kampa%2520DSC01339.jpg&amp;width=492&amp;height=0&amp;allowEnlarging=False&amp;allowStretching=Fals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373" y="3962398"/>
            <a:ext cx="46863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781" y="3334792"/>
            <a:ext cx="4445000" cy="332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975235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03312" y="466366"/>
            <a:ext cx="9404723" cy="1400530"/>
          </a:xfrm>
        </p:spPr>
        <p:txBody>
          <a:bodyPr/>
          <a:lstStyle/>
          <a:p>
            <a:r>
              <a:rPr lang="cs-CZ" dirty="0"/>
              <a:t>Stupeň povodňové aktivity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/>
              <a:t>Stupeň povodňové aktivity</a:t>
            </a:r>
            <a:r>
              <a:rPr lang="cs-CZ" dirty="0"/>
              <a:t> (zkratka </a:t>
            </a:r>
            <a:r>
              <a:rPr lang="cs-CZ" b="1" dirty="0"/>
              <a:t>SPA</a:t>
            </a:r>
            <a:r>
              <a:rPr lang="cs-CZ" dirty="0"/>
              <a:t>) je jednoduché číselné označení situace z hlediska míry ohrožení obyvatelstva a jeho majetku možnou či právě probíhající povodní. V současné době definuje platný český vodní zákon tři možné stupně povodňové aktivity:</a:t>
            </a:r>
          </a:p>
          <a:p>
            <a:r>
              <a:rPr lang="cs-CZ" dirty="0"/>
              <a:t>První stupeň – </a:t>
            </a:r>
            <a:r>
              <a:rPr lang="cs-CZ" i="1" dirty="0"/>
              <a:t>stav bdělosti</a:t>
            </a:r>
            <a:endParaRPr lang="cs-CZ" dirty="0"/>
          </a:p>
          <a:p>
            <a:r>
              <a:rPr lang="cs-CZ" dirty="0"/>
              <a:t>Druhý stupeň – </a:t>
            </a:r>
            <a:r>
              <a:rPr lang="cs-CZ" i="1" dirty="0"/>
              <a:t>stav pohotovosti</a:t>
            </a:r>
            <a:endParaRPr lang="cs-CZ" dirty="0"/>
          </a:p>
          <a:p>
            <a:r>
              <a:rPr lang="cs-CZ" dirty="0"/>
              <a:t>Třetí stupeň – </a:t>
            </a:r>
            <a:r>
              <a:rPr lang="cs-CZ" i="1" dirty="0"/>
              <a:t>stav ohrožení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6494798"/>
      </p:ext>
    </p:extLst>
  </p:cSld>
  <p:clrMapOvr>
    <a:masterClrMapping/>
  </p:clrMapOvr>
  <p:transition spd="slow">
    <p:push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103</TotalTime>
  <Words>648</Words>
  <Application>Microsoft Office PowerPoint</Application>
  <PresentationFormat>Širokoúhlá obrazovka</PresentationFormat>
  <Paragraphs>64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0" baseType="lpstr">
      <vt:lpstr>Arial</vt:lpstr>
      <vt:lpstr>Arial Unicode MS</vt:lpstr>
      <vt:lpstr>Century Gothic</vt:lpstr>
      <vt:lpstr>Times New Roman</vt:lpstr>
      <vt:lpstr>Wingdings 3</vt:lpstr>
      <vt:lpstr>Ion</vt:lpstr>
      <vt:lpstr>Prezentace aplikace PowerPoint</vt:lpstr>
      <vt:lpstr>Povodně</vt:lpstr>
      <vt:lpstr>Co to je?</vt:lpstr>
      <vt:lpstr>České Budějovice 2002</vt:lpstr>
      <vt:lpstr>Povodeň  x  Záplava</vt:lpstr>
      <vt:lpstr>Hlavní příčiny povodní</vt:lpstr>
      <vt:lpstr>Povodně v ČR</vt:lpstr>
      <vt:lpstr>Protipovodňová ochrana</vt:lpstr>
      <vt:lpstr>Stupeň povodňové aktivity</vt:lpstr>
      <vt:lpstr>Prezentace aplikace PowerPoint</vt:lpstr>
      <vt:lpstr>Prezentace aplikace PowerPoint</vt:lpstr>
      <vt:lpstr>Přívalová povodeň</vt:lpstr>
      <vt:lpstr>Odkazy:</vt:lpstr>
      <vt:lpstr>Otázky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Povodně</dc:title>
  <dc:creator>Nevena</dc:creator>
  <cp:lastModifiedBy>kavrik</cp:lastModifiedBy>
  <cp:revision>20</cp:revision>
  <dcterms:created xsi:type="dcterms:W3CDTF">2016-03-29T19:01:41Z</dcterms:created>
  <dcterms:modified xsi:type="dcterms:W3CDTF">2016-04-08T11:20:04Z</dcterms:modified>
</cp:coreProperties>
</file>