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264" r:id="rId2"/>
    <p:sldId id="256" r:id="rId3"/>
    <p:sldId id="257" r:id="rId4"/>
    <p:sldId id="258" r:id="rId5"/>
    <p:sldId id="260" r:id="rId6"/>
    <p:sldId id="261" r:id="rId7"/>
    <p:sldId id="262" r:id="rId8"/>
    <p:sldId id="259" r:id="rId9"/>
    <p:sldId id="263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3572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962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8178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0861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881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371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8204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961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533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621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6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0751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17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4875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3954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9291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428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80B1488-9F90-46C6-A8B5-B14E502995DC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A029-BB99-488F-A354-0D76E3299FE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7520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  <p:sldLayoutId id="214748387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Jadern%C3%A1_hav%C3%A1rie" TargetMode="External"/><Relationship Id="rId2" Type="http://schemas.openxmlformats.org/officeDocument/2006/relationships/hyperlink" Target="http://www.greenpeace.org/czech/cz/Kampan/klima_a_energetika/jaderna-energetika/jaderne-havari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s.wikipedia.org/wiki/%C4%8Cernobylsk%C3%A1_hav%C3%A1rie" TargetMode="External"/><Relationship Id="rId5" Type="http://schemas.openxmlformats.org/officeDocument/2006/relationships/hyperlink" Target="https://www.cez.cz/edee/content/file/static/encyklopedie/encyklopedie-energetiky/03/havarie_7.html" TargetMode="External"/><Relationship Id="rId4" Type="http://schemas.openxmlformats.org/officeDocument/2006/relationships/hyperlink" Target="https://cs.wikipedia.org/wiki/Mezin%C3%A1rodn%C3%AD_stupnice_jadern%C3%BDch_ud%C3%A1lost%C3%A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611188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363663" y="2895600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235487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70C0"/>
                </a:solidFill>
              </a:rPr>
              <a:t>Jaderná havárie</a:t>
            </a:r>
            <a:endParaRPr lang="cs-CZ" dirty="0">
              <a:solidFill>
                <a:srgbClr val="0070C0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685801" y="1837765"/>
            <a:ext cx="10209472" cy="2569478"/>
          </a:xfrm>
        </p:spPr>
        <p:txBody>
          <a:bodyPr>
            <a:normAutofit/>
          </a:bodyPr>
          <a:lstStyle/>
          <a:p>
            <a:r>
              <a:rPr lang="cs-CZ" sz="1900" dirty="0"/>
              <a:t>Definice: havárie jakéhokoliv jaderného zařízení, při níž k zamoření životního prostředí radioaktivním materiálem došlo, nebo hrozí.</a:t>
            </a:r>
          </a:p>
          <a:p>
            <a:r>
              <a:rPr lang="cs-CZ" sz="1900" dirty="0"/>
              <a:t>Většina nehod byla způsobena buďto ze selhání lidského faktoru nebo z chyb samotných technologií.</a:t>
            </a:r>
          </a:p>
          <a:p>
            <a:r>
              <a:rPr lang="cs-CZ" sz="1900" dirty="0"/>
              <a:t>Značná část havárií souvisí s únikem radioaktivity do okolí.</a:t>
            </a:r>
          </a:p>
          <a:p>
            <a:r>
              <a:rPr lang="cs-CZ" sz="1900" dirty="0"/>
              <a:t>Nejvíce jaderných havárií byly havárie jaderných elektráren</a:t>
            </a:r>
          </a:p>
        </p:txBody>
      </p:sp>
    </p:spTree>
    <p:extLst>
      <p:ext uri="{BB962C8B-B14F-4D97-AF65-F5344CB8AC3E}">
        <p14:creationId xmlns:p14="http://schemas.microsoft.com/office/powerpoint/2010/main" val="119319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B0F0"/>
                </a:solidFill>
              </a:rPr>
              <a:t>Ines</a:t>
            </a:r>
            <a:endParaRPr lang="cs-CZ" dirty="0">
              <a:solidFill>
                <a:srgbClr val="00B0F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Zkratka pro Mezinárodní stupnici jaderných událostí (The International Nuclear Event Scale)</a:t>
            </a:r>
          </a:p>
          <a:p>
            <a:r>
              <a:rPr lang="cs-CZ" sz="2100" dirty="0"/>
              <a:t>Skládá se z osmi stupňů.</a:t>
            </a:r>
          </a:p>
          <a:p>
            <a:r>
              <a:rPr lang="cs-CZ" sz="2100" dirty="0"/>
              <a:t>Používá se od roku 1990 pro posuzování poruch a havárii jaderných elektráren.</a:t>
            </a:r>
          </a:p>
          <a:p>
            <a:r>
              <a:rPr lang="cs-CZ" sz="2100" dirty="0"/>
              <a:t>Stupně 1 – 3 = nehody</a:t>
            </a:r>
          </a:p>
          <a:p>
            <a:r>
              <a:rPr lang="cs-CZ" sz="2100" dirty="0"/>
              <a:t>Stupně 4 – 7 = havárie</a:t>
            </a:r>
          </a:p>
          <a:p>
            <a:r>
              <a:rPr lang="cs-CZ" sz="2100" dirty="0"/>
              <a:t>Dvě havárie byly dosud klasifikovány </a:t>
            </a:r>
            <a:r>
              <a:rPr lang="cs-CZ" sz="2100" dirty="0" smtClean="0"/>
              <a:t>nejvyšším (</a:t>
            </a:r>
            <a:r>
              <a:rPr lang="cs-CZ" sz="2100" dirty="0"/>
              <a:t>7</a:t>
            </a:r>
            <a:r>
              <a:rPr lang="cs-CZ" sz="2100" dirty="0" smtClean="0"/>
              <a:t>.) stupněm </a:t>
            </a:r>
            <a:r>
              <a:rPr lang="cs-CZ" sz="2100" dirty="0"/>
              <a:t>– Černobyl a Fukušima.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12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Následky jaderné havárie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1" y="1582275"/>
            <a:ext cx="9505950" cy="2054955"/>
          </a:xfrm>
        </p:spPr>
        <p:txBody>
          <a:bodyPr/>
          <a:lstStyle/>
          <a:p>
            <a:r>
              <a:rPr lang="cs-CZ" sz="1900" dirty="0"/>
              <a:t>V některých případech způsobilo ozáření vážná zranění, nebo úmrtí.</a:t>
            </a:r>
          </a:p>
          <a:p>
            <a:r>
              <a:rPr lang="cs-CZ" sz="1900" dirty="0"/>
              <a:t>Většina havárií neměla významný dopad na vnější prostředí.</a:t>
            </a:r>
          </a:p>
          <a:p>
            <a:r>
              <a:rPr lang="cs-CZ" sz="1900" dirty="0"/>
              <a:t>Pokud došlo k úniku do okolí, jen malé procento havárií měla vážné následky na místní obyvatele a přírodu</a:t>
            </a:r>
          </a:p>
          <a:p>
            <a:endParaRPr lang="cs-CZ" dirty="0"/>
          </a:p>
        </p:txBody>
      </p:sp>
      <p:pic>
        <p:nvPicPr>
          <p:cNvPr id="1026" name="Picture 2" descr="https://upload.wikimedia.org/wikipedia/commons/a/a0/Entrance_to_zone_of_alienation_around_Chernoby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310238"/>
            <a:ext cx="4244446" cy="2998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0" y="6348678"/>
            <a:ext cx="72485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 smtClean="0"/>
              <a:t>Vstup do zamořeného pásma v Černobylu</a:t>
            </a:r>
          </a:p>
          <a:p>
            <a:r>
              <a:rPr lang="cs-CZ" sz="900" dirty="0"/>
              <a:t>https://cs.wikipedia.org/wiki/%C4%8Cernobylsk%C3%A1_hav%C3%A1rie#/media/File:Entrance_to_zone_of_alienation_around_Chernobyl.jpg</a:t>
            </a:r>
          </a:p>
        </p:txBody>
      </p:sp>
      <p:pic>
        <p:nvPicPr>
          <p:cNvPr id="1028" name="Picture 4" descr="http://www.greenpeace.org/czech/Global/czech/P3/fotky/Jadro/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274" y="3349856"/>
            <a:ext cx="4390016" cy="296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6760274" y="634867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900" dirty="0"/>
              <a:t>JE Fukušima po jaderné havárii 11. března 2011 </a:t>
            </a:r>
            <a:endParaRPr lang="cs-CZ" sz="900" dirty="0" smtClean="0"/>
          </a:p>
          <a:p>
            <a:r>
              <a:rPr lang="cs-CZ" sz="900" dirty="0" smtClean="0"/>
              <a:t>http</a:t>
            </a:r>
            <a:r>
              <a:rPr lang="cs-CZ" sz="900" dirty="0"/>
              <a:t>://www.greenpeace.org/czech/cz/Kampan/klima_a_energetika/jaderna-energetika/jaderne-havarie/</a:t>
            </a:r>
          </a:p>
        </p:txBody>
      </p:sp>
    </p:spTree>
    <p:extLst>
      <p:ext uri="{BB962C8B-B14F-4D97-AF65-F5344CB8AC3E}">
        <p14:creationId xmlns:p14="http://schemas.microsoft.com/office/powerpoint/2010/main" val="214105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Černobyl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14769" y="2049045"/>
            <a:ext cx="8946541" cy="4195481"/>
          </a:xfrm>
        </p:spPr>
        <p:txBody>
          <a:bodyPr anchor="t"/>
          <a:lstStyle/>
          <a:p>
            <a:r>
              <a:rPr lang="cs-CZ" dirty="0" smtClean="0"/>
              <a:t>Reaktor typu RBMK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9" y="2415797"/>
            <a:ext cx="4595894" cy="311015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883153" y="146898"/>
            <a:ext cx="2437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Přeměna vody na páru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8576204" y="872520"/>
            <a:ext cx="2504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Méně vody na pohlcování neutronů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9034570" y="2332034"/>
            <a:ext cx="250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Více neutronů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806612" y="2504650"/>
            <a:ext cx="2513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Více štěpných reakcí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4789207" y="1149519"/>
            <a:ext cx="2504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Větší teplo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Ohnutá šipka 11"/>
          <p:cNvSpPr/>
          <p:nvPr/>
        </p:nvSpPr>
        <p:spPr>
          <a:xfrm>
            <a:off x="4893275" y="192247"/>
            <a:ext cx="930876" cy="761475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4" name="Ohnutá šipka 13"/>
          <p:cNvSpPr/>
          <p:nvPr/>
        </p:nvSpPr>
        <p:spPr>
          <a:xfrm rot="5052094">
            <a:off x="8527100" y="-113432"/>
            <a:ext cx="775618" cy="1362748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5" name="Šipka dolů 14"/>
          <p:cNvSpPr/>
          <p:nvPr/>
        </p:nvSpPr>
        <p:spPr>
          <a:xfrm>
            <a:off x="9488050" y="1773802"/>
            <a:ext cx="435512" cy="55823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6" name="Šipka dolů 15"/>
          <p:cNvSpPr/>
          <p:nvPr/>
        </p:nvSpPr>
        <p:spPr>
          <a:xfrm rot="4836592">
            <a:off x="8065235" y="1914810"/>
            <a:ext cx="435512" cy="145155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hnutá šipka 16"/>
          <p:cNvSpPr/>
          <p:nvPr/>
        </p:nvSpPr>
        <p:spPr>
          <a:xfrm rot="16200000">
            <a:off x="4774699" y="1691101"/>
            <a:ext cx="1175536" cy="923369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4644260" y="4200524"/>
            <a:ext cx="7252465" cy="22397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 smtClean="0"/>
              <a:t>Nedostatečné proškolení operátorů</a:t>
            </a:r>
          </a:p>
          <a:p>
            <a:r>
              <a:rPr lang="cs-CZ" dirty="0" smtClean="0"/>
              <a:t>Špatná konstrukce reaktoru</a:t>
            </a:r>
          </a:p>
          <a:p>
            <a:r>
              <a:rPr lang="cs-CZ" dirty="0" smtClean="0"/>
              <a:t>Kontra-intuitivní vlastnosti reaktoru</a:t>
            </a:r>
          </a:p>
          <a:p>
            <a:r>
              <a:rPr lang="cs-CZ" dirty="0"/>
              <a:t>N</a:t>
            </a:r>
            <a:r>
              <a:rPr lang="cs-CZ" dirty="0" smtClean="0"/>
              <a:t>edodržení </a:t>
            </a:r>
            <a:r>
              <a:rPr lang="cs-CZ" dirty="0"/>
              <a:t>podmínek, na které byl plánovaný pokus </a:t>
            </a:r>
            <a:r>
              <a:rPr lang="cs-CZ" dirty="0" smtClean="0"/>
              <a:t>připraven</a:t>
            </a:r>
          </a:p>
          <a:p>
            <a:endParaRPr lang="cs-CZ" dirty="0"/>
          </a:p>
        </p:txBody>
      </p:sp>
      <p:sp>
        <p:nvSpPr>
          <p:cNvPr id="20" name="Nadpis 1"/>
          <p:cNvSpPr txBox="1">
            <a:spLocks/>
          </p:cNvSpPr>
          <p:nvPr/>
        </p:nvSpPr>
        <p:spPr>
          <a:xfrm>
            <a:off x="4770070" y="3533889"/>
            <a:ext cx="4577387" cy="61289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Příčiny: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168553" y="5538989"/>
            <a:ext cx="400803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900" dirty="0"/>
              <a:t>https://upload.wikimedia.org/wikipedia/commons/c/c8/RBMK.jpg</a:t>
            </a:r>
          </a:p>
        </p:txBody>
      </p:sp>
    </p:spTree>
    <p:extLst>
      <p:ext uri="{BB962C8B-B14F-4D97-AF65-F5344CB8AC3E}">
        <p14:creationId xmlns:p14="http://schemas.microsoft.com/office/powerpoint/2010/main" val="227641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495" y="110704"/>
            <a:ext cx="9404723" cy="1400530"/>
          </a:xfrm>
        </p:spPr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Černobyl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783" y="811584"/>
            <a:ext cx="3676650" cy="5143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Odstavení 4 bloku reaktoru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3791965" y="801264"/>
            <a:ext cx="978408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770373" y="811584"/>
            <a:ext cx="5250942" cy="5143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dirty="0" smtClean="0"/>
              <a:t>Příležitost k testu turbínového generátoru</a:t>
            </a:r>
            <a:endParaRPr lang="cs-CZ" dirty="0"/>
          </a:p>
        </p:txBody>
      </p:sp>
      <p:sp>
        <p:nvSpPr>
          <p:cNvPr id="7" name="Ohnutá šipka 6"/>
          <p:cNvSpPr/>
          <p:nvPr/>
        </p:nvSpPr>
        <p:spPr>
          <a:xfrm rot="5400000">
            <a:off x="10274177" y="658356"/>
            <a:ext cx="443944" cy="949668"/>
          </a:xfrm>
          <a:prstGeom prst="bentArrow">
            <a:avLst>
              <a:gd name="adj1" fmla="val 36134"/>
              <a:gd name="adj2" fmla="val 37061"/>
              <a:gd name="adj3" fmla="val 25000"/>
              <a:gd name="adj4" fmla="val 4375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9026852" y="1570925"/>
            <a:ext cx="2314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Snížení výkonu z 3,2 GW na 700 MW kvůli bezpečnosti</a:t>
            </a:r>
          </a:p>
        </p:txBody>
      </p:sp>
      <p:sp>
        <p:nvSpPr>
          <p:cNvPr id="10" name="Šipka doleva 9"/>
          <p:cNvSpPr/>
          <p:nvPr/>
        </p:nvSpPr>
        <p:spPr>
          <a:xfrm rot="177324">
            <a:off x="7614103" y="1558919"/>
            <a:ext cx="1194487" cy="644882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TextovéPole 10"/>
          <p:cNvSpPr txBox="1"/>
          <p:nvPr/>
        </p:nvSpPr>
        <p:spPr>
          <a:xfrm>
            <a:off x="5081011" y="1355159"/>
            <a:ext cx="2314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neznámých důvodů výkon klesl až k 30 MW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874006" y="1526728"/>
            <a:ext cx="2665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Zvýšení koncentrace neutrony</a:t>
            </a:r>
            <a:r>
              <a:rPr lang="cs-CZ" dirty="0"/>
              <a:t> </a:t>
            </a:r>
            <a:r>
              <a:rPr lang="cs-CZ" dirty="0" smtClean="0"/>
              <a:t>pohlcujícího</a:t>
            </a:r>
          </a:p>
          <a:p>
            <a:r>
              <a:rPr lang="cs-CZ" dirty="0" smtClean="0"/>
              <a:t>xenonu</a:t>
            </a:r>
            <a:r>
              <a:rPr lang="cs-CZ" dirty="0"/>
              <a:t> 135</a:t>
            </a:r>
            <a:endParaRPr lang="cs-CZ" dirty="0" smtClean="0"/>
          </a:p>
        </p:txBody>
      </p:sp>
      <p:sp>
        <p:nvSpPr>
          <p:cNvPr id="13" name="Šipka doleva 12"/>
          <p:cNvSpPr/>
          <p:nvPr/>
        </p:nvSpPr>
        <p:spPr>
          <a:xfrm>
            <a:off x="3565898" y="1633607"/>
            <a:ext cx="1204475" cy="644882"/>
          </a:xfrm>
          <a:prstGeom prst="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Šipka ve tvaru U 14"/>
          <p:cNvSpPr/>
          <p:nvPr/>
        </p:nvSpPr>
        <p:spPr>
          <a:xfrm rot="16200000" flipH="1">
            <a:off x="-113212" y="2160571"/>
            <a:ext cx="1113189" cy="85005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068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815581" y="2667030"/>
            <a:ext cx="20334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Vytažení regulačních tyčí</a:t>
            </a:r>
          </a:p>
        </p:txBody>
      </p:sp>
      <p:sp>
        <p:nvSpPr>
          <p:cNvPr id="17" name="Šipka doprava 16"/>
          <p:cNvSpPr/>
          <p:nvPr/>
        </p:nvSpPr>
        <p:spPr>
          <a:xfrm>
            <a:off x="2894423" y="2494255"/>
            <a:ext cx="978408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3918265" y="2426257"/>
            <a:ext cx="2912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Zvýšení výkonu na 200 MW (místo plánovaných 700 MW)</a:t>
            </a:r>
          </a:p>
        </p:txBody>
      </p:sp>
      <p:sp>
        <p:nvSpPr>
          <p:cNvPr id="20" name="Šipka doprava 19"/>
          <p:cNvSpPr/>
          <p:nvPr/>
        </p:nvSpPr>
        <p:spPr>
          <a:xfrm rot="841566">
            <a:off x="6830516" y="2655521"/>
            <a:ext cx="978408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7973656" y="2631061"/>
            <a:ext cx="2912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Spuštěny </a:t>
            </a:r>
            <a:r>
              <a:rPr lang="cs-CZ" dirty="0"/>
              <a:t>vodní pumpy poháněné turbínovým generátorem</a:t>
            </a:r>
            <a:endParaRPr lang="cs-CZ" dirty="0" smtClean="0"/>
          </a:p>
        </p:txBody>
      </p:sp>
      <p:sp>
        <p:nvSpPr>
          <p:cNvPr id="22" name="Šipka ve tvaru U 21"/>
          <p:cNvSpPr/>
          <p:nvPr/>
        </p:nvSpPr>
        <p:spPr>
          <a:xfrm rot="16200000" flipH="1" flipV="1">
            <a:off x="10746771" y="3163457"/>
            <a:ext cx="1189828" cy="82068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9068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8077054" y="3799382"/>
            <a:ext cx="2912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Voda pohlcuje neutrony</a:t>
            </a:r>
          </a:p>
        </p:txBody>
      </p:sp>
      <p:sp>
        <p:nvSpPr>
          <p:cNvPr id="24" name="Šipka doprava 23"/>
          <p:cNvSpPr/>
          <p:nvPr/>
        </p:nvSpPr>
        <p:spPr>
          <a:xfrm rot="243008" flipH="1">
            <a:off x="6974429" y="3792363"/>
            <a:ext cx="891056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TextovéPole 24"/>
          <p:cNvSpPr txBox="1"/>
          <p:nvPr/>
        </p:nvSpPr>
        <p:spPr>
          <a:xfrm>
            <a:off x="4436258" y="3573014"/>
            <a:ext cx="2912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Vytažení i manuálně ovládaných regulačních tyčí</a:t>
            </a:r>
          </a:p>
        </p:txBody>
      </p:sp>
      <p:sp>
        <p:nvSpPr>
          <p:cNvPr id="26" name="Šipka doprava 25"/>
          <p:cNvSpPr/>
          <p:nvPr/>
        </p:nvSpPr>
        <p:spPr>
          <a:xfrm rot="1072540" flipH="1">
            <a:off x="3393886" y="3704488"/>
            <a:ext cx="891056" cy="48463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TextovéPole 26"/>
          <p:cNvSpPr txBox="1"/>
          <p:nvPr/>
        </p:nvSpPr>
        <p:spPr>
          <a:xfrm>
            <a:off x="781047" y="3579430"/>
            <a:ext cx="2575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Začátek experimentu</a:t>
            </a:r>
          </a:p>
        </p:txBody>
      </p:sp>
      <p:sp>
        <p:nvSpPr>
          <p:cNvPr id="28" name="Šipka ve tvaru U 27"/>
          <p:cNvSpPr/>
          <p:nvPr/>
        </p:nvSpPr>
        <p:spPr>
          <a:xfrm rot="16200000" flipH="1">
            <a:off x="-131566" y="3793070"/>
            <a:ext cx="1113189" cy="850057"/>
          </a:xfrm>
          <a:prstGeom prst="uturnArrow">
            <a:avLst>
              <a:gd name="adj1" fmla="val 20155"/>
              <a:gd name="adj2" fmla="val 25000"/>
              <a:gd name="adj3" fmla="val 25000"/>
              <a:gd name="adj4" fmla="val 28244"/>
              <a:gd name="adj5" fmla="val 9068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868411" y="4319983"/>
            <a:ext cx="3049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Pumpy poháněny pouze setrvačností turbínového generátoru</a:t>
            </a:r>
          </a:p>
        </p:txBody>
      </p:sp>
      <p:sp>
        <p:nvSpPr>
          <p:cNvPr id="30" name="Šipka doprava 29"/>
          <p:cNvSpPr/>
          <p:nvPr/>
        </p:nvSpPr>
        <p:spPr>
          <a:xfrm rot="304040">
            <a:off x="3789795" y="4573812"/>
            <a:ext cx="1292927" cy="3059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TextovéPole 30"/>
          <p:cNvSpPr txBox="1"/>
          <p:nvPr/>
        </p:nvSpPr>
        <p:spPr>
          <a:xfrm>
            <a:off x="5043638" y="4581049"/>
            <a:ext cx="3421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Vodní tok se zmenšoval</a:t>
            </a:r>
          </a:p>
        </p:txBody>
      </p:sp>
      <p:sp>
        <p:nvSpPr>
          <p:cNvPr id="32" name="Šipka doprava 31"/>
          <p:cNvSpPr/>
          <p:nvPr/>
        </p:nvSpPr>
        <p:spPr>
          <a:xfrm rot="2681839">
            <a:off x="3563306" y="5000498"/>
            <a:ext cx="653843" cy="3059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TextovéPole 32"/>
          <p:cNvSpPr txBox="1"/>
          <p:nvPr/>
        </p:nvSpPr>
        <p:spPr>
          <a:xfrm>
            <a:off x="3169539" y="5389316"/>
            <a:ext cx="233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Turbína odpojena</a:t>
            </a:r>
          </a:p>
        </p:txBody>
      </p:sp>
      <p:sp>
        <p:nvSpPr>
          <p:cNvPr id="34" name="Šipka doprava 33"/>
          <p:cNvSpPr/>
          <p:nvPr/>
        </p:nvSpPr>
        <p:spPr>
          <a:xfrm rot="1398121">
            <a:off x="5288497" y="5509859"/>
            <a:ext cx="533348" cy="3059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extovéPole 34"/>
          <p:cNvSpPr txBox="1"/>
          <p:nvPr/>
        </p:nvSpPr>
        <p:spPr>
          <a:xfrm>
            <a:off x="5611410" y="5817325"/>
            <a:ext cx="233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Zvýšení tlaku páry</a:t>
            </a:r>
          </a:p>
        </p:txBody>
      </p:sp>
      <p:sp>
        <p:nvSpPr>
          <p:cNvPr id="36" name="Šipka doprava 35"/>
          <p:cNvSpPr/>
          <p:nvPr/>
        </p:nvSpPr>
        <p:spPr>
          <a:xfrm rot="21260565">
            <a:off x="7854241" y="4573812"/>
            <a:ext cx="1292927" cy="305931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extovéPole 37"/>
          <p:cNvSpPr txBox="1"/>
          <p:nvPr/>
        </p:nvSpPr>
        <p:spPr>
          <a:xfrm>
            <a:off x="9340756" y="4267318"/>
            <a:ext cx="1812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Přeměna vody na páru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9" name="TextovéPole 38"/>
          <p:cNvSpPr txBox="1"/>
          <p:nvPr/>
        </p:nvSpPr>
        <p:spPr>
          <a:xfrm>
            <a:off x="10825718" y="4866105"/>
            <a:ext cx="1482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Méně vody na pohlcování neutronů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0" name="TextovéPole 39"/>
          <p:cNvSpPr txBox="1"/>
          <p:nvPr/>
        </p:nvSpPr>
        <p:spPr>
          <a:xfrm>
            <a:off x="10184268" y="6186657"/>
            <a:ext cx="1482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Více neutronů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1" name="TextovéPole 40"/>
          <p:cNvSpPr txBox="1"/>
          <p:nvPr/>
        </p:nvSpPr>
        <p:spPr>
          <a:xfrm>
            <a:off x="8472399" y="5934670"/>
            <a:ext cx="1487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Více štěpných reakcí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8381367" y="5051823"/>
            <a:ext cx="1482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Větší teplo</a:t>
            </a:r>
            <a:endParaRPr lang="cs-CZ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3" name="Ohnutá šipka 42"/>
          <p:cNvSpPr/>
          <p:nvPr/>
        </p:nvSpPr>
        <p:spPr>
          <a:xfrm>
            <a:off x="8649055" y="4517547"/>
            <a:ext cx="550992" cy="534276"/>
          </a:xfrm>
          <a:prstGeom prst="bentArrow">
            <a:avLst>
              <a:gd name="adj1" fmla="val 25000"/>
              <a:gd name="adj2" fmla="val 30025"/>
              <a:gd name="adj3" fmla="val 33471"/>
              <a:gd name="adj4" fmla="val 57620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44" name="Ohnutá šipka 43"/>
          <p:cNvSpPr/>
          <p:nvPr/>
        </p:nvSpPr>
        <p:spPr>
          <a:xfrm rot="5052094">
            <a:off x="11091905" y="4182207"/>
            <a:ext cx="465434" cy="704445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45" name="Šipka dolů 44"/>
          <p:cNvSpPr/>
          <p:nvPr/>
        </p:nvSpPr>
        <p:spPr>
          <a:xfrm rot="1902904">
            <a:off x="11297705" y="6033550"/>
            <a:ext cx="257783" cy="318832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Šipka dolů 45"/>
          <p:cNvSpPr/>
          <p:nvPr/>
        </p:nvSpPr>
        <p:spPr>
          <a:xfrm rot="5400000">
            <a:off x="9778217" y="6292050"/>
            <a:ext cx="248741" cy="435543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Ohnutá šipka 46"/>
          <p:cNvSpPr/>
          <p:nvPr/>
        </p:nvSpPr>
        <p:spPr>
          <a:xfrm rot="18729830">
            <a:off x="8045666" y="5484394"/>
            <a:ext cx="671402" cy="546550"/>
          </a:xfrm>
          <a:prstGeom prst="ben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44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1" y="142875"/>
            <a:ext cx="2990850" cy="790575"/>
          </a:xfrm>
        </p:spPr>
        <p:txBody>
          <a:bodyPr/>
          <a:lstStyle/>
          <a:p>
            <a:r>
              <a:rPr lang="cs-CZ" dirty="0">
                <a:solidFill>
                  <a:schemeClr val="tx2">
                    <a:lumMod val="75000"/>
                  </a:schemeClr>
                </a:solidFill>
              </a:rPr>
              <a:t>Černobyl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492" y="776901"/>
            <a:ext cx="3040321" cy="72323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dirty="0">
                <a:solidFill>
                  <a:srgbClr val="00B050"/>
                </a:solidFill>
              </a:rPr>
              <a:t>O</a:t>
            </a:r>
            <a:r>
              <a:rPr lang="cs-CZ" dirty="0" smtClean="0">
                <a:solidFill>
                  <a:srgbClr val="00B050"/>
                </a:solidFill>
              </a:rPr>
              <a:t>perátoři </a:t>
            </a:r>
            <a:r>
              <a:rPr lang="cs-CZ" dirty="0">
                <a:solidFill>
                  <a:srgbClr val="00B050"/>
                </a:solidFill>
              </a:rPr>
              <a:t>zmáčkli</a:t>
            </a:r>
            <a:r>
              <a:rPr lang="cs-CZ" dirty="0" smtClean="0">
                <a:solidFill>
                  <a:srgbClr val="00B050"/>
                </a:solidFill>
              </a:rPr>
              <a:t> tlačítko </a:t>
            </a:r>
            <a:r>
              <a:rPr lang="cs-CZ" dirty="0">
                <a:solidFill>
                  <a:srgbClr val="00B050"/>
                </a:solidFill>
              </a:rPr>
              <a:t>„AZ“ (</a:t>
            </a:r>
            <a:r>
              <a:rPr lang="az-Cyrl-AZ" dirty="0">
                <a:solidFill>
                  <a:srgbClr val="00B050"/>
                </a:solidFill>
              </a:rPr>
              <a:t>аварийная защита – </a:t>
            </a:r>
            <a:r>
              <a:rPr lang="cs-CZ" dirty="0">
                <a:solidFill>
                  <a:srgbClr val="00B050"/>
                </a:solidFill>
              </a:rPr>
              <a:t>havarijní ochrana)</a:t>
            </a:r>
          </a:p>
        </p:txBody>
      </p:sp>
      <p:sp>
        <p:nvSpPr>
          <p:cNvPr id="4" name="Šipka doprava 3"/>
          <p:cNvSpPr/>
          <p:nvPr/>
        </p:nvSpPr>
        <p:spPr>
          <a:xfrm>
            <a:off x="3144194" y="807579"/>
            <a:ext cx="1046249" cy="527222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358286" y="820634"/>
            <a:ext cx="3040321" cy="475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Spuštění regulačních tyčí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6" name="Šipka doprava 5"/>
          <p:cNvSpPr/>
          <p:nvPr/>
        </p:nvSpPr>
        <p:spPr>
          <a:xfrm>
            <a:off x="3032135" y="1582779"/>
            <a:ext cx="753851" cy="336618"/>
          </a:xfrm>
          <a:prstGeom prst="rightArrow">
            <a:avLst>
              <a:gd name="adj1" fmla="val 25466"/>
              <a:gd name="adj2" fmla="val 531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164154" y="1579237"/>
            <a:ext cx="3040321" cy="5549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dirty="0" smtClean="0"/>
              <a:t>Pomalý mechanismus spouštění regulačních tyčí</a:t>
            </a:r>
            <a:endParaRPr lang="cs-CZ" dirty="0"/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64154" y="2134160"/>
            <a:ext cx="3040321" cy="554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Duté konce regulačních tyčí</a:t>
            </a:r>
            <a:endParaRPr lang="cs-CZ" sz="1700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164154" y="2764354"/>
            <a:ext cx="3040321" cy="554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Dočasné odpojení chladícího okruhu</a:t>
            </a:r>
            <a:endParaRPr lang="cs-CZ" sz="1700" dirty="0"/>
          </a:p>
        </p:txBody>
      </p:sp>
      <p:sp>
        <p:nvSpPr>
          <p:cNvPr id="10" name="Šipka doprava 9"/>
          <p:cNvSpPr/>
          <p:nvPr/>
        </p:nvSpPr>
        <p:spPr>
          <a:xfrm rot="20579399">
            <a:off x="2987199" y="2037492"/>
            <a:ext cx="753851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Šipka doprava 10"/>
          <p:cNvSpPr/>
          <p:nvPr/>
        </p:nvSpPr>
        <p:spPr>
          <a:xfrm rot="21381717">
            <a:off x="2240911" y="2808967"/>
            <a:ext cx="4577713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3720223" y="1520765"/>
            <a:ext cx="3040321" cy="554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Dutina nahradila neutrony pohlcující vodu</a:t>
            </a:r>
            <a:endParaRPr lang="cs-CZ" sz="1700" dirty="0"/>
          </a:p>
        </p:txBody>
      </p:sp>
      <p:sp>
        <p:nvSpPr>
          <p:cNvPr id="13" name="Šipka doprava 12"/>
          <p:cNvSpPr/>
          <p:nvPr/>
        </p:nvSpPr>
        <p:spPr>
          <a:xfrm>
            <a:off x="6662299" y="1673191"/>
            <a:ext cx="753851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7528620" y="1573310"/>
            <a:ext cx="1910150" cy="554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Zvýšení rychlosti reakce</a:t>
            </a:r>
            <a:endParaRPr lang="cs-CZ" sz="1700" dirty="0"/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6745406" y="2630687"/>
            <a:ext cx="1910150" cy="4602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Zvýšení tepla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16" name="Šipka doprava 15"/>
          <p:cNvSpPr/>
          <p:nvPr/>
        </p:nvSpPr>
        <p:spPr>
          <a:xfrm rot="6401402">
            <a:off x="7504970" y="2257240"/>
            <a:ext cx="531742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Zástupný symbol pro obsah 2"/>
          <p:cNvSpPr txBox="1">
            <a:spLocks/>
          </p:cNvSpPr>
          <p:nvPr/>
        </p:nvSpPr>
        <p:spPr>
          <a:xfrm>
            <a:off x="9010127" y="3182697"/>
            <a:ext cx="3005871" cy="616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Deformace </a:t>
            </a:r>
            <a:r>
              <a:rPr lang="cs-CZ" sz="1700" dirty="0">
                <a:solidFill>
                  <a:srgbClr val="00B050"/>
                </a:solidFill>
              </a:rPr>
              <a:t>vedení regulačních tyčí</a:t>
            </a:r>
          </a:p>
        </p:txBody>
      </p:sp>
      <p:sp>
        <p:nvSpPr>
          <p:cNvPr id="18" name="Šipka doprava 17"/>
          <p:cNvSpPr/>
          <p:nvPr/>
        </p:nvSpPr>
        <p:spPr>
          <a:xfrm rot="1615481">
            <a:off x="8062052" y="3063061"/>
            <a:ext cx="101919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Šipka ve tvaru U 18"/>
          <p:cNvSpPr/>
          <p:nvPr/>
        </p:nvSpPr>
        <p:spPr>
          <a:xfrm rot="5400000">
            <a:off x="8220082" y="-103597"/>
            <a:ext cx="2929989" cy="4900956"/>
          </a:xfrm>
          <a:prstGeom prst="uturnArrow">
            <a:avLst>
              <a:gd name="adj1" fmla="val 7017"/>
              <a:gd name="adj2" fmla="val 12449"/>
              <a:gd name="adj3" fmla="val 15979"/>
              <a:gd name="adj4" fmla="val 10839"/>
              <a:gd name="adj5" fmla="val 1932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20" name="Šipka doprava 19"/>
          <p:cNvSpPr/>
          <p:nvPr/>
        </p:nvSpPr>
        <p:spPr>
          <a:xfrm rot="10800000">
            <a:off x="8008417" y="3607721"/>
            <a:ext cx="101919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ástupný symbol pro obsah 2"/>
          <p:cNvSpPr txBox="1">
            <a:spLocks/>
          </p:cNvSpPr>
          <p:nvPr/>
        </p:nvSpPr>
        <p:spPr>
          <a:xfrm>
            <a:off x="6308284" y="3500426"/>
            <a:ext cx="1854028" cy="6498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Regulační tyče se zasekly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22" name="Šipka doprava 21"/>
          <p:cNvSpPr/>
          <p:nvPr/>
        </p:nvSpPr>
        <p:spPr>
          <a:xfrm rot="21415917" flipH="1">
            <a:off x="5608315" y="3557879"/>
            <a:ext cx="743292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ástupný symbol pro obsah 2"/>
          <p:cNvSpPr txBox="1">
            <a:spLocks/>
          </p:cNvSpPr>
          <p:nvPr/>
        </p:nvSpPr>
        <p:spPr>
          <a:xfrm>
            <a:off x="3047627" y="3440290"/>
            <a:ext cx="3040321" cy="603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Regulační tyče nebyly schopny zastavit reakci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24" name="Šipka doprava 23"/>
          <p:cNvSpPr/>
          <p:nvPr/>
        </p:nvSpPr>
        <p:spPr>
          <a:xfrm rot="20984735" flipH="1">
            <a:off x="2227072" y="3652082"/>
            <a:ext cx="743292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437353" y="3659920"/>
            <a:ext cx="1672174" cy="603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Výkon se zvýšil na 30 GW</a:t>
            </a:r>
            <a:endParaRPr lang="cs-CZ" sz="1700" dirty="0"/>
          </a:p>
        </p:txBody>
      </p:sp>
      <p:sp>
        <p:nvSpPr>
          <p:cNvPr id="26" name="Šipka doprava 25"/>
          <p:cNvSpPr/>
          <p:nvPr/>
        </p:nvSpPr>
        <p:spPr>
          <a:xfrm rot="16013372" flipH="1">
            <a:off x="817045" y="4295937"/>
            <a:ext cx="363615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ástupný symbol pro obsah 2"/>
          <p:cNvSpPr txBox="1">
            <a:spLocks/>
          </p:cNvSpPr>
          <p:nvPr/>
        </p:nvSpPr>
        <p:spPr>
          <a:xfrm>
            <a:off x="280393" y="4621362"/>
            <a:ext cx="1672174" cy="603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Palivové tyče se začaly tavit</a:t>
            </a:r>
            <a:endParaRPr lang="cs-CZ" sz="1700" dirty="0"/>
          </a:p>
        </p:txBody>
      </p:sp>
      <p:sp>
        <p:nvSpPr>
          <p:cNvPr id="28" name="Šipka doprava 27"/>
          <p:cNvSpPr/>
          <p:nvPr/>
        </p:nvSpPr>
        <p:spPr>
          <a:xfrm rot="847931">
            <a:off x="1998245" y="4164483"/>
            <a:ext cx="736317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Zástupný symbol pro obsah 2"/>
          <p:cNvSpPr txBox="1">
            <a:spLocks/>
          </p:cNvSpPr>
          <p:nvPr/>
        </p:nvSpPr>
        <p:spPr>
          <a:xfrm>
            <a:off x="2840138" y="4168303"/>
            <a:ext cx="1672174" cy="6033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Tlak páry se prudce zvýšil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30" name="Šipka doprava 29"/>
          <p:cNvSpPr/>
          <p:nvPr/>
        </p:nvSpPr>
        <p:spPr>
          <a:xfrm>
            <a:off x="4400015" y="4367479"/>
            <a:ext cx="736317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1" name="Zástupný symbol pro obsah 2"/>
          <p:cNvSpPr txBox="1">
            <a:spLocks/>
          </p:cNvSpPr>
          <p:nvPr/>
        </p:nvSpPr>
        <p:spPr>
          <a:xfrm>
            <a:off x="5065873" y="4093919"/>
            <a:ext cx="1856990" cy="9460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Parní expanze </a:t>
            </a:r>
            <a:r>
              <a:rPr lang="cs-CZ" sz="1700" dirty="0" smtClean="0"/>
              <a:t>odhodila 1000 t  kryt reaktoru</a:t>
            </a:r>
            <a:endParaRPr lang="cs-CZ" sz="1700" dirty="0"/>
          </a:p>
        </p:txBody>
      </p:sp>
      <p:sp>
        <p:nvSpPr>
          <p:cNvPr id="32" name="Šipka doprava 31"/>
          <p:cNvSpPr/>
          <p:nvPr/>
        </p:nvSpPr>
        <p:spPr>
          <a:xfrm rot="176974">
            <a:off x="6844518" y="4391480"/>
            <a:ext cx="736317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Zástupný symbol pro obsah 2"/>
          <p:cNvSpPr txBox="1">
            <a:spLocks/>
          </p:cNvSpPr>
          <p:nvPr/>
        </p:nvSpPr>
        <p:spPr>
          <a:xfrm>
            <a:off x="7616712" y="4144024"/>
            <a:ext cx="2762963" cy="10255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700" dirty="0" smtClean="0"/>
              <a:t>Žhavé trosky zapálily  </a:t>
            </a:r>
            <a:r>
              <a:rPr lang="cs-CZ" sz="1700" dirty="0"/>
              <a:t>na </a:t>
            </a:r>
            <a:r>
              <a:rPr lang="cs-CZ" sz="1700" dirty="0" smtClean="0"/>
              <a:t>střeše asfalt, který měl bránit úniku radiace</a:t>
            </a:r>
            <a:endParaRPr lang="cs-CZ" sz="1700" dirty="0"/>
          </a:p>
        </p:txBody>
      </p:sp>
      <p:sp>
        <p:nvSpPr>
          <p:cNvPr id="34" name="Šipka doprava 33"/>
          <p:cNvSpPr/>
          <p:nvPr/>
        </p:nvSpPr>
        <p:spPr>
          <a:xfrm rot="6969393">
            <a:off x="2978012" y="4749067"/>
            <a:ext cx="39655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Zástupný symbol pro obsah 2"/>
          <p:cNvSpPr txBox="1">
            <a:spLocks/>
          </p:cNvSpPr>
          <p:nvPr/>
        </p:nvSpPr>
        <p:spPr>
          <a:xfrm>
            <a:off x="2276709" y="5015214"/>
            <a:ext cx="1541835" cy="9243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Potrhání chladícího potrubí</a:t>
            </a:r>
            <a:endParaRPr lang="cs-CZ" sz="1700" dirty="0"/>
          </a:p>
        </p:txBody>
      </p:sp>
      <p:sp>
        <p:nvSpPr>
          <p:cNvPr id="36" name="Zástupný symbol pro obsah 2"/>
          <p:cNvSpPr txBox="1">
            <a:spLocks/>
          </p:cNvSpPr>
          <p:nvPr/>
        </p:nvSpPr>
        <p:spPr>
          <a:xfrm>
            <a:off x="129753" y="5427479"/>
            <a:ext cx="2255443" cy="6161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700" dirty="0" smtClean="0"/>
              <a:t>Nedostatečný </a:t>
            </a:r>
            <a:r>
              <a:rPr lang="cs-CZ" sz="1800" dirty="0" err="1" smtClean="0"/>
              <a:t>protihavarijní</a:t>
            </a:r>
            <a:r>
              <a:rPr lang="cs-CZ" sz="1700" dirty="0" smtClean="0"/>
              <a:t> plášť</a:t>
            </a:r>
            <a:endParaRPr lang="cs-CZ" sz="1700" dirty="0"/>
          </a:p>
        </p:txBody>
      </p:sp>
      <p:sp>
        <p:nvSpPr>
          <p:cNvPr id="37" name="Šipka doprava 36"/>
          <p:cNvSpPr/>
          <p:nvPr/>
        </p:nvSpPr>
        <p:spPr>
          <a:xfrm rot="2144280">
            <a:off x="493059" y="6041120"/>
            <a:ext cx="39655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Šipka doprava 37"/>
          <p:cNvSpPr/>
          <p:nvPr/>
        </p:nvSpPr>
        <p:spPr>
          <a:xfrm rot="6129631">
            <a:off x="2407070" y="5861189"/>
            <a:ext cx="39655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Zástupný symbol pro obsah 2"/>
          <p:cNvSpPr txBox="1">
            <a:spLocks/>
          </p:cNvSpPr>
          <p:nvPr/>
        </p:nvSpPr>
        <p:spPr>
          <a:xfrm>
            <a:off x="883854" y="6148317"/>
            <a:ext cx="3894755" cy="570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800" dirty="0">
                <a:solidFill>
                  <a:srgbClr val="00B050"/>
                </a:solidFill>
              </a:rPr>
              <a:t>Ú</a:t>
            </a:r>
            <a:r>
              <a:rPr lang="cs-CZ" sz="1800" dirty="0" smtClean="0">
                <a:solidFill>
                  <a:srgbClr val="00B050"/>
                </a:solidFill>
              </a:rPr>
              <a:t>nik </a:t>
            </a:r>
            <a:r>
              <a:rPr lang="cs-CZ" sz="1800" dirty="0">
                <a:solidFill>
                  <a:srgbClr val="00B050"/>
                </a:solidFill>
              </a:rPr>
              <a:t>radiací kontaminovaných </a:t>
            </a:r>
            <a:r>
              <a:rPr lang="cs-CZ" sz="1800" dirty="0" smtClean="0">
                <a:solidFill>
                  <a:srgbClr val="00B050"/>
                </a:solidFill>
              </a:rPr>
              <a:t>látek do atmosféry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40" name="Šipka doprava 39"/>
          <p:cNvSpPr/>
          <p:nvPr/>
        </p:nvSpPr>
        <p:spPr>
          <a:xfrm rot="10167166">
            <a:off x="6280051" y="4939493"/>
            <a:ext cx="1112589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1" name="Zástupný symbol pro obsah 2"/>
          <p:cNvSpPr txBox="1">
            <a:spLocks/>
          </p:cNvSpPr>
          <p:nvPr/>
        </p:nvSpPr>
        <p:spPr>
          <a:xfrm>
            <a:off x="4324405" y="5064091"/>
            <a:ext cx="2157999" cy="434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Propad střechy</a:t>
            </a:r>
            <a:endParaRPr lang="cs-CZ" sz="1700" dirty="0"/>
          </a:p>
        </p:txBody>
      </p:sp>
      <p:sp>
        <p:nvSpPr>
          <p:cNvPr id="42" name="Šipka doprava 41"/>
          <p:cNvSpPr/>
          <p:nvPr/>
        </p:nvSpPr>
        <p:spPr>
          <a:xfrm rot="2823155">
            <a:off x="4503741" y="5358628"/>
            <a:ext cx="399628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3" name="Šipka ve tvaru U 42"/>
          <p:cNvSpPr/>
          <p:nvPr/>
        </p:nvSpPr>
        <p:spPr>
          <a:xfrm rot="5400000">
            <a:off x="8527783" y="2408323"/>
            <a:ext cx="3116981" cy="3666799"/>
          </a:xfrm>
          <a:prstGeom prst="uturnArrow">
            <a:avLst>
              <a:gd name="adj1" fmla="val 6066"/>
              <a:gd name="adj2" fmla="val 12449"/>
              <a:gd name="adj3" fmla="val 15979"/>
              <a:gd name="adj4" fmla="val 7263"/>
              <a:gd name="adj5" fmla="val 251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44" name="Zástupný symbol pro obsah 2"/>
          <p:cNvSpPr txBox="1">
            <a:spLocks/>
          </p:cNvSpPr>
          <p:nvPr/>
        </p:nvSpPr>
        <p:spPr>
          <a:xfrm>
            <a:off x="4185312" y="5634607"/>
            <a:ext cx="1825725" cy="350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/>
              <a:t>Příval kyslíku</a:t>
            </a:r>
            <a:endParaRPr lang="cs-CZ" sz="1700" dirty="0"/>
          </a:p>
        </p:txBody>
      </p:sp>
      <p:sp>
        <p:nvSpPr>
          <p:cNvPr id="47" name="Zástupný symbol pro obsah 2"/>
          <p:cNvSpPr txBox="1">
            <a:spLocks/>
          </p:cNvSpPr>
          <p:nvPr/>
        </p:nvSpPr>
        <p:spPr>
          <a:xfrm>
            <a:off x="7932681" y="5029368"/>
            <a:ext cx="3162593" cy="1215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800" dirty="0"/>
              <a:t>extrémně </a:t>
            </a:r>
            <a:r>
              <a:rPr lang="cs-CZ" sz="1800" dirty="0" smtClean="0"/>
              <a:t>vysoká teplota </a:t>
            </a:r>
            <a:r>
              <a:rPr lang="cs-CZ" sz="1800" dirty="0"/>
              <a:t>paliva a grafitového </a:t>
            </a:r>
            <a:r>
              <a:rPr lang="cs-CZ" sz="1800" dirty="0" smtClean="0"/>
              <a:t>moderátoru</a:t>
            </a:r>
            <a:endParaRPr lang="cs-CZ" sz="1700" dirty="0"/>
          </a:p>
        </p:txBody>
      </p:sp>
      <p:sp>
        <p:nvSpPr>
          <p:cNvPr id="48" name="Šipka doprava 47"/>
          <p:cNvSpPr/>
          <p:nvPr/>
        </p:nvSpPr>
        <p:spPr>
          <a:xfrm rot="985598">
            <a:off x="5533524" y="5806616"/>
            <a:ext cx="497337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49" name="Šipka doprava 48"/>
          <p:cNvSpPr/>
          <p:nvPr/>
        </p:nvSpPr>
        <p:spPr>
          <a:xfrm rot="9874880">
            <a:off x="7536580" y="5849059"/>
            <a:ext cx="497337" cy="33661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0" name="Zástupný symbol pro obsah 2"/>
          <p:cNvSpPr txBox="1">
            <a:spLocks/>
          </p:cNvSpPr>
          <p:nvPr/>
        </p:nvSpPr>
        <p:spPr>
          <a:xfrm>
            <a:off x="6032193" y="5900157"/>
            <a:ext cx="1825725" cy="350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cs-CZ" sz="1700" dirty="0" smtClean="0">
                <a:solidFill>
                  <a:srgbClr val="00B050"/>
                </a:solidFill>
              </a:rPr>
              <a:t>Hoření grafitu</a:t>
            </a:r>
            <a:endParaRPr lang="cs-CZ" sz="1700" dirty="0">
              <a:solidFill>
                <a:srgbClr val="00B050"/>
              </a:solidFill>
            </a:endParaRPr>
          </a:p>
        </p:txBody>
      </p:sp>
      <p:sp>
        <p:nvSpPr>
          <p:cNvPr id="51" name="Zástupný symbol pro obsah 2"/>
          <p:cNvSpPr txBox="1">
            <a:spLocks/>
          </p:cNvSpPr>
          <p:nvPr/>
        </p:nvSpPr>
        <p:spPr>
          <a:xfrm>
            <a:off x="6651650" y="6168214"/>
            <a:ext cx="5722313" cy="6184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cs-CZ" sz="1800" dirty="0"/>
              <a:t>V</a:t>
            </a:r>
            <a:r>
              <a:rPr lang="cs-CZ" sz="1800" dirty="0" smtClean="0"/>
              <a:t>elkou </a:t>
            </a:r>
            <a:r>
              <a:rPr lang="cs-CZ" sz="1800" dirty="0"/>
              <a:t>měrou </a:t>
            </a:r>
            <a:r>
              <a:rPr lang="cs-CZ" sz="1800" dirty="0" smtClean="0"/>
              <a:t>přispělo </a:t>
            </a:r>
            <a:r>
              <a:rPr lang="cs-CZ" sz="1800" dirty="0"/>
              <a:t>k rozptýlení radioaktivního materiálu a celkové kontaminaci vnějších oblastí</a:t>
            </a:r>
            <a:endParaRPr lang="cs-CZ" sz="1700" dirty="0"/>
          </a:p>
        </p:txBody>
      </p:sp>
      <p:sp>
        <p:nvSpPr>
          <p:cNvPr id="53" name="Šipka doprava 52"/>
          <p:cNvSpPr/>
          <p:nvPr/>
        </p:nvSpPr>
        <p:spPr>
          <a:xfrm rot="242330">
            <a:off x="4459988" y="6366555"/>
            <a:ext cx="2205224" cy="336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Ohnutá šipka 51"/>
          <p:cNvSpPr/>
          <p:nvPr/>
        </p:nvSpPr>
        <p:spPr>
          <a:xfrm flipV="1">
            <a:off x="6200387" y="6204688"/>
            <a:ext cx="558706" cy="532001"/>
          </a:xfrm>
          <a:prstGeom prst="ben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9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2"/>
              </a:rPr>
              <a:t>http://www.greenpeace.org/czech/cz/Kampan/klima_a_energetika/jaderna-energetika/jaderne-havarie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cs.wikipedia.org/wiki/Jadern%C3%A1_hav%C3%A1rie</a:t>
            </a:r>
            <a:endParaRPr lang="cs-CZ" dirty="0" smtClean="0"/>
          </a:p>
          <a:p>
            <a:r>
              <a:rPr lang="cs-CZ" dirty="0">
                <a:hlinkClick r:id="rId4"/>
              </a:rPr>
              <a:t>https://</a:t>
            </a:r>
            <a:r>
              <a:rPr lang="cs-CZ" dirty="0" smtClean="0">
                <a:hlinkClick r:id="rId4"/>
              </a:rPr>
              <a:t>cs.wikipedia.org/wiki/Mezin%C3%A1rodn%C3%AD_stupnice_jadern%C3%BDch_ud%C3%A1lost%C3%AD</a:t>
            </a:r>
            <a:endParaRPr lang="cs-CZ" dirty="0" smtClean="0"/>
          </a:p>
          <a:p>
            <a:r>
              <a:rPr lang="cs-CZ" dirty="0">
                <a:hlinkClick r:id="rId5"/>
              </a:rPr>
              <a:t>https://</a:t>
            </a:r>
            <a:r>
              <a:rPr lang="cs-CZ" dirty="0" smtClean="0">
                <a:hlinkClick r:id="rId5"/>
              </a:rPr>
              <a:t>www.cez.cz/edee/content/file/static/encyklopedie/encyklopedie-energetiky/03/havarie_7.html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https</a:t>
            </a:r>
            <a:r>
              <a:rPr lang="cs-CZ" dirty="0">
                <a:hlinkClick r:id="rId6"/>
              </a:rPr>
              <a:t>://cs.wikipedia.org/wiki/%</a:t>
            </a:r>
            <a:r>
              <a:rPr lang="cs-CZ" dirty="0" smtClean="0">
                <a:hlinkClick r:id="rId6"/>
              </a:rPr>
              <a:t>C4%8Cernobylsk%C3%A1_hav%C3%A1rie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382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603" y="139680"/>
            <a:ext cx="9404723" cy="1400530"/>
          </a:xfrm>
        </p:spPr>
        <p:txBody>
          <a:bodyPr/>
          <a:lstStyle/>
          <a:p>
            <a:r>
              <a:rPr lang="cs-CZ" dirty="0" smtClean="0"/>
              <a:t>Otázky: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3602" y="1262085"/>
            <a:ext cx="10713867" cy="4570304"/>
          </a:xfrm>
        </p:spPr>
        <p:txBody>
          <a:bodyPr>
            <a:normAutofit/>
          </a:bodyPr>
          <a:lstStyle/>
          <a:p>
            <a:r>
              <a:rPr lang="cs-CZ" dirty="0"/>
              <a:t>1)Vysvětlete, co je to zkratka </a:t>
            </a:r>
            <a:r>
              <a:rPr lang="cs-CZ" dirty="0" smtClean="0"/>
              <a:t>INES ?</a:t>
            </a:r>
            <a:endParaRPr lang="cs-CZ" dirty="0"/>
          </a:p>
          <a:p>
            <a:r>
              <a:rPr lang="cs-CZ" dirty="0"/>
              <a:t>2)Jak jsou klasifikovány první tři stupně </a:t>
            </a:r>
            <a:r>
              <a:rPr lang="cs-CZ" dirty="0" err="1" smtClean="0"/>
              <a:t>ines</a:t>
            </a:r>
            <a:r>
              <a:rPr lang="cs-CZ" dirty="0" smtClean="0"/>
              <a:t> ?</a:t>
            </a:r>
            <a:endParaRPr lang="cs-CZ" dirty="0"/>
          </a:p>
          <a:p>
            <a:r>
              <a:rPr lang="cs-CZ" dirty="0"/>
              <a:t>3)Jak jsou označeny stupně 4-7 stupnice </a:t>
            </a:r>
            <a:r>
              <a:rPr lang="cs-CZ" dirty="0" err="1" smtClean="0"/>
              <a:t>ines</a:t>
            </a:r>
            <a:r>
              <a:rPr lang="cs-CZ" dirty="0" smtClean="0"/>
              <a:t> ?</a:t>
            </a:r>
            <a:endParaRPr lang="cs-CZ" dirty="0"/>
          </a:p>
          <a:p>
            <a:r>
              <a:rPr lang="cs-CZ" dirty="0"/>
              <a:t>4)Jaké dvě havárie byli označeny stupněm 7 ve stupnici </a:t>
            </a:r>
            <a:r>
              <a:rPr lang="cs-CZ" dirty="0" err="1" smtClean="0"/>
              <a:t>ines</a:t>
            </a:r>
            <a:r>
              <a:rPr lang="cs-CZ" dirty="0" smtClean="0"/>
              <a:t> ?</a:t>
            </a:r>
            <a:endParaRPr lang="cs-CZ" dirty="0"/>
          </a:p>
          <a:p>
            <a:r>
              <a:rPr lang="cs-CZ" dirty="0"/>
              <a:t>5)Je pojem </a:t>
            </a:r>
            <a:r>
              <a:rPr lang="cs-CZ" dirty="0" smtClean="0"/>
              <a:t>jaderná </a:t>
            </a:r>
            <a:r>
              <a:rPr lang="cs-CZ" dirty="0"/>
              <a:t>havárie </a:t>
            </a:r>
            <a:r>
              <a:rPr lang="cs-CZ" dirty="0" smtClean="0"/>
              <a:t>synonymem </a:t>
            </a:r>
            <a:r>
              <a:rPr lang="cs-CZ" dirty="0"/>
              <a:t>pro výraz porucha jaderné </a:t>
            </a:r>
            <a:r>
              <a:rPr lang="cs-CZ" dirty="0" smtClean="0"/>
              <a:t>elektrárny ?</a:t>
            </a:r>
          </a:p>
          <a:p>
            <a:r>
              <a:rPr lang="cs-CZ" dirty="0" smtClean="0"/>
              <a:t>6)Jakého typu je Černobylský reaktor ?</a:t>
            </a:r>
          </a:p>
          <a:p>
            <a:r>
              <a:rPr lang="cs-CZ" dirty="0"/>
              <a:t>7</a:t>
            </a:r>
            <a:r>
              <a:rPr lang="cs-CZ" dirty="0" smtClean="0"/>
              <a:t>)Jaké jsou příčiny Černobylské havárie ? </a:t>
            </a:r>
            <a:r>
              <a:rPr lang="cs-CZ" dirty="0"/>
              <a:t>(alespoň dvě</a:t>
            </a:r>
            <a:r>
              <a:rPr lang="cs-CZ" dirty="0" smtClean="0"/>
              <a:t>)</a:t>
            </a:r>
          </a:p>
          <a:p>
            <a:r>
              <a:rPr lang="cs-CZ" dirty="0" smtClean="0"/>
              <a:t>8)Pobíhal zde před havárií nějaký experiment?</a:t>
            </a:r>
          </a:p>
          <a:p>
            <a:r>
              <a:rPr lang="cs-CZ" dirty="0" smtClean="0"/>
              <a:t>9)Pomohlo zmáčknutí tlačítka havarijní ochrany?</a:t>
            </a:r>
          </a:p>
          <a:p>
            <a:r>
              <a:rPr lang="cs-CZ" dirty="0" smtClean="0"/>
              <a:t>10)Byla první exploze jaderného typu 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45867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Vlastní 3">
      <a:dk1>
        <a:sysClr val="windowText" lastClr="000000"/>
      </a:dk1>
      <a:lt1>
        <a:srgbClr val="C0D8F1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59A9F2"/>
      </a:accent4>
      <a:accent5>
        <a:srgbClr val="2190C8"/>
      </a:accent5>
      <a:accent6>
        <a:srgbClr val="438AD7"/>
      </a:accent6>
      <a:hlink>
        <a:srgbClr val="5DF0F6"/>
      </a:hlink>
      <a:folHlink>
        <a:srgbClr val="85DFD0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653</TotalTime>
  <Words>517</Words>
  <Application>Microsoft Office PowerPoint</Application>
  <PresentationFormat>Širokoúhlá obrazovka</PresentationFormat>
  <Paragraphs>100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Arial Unicode MS</vt:lpstr>
      <vt:lpstr>Century Gothic</vt:lpstr>
      <vt:lpstr>Times New Roman</vt:lpstr>
      <vt:lpstr>Wingdings 3</vt:lpstr>
      <vt:lpstr>Ion</vt:lpstr>
      <vt:lpstr>Prezentace aplikace PowerPoint</vt:lpstr>
      <vt:lpstr>Jaderná havárie</vt:lpstr>
      <vt:lpstr>Ines</vt:lpstr>
      <vt:lpstr>Následky jaderné havárie</vt:lpstr>
      <vt:lpstr>Černobyl</vt:lpstr>
      <vt:lpstr>Černobyl</vt:lpstr>
      <vt:lpstr>Černobyl</vt:lpstr>
      <vt:lpstr>zdroje</vt:lpstr>
      <vt:lpstr>Otázky: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Jaderná havárie</dc:title>
  <dc:creator>tom</dc:creator>
  <cp:lastModifiedBy>kavrik</cp:lastModifiedBy>
  <cp:revision>48</cp:revision>
  <dcterms:created xsi:type="dcterms:W3CDTF">2016-03-18T15:11:11Z</dcterms:created>
  <dcterms:modified xsi:type="dcterms:W3CDTF">2016-04-08T11:19:49Z</dcterms:modified>
</cp:coreProperties>
</file>