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68" r:id="rId2"/>
    <p:sldId id="256" r:id="rId3"/>
    <p:sldId id="257" r:id="rId4"/>
    <p:sldId id="264" r:id="rId5"/>
    <p:sldId id="258" r:id="rId6"/>
    <p:sldId id="265" r:id="rId7"/>
    <p:sldId id="259" r:id="rId8"/>
    <p:sldId id="266" r:id="rId9"/>
    <p:sldId id="260" r:id="rId10"/>
    <p:sldId id="261" r:id="rId11"/>
    <p:sldId id="263" r:id="rId12"/>
    <p:sldId id="267" r:id="rId13"/>
    <p:sldId id="262" r:id="rId1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2270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3083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0682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00740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1209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6963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1473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64030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3970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3997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2711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8903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6552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195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8317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4517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8533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DB0E6EEB-2ED0-467D-9632-F843BD6EFBE8}" type="datetimeFigureOut">
              <a:rPr lang="cs-CZ" smtClean="0"/>
              <a:t>08.04.2016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124D15EF-8C33-45E7-834F-C80949DAE33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59972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indrichpolak.wz.cz/encyklopedie/abc/pict/8.jpg" TargetMode="External"/><Relationship Id="rId13" Type="http://schemas.openxmlformats.org/officeDocument/2006/relationships/hyperlink" Target="http://aa.ecn.cz/img_upload/e6ffb6c50bc1424ab10ecf09e063cd63/albums/userpics/10005/povodne2002_malostranska.JPG" TargetMode="External"/><Relationship Id="rId3" Type="http://schemas.openxmlformats.org/officeDocument/2006/relationships/hyperlink" Target="https://cs.wikipedia.org/wiki/Bou%C5%99ka" TargetMode="External"/><Relationship Id="rId7" Type="http://schemas.openxmlformats.org/officeDocument/2006/relationships/hyperlink" Target="http://www.tornadoalley.estranky.cz/img/mid/5/tornado1.jpg" TargetMode="External"/><Relationship Id="rId12" Type="http://schemas.openxmlformats.org/officeDocument/2006/relationships/hyperlink" Target="http://zoom.iprima.cz/sites/default/files/image_crops/image_620/9/725895_andrew-u-pobrezi-usa_image_620.jpg" TargetMode="External"/><Relationship Id="rId2" Type="http://schemas.openxmlformats.org/officeDocument/2006/relationships/hyperlink" Target="https://cs.wikipedia.org/wiki/Torn%C3%A1d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opnews.in/files/tornado.jpg" TargetMode="External"/><Relationship Id="rId11" Type="http://schemas.openxmlformats.org/officeDocument/2006/relationships/hyperlink" Target="https://upload.wikimedia.org/wikipedia/commons/thumb/0/04/Hurricane_Isabel_from_ISS.jpg/1024px-Hurricane_Isabel_from_ISS.jpg" TargetMode="External"/><Relationship Id="rId5" Type="http://schemas.openxmlformats.org/officeDocument/2006/relationships/hyperlink" Target="https://cs.wikipedia.org/wiki/Povode%C5%88" TargetMode="External"/><Relationship Id="rId15" Type="http://schemas.openxmlformats.org/officeDocument/2006/relationships/hyperlink" Target="http://creativelife.cz/wp-content/uploads/2014/08/mrak-31-480x240.jpg" TargetMode="External"/><Relationship Id="rId10" Type="http://schemas.openxmlformats.org/officeDocument/2006/relationships/hyperlink" Target="http://nd03.jxs.cz/654/991/7b8497215e_87626784_o2.jpg" TargetMode="External"/><Relationship Id="rId4" Type="http://schemas.openxmlformats.org/officeDocument/2006/relationships/hyperlink" Target="https://cs.wikipedia.org/wiki/Tropick%C3%A1_cykl%C3%B3na" TargetMode="External"/><Relationship Id="rId9" Type="http://schemas.openxmlformats.org/officeDocument/2006/relationships/hyperlink" Target="http://domaci.ihned.cz/attachment.php/14652580/aiou48DF7GHIJKMNjl6cdefghprx0SVm/electrical_storm__350x210_.jpg" TargetMode="External"/><Relationship Id="rId14" Type="http://schemas.openxmlformats.org/officeDocument/2006/relationships/hyperlink" Target="http://www.topzine.cz/wp-content/uploads/2013/06/povodne-prah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5" y="611188"/>
            <a:ext cx="5761038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1363663" y="2895600"/>
            <a:ext cx="73533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charset="0"/>
              </a:defRPr>
            </a:lvl1pPr>
            <a:lvl2pPr marL="4572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2pPr>
            <a:lvl3pPr marL="9144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3pPr>
            <a:lvl4pPr marL="1371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4pPr>
            <a:lvl5pPr marL="18288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5pPr>
            <a:lvl6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6pPr>
            <a:lvl7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7pPr>
            <a:lvl8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8pPr>
            <a:lvl9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9pPr>
          </a:lstStyle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Projekt CZ.1.07/1.1.10/03.0008</a:t>
            </a:r>
          </a:p>
          <a:p>
            <a:pPr algn="ctr" defTabSz="914400" eaLnBrk="1" hangingPunct="1"/>
            <a:endParaRPr lang="cs-CZ" altLang="cs-CZ" sz="4000" b="1" dirty="0">
              <a:solidFill>
                <a:schemeClr val="tx1"/>
              </a:solidFill>
            </a:endParaRPr>
          </a:p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Environmentální výchova ve školních úlohách, experimentech a exkurzích</a:t>
            </a:r>
          </a:p>
        </p:txBody>
      </p:sp>
    </p:spTree>
    <p:extLst>
      <p:ext uri="{BB962C8B-B14F-4D97-AF65-F5344CB8AC3E}">
        <p14:creationId xmlns:p14="http://schemas.microsoft.com/office/powerpoint/2010/main" val="23703288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Definice, druhy a zánik tornád</a:t>
            </a:r>
            <a:endParaRPr lang="cs-CZ" b="1" u="sng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3795" y="1580050"/>
            <a:ext cx="10353762" cy="4578199"/>
          </a:xfrm>
        </p:spPr>
        <p:txBody>
          <a:bodyPr>
            <a:normAutofit lnSpcReduction="10000"/>
          </a:bodyPr>
          <a:lstStyle/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Tornádo je silně rotující vítr, zhruba svislého směru, který se alespoň jednou během své existence dotkne země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Vyskytují se pod konvektivní bouří, ve chvíli kdy se srazí studený výškový vzduch a teplým přízemním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První 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typ –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tzv. </a:t>
            </a:r>
            <a:r>
              <a:rPr lang="cs-CZ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supercelární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tornádo –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vyskytuje se v </a:t>
            </a:r>
            <a:r>
              <a:rPr lang="cs-CZ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supercelárních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bouřích (</a:t>
            </a:r>
            <a:r>
              <a:rPr lang="cs-CZ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supercela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viz předchozí </a:t>
            </a:r>
            <a:r>
              <a:rPr lang="cs-CZ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slide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), které silně rotují kolem své vertikální osy a je v nich pozorovatelná </a:t>
            </a:r>
            <a:r>
              <a:rPr lang="cs-CZ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mezicyklóna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(v průměru až 20 km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 –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patří mezi nejsmrtelnější bouře. Vyskytují se zejména v USA, u nás nejsou časté. Trvají až několik hodin.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Druhý 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typ –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tzv. </a:t>
            </a:r>
            <a:r>
              <a:rPr lang="cs-CZ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nesupercelární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tornádo –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vzniká v bouři která je tvořena více bouřkovými buňka. </a:t>
            </a:r>
            <a:r>
              <a:rPr lang="cs-CZ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Nesupercelární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bouřková buňka má životnost cca 30 min. Takováto tornáda jsou slabší. Vyskytují se i v Čechách. 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Tornáda se před zánikem silně zúží, poté naberou „</a:t>
            </a:r>
            <a:r>
              <a:rPr lang="cs-CZ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lanovitý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tvar“ a po silném zakroucení se začnou nabývat vodorovné polohy. Následně se odpojí od země a stoupá směrem k nebi</a:t>
            </a:r>
            <a:r>
              <a:rPr lang="cs-CZ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139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opnews.in/files/torna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56598" cy="3567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tornadoalley.estranky.cz/img/mid/5/tornad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710" y="139220"/>
            <a:ext cx="5136757" cy="342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jindrichpolak.wz.cz/encyklopedie/abc/pict/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626" y="3742239"/>
            <a:ext cx="4918702" cy="3115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9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3795" y="223234"/>
            <a:ext cx="10353762" cy="970450"/>
          </a:xfrm>
        </p:spPr>
        <p:txBody>
          <a:bodyPr>
            <a:normAutofit/>
          </a:bodyPr>
          <a:lstStyle/>
          <a:p>
            <a:r>
              <a:rPr lang="cs-CZ" dirty="0" smtClean="0"/>
              <a:t>Otázky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3795" y="1193684"/>
            <a:ext cx="10353762" cy="5387419"/>
          </a:xfrm>
        </p:spPr>
        <p:txBody>
          <a:bodyPr/>
          <a:lstStyle/>
          <a:p>
            <a:r>
              <a:rPr lang="cs-CZ" dirty="0" smtClean="0"/>
              <a:t>S čím se pojí bouřky v mytologii?</a:t>
            </a:r>
          </a:p>
          <a:p>
            <a:r>
              <a:rPr lang="cs-CZ" dirty="0" smtClean="0"/>
              <a:t>Jak se nazývají tropické cyklóny v různých částech světa a kde přesně?</a:t>
            </a:r>
          </a:p>
          <a:p>
            <a:r>
              <a:rPr lang="cs-CZ" dirty="0" smtClean="0"/>
              <a:t>Co to jsou cyklóny?</a:t>
            </a:r>
          </a:p>
          <a:p>
            <a:r>
              <a:rPr lang="cs-CZ" dirty="0" smtClean="0"/>
              <a:t>Jak dlouho trvají, kde vznikají cyklóny?</a:t>
            </a:r>
          </a:p>
          <a:p>
            <a:r>
              <a:rPr lang="cs-CZ" dirty="0" smtClean="0"/>
              <a:t>Kde vznikají bouřky?</a:t>
            </a:r>
          </a:p>
          <a:p>
            <a:r>
              <a:rPr lang="cs-CZ" dirty="0" smtClean="0"/>
              <a:t>Jaký je rozdíl mezi bouřkou a bouří?</a:t>
            </a:r>
          </a:p>
          <a:p>
            <a:r>
              <a:rPr lang="cs-CZ" dirty="0" smtClean="0"/>
              <a:t>Co je to </a:t>
            </a:r>
            <a:r>
              <a:rPr lang="cs-CZ" dirty="0" err="1" smtClean="0"/>
              <a:t>supercela</a:t>
            </a:r>
            <a:r>
              <a:rPr lang="cs-CZ" dirty="0" smtClean="0"/>
              <a:t>?</a:t>
            </a:r>
          </a:p>
          <a:p>
            <a:r>
              <a:rPr lang="cs-CZ" dirty="0" smtClean="0"/>
              <a:t>Kde se nejvíce vyskytují v USA?</a:t>
            </a:r>
          </a:p>
          <a:p>
            <a:r>
              <a:rPr lang="cs-CZ" dirty="0" smtClean="0"/>
              <a:t>Kde a jak se tvoří tornádo?</a:t>
            </a:r>
          </a:p>
          <a:p>
            <a:r>
              <a:rPr lang="cs-CZ" dirty="0" smtClean="0"/>
              <a:t>Co se s ním děje když zaniká?</a:t>
            </a:r>
          </a:p>
          <a:p>
            <a:r>
              <a:rPr lang="cs-CZ" dirty="0" smtClean="0"/>
              <a:t>Jaké máme povodně?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987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3795" y="914401"/>
            <a:ext cx="10353762" cy="4876800"/>
          </a:xfrm>
        </p:spPr>
        <p:txBody>
          <a:bodyPr>
            <a:normAutofit fontScale="92500" lnSpcReduction="10000"/>
          </a:bodyPr>
          <a:lstStyle/>
          <a:p>
            <a:r>
              <a:rPr lang="cs-CZ" sz="2800" dirty="0" smtClean="0"/>
              <a:t>Odkazy</a:t>
            </a:r>
          </a:p>
          <a:p>
            <a:pPr marL="36900" indent="0">
              <a:buNone/>
            </a:pPr>
            <a:r>
              <a:rPr lang="cs-CZ" sz="1400" dirty="0">
                <a:hlinkClick r:id="rId2"/>
              </a:rPr>
              <a:t>https://</a:t>
            </a:r>
            <a:r>
              <a:rPr lang="cs-CZ" sz="1400" dirty="0" smtClean="0">
                <a:hlinkClick r:id="rId2"/>
              </a:rPr>
              <a:t>cs.wikipedia.org/wiki/Torn%C3%A1do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3"/>
              </a:rPr>
              <a:t>https://</a:t>
            </a:r>
            <a:r>
              <a:rPr lang="cs-CZ" sz="1400" dirty="0" smtClean="0">
                <a:hlinkClick r:id="rId3"/>
              </a:rPr>
              <a:t>cs.wikipedia.org/wiki/Bou%C5%99ka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4"/>
              </a:rPr>
              <a:t>https://</a:t>
            </a:r>
            <a:r>
              <a:rPr lang="cs-CZ" sz="1400" dirty="0" smtClean="0">
                <a:hlinkClick r:id="rId4"/>
              </a:rPr>
              <a:t>cs.wikipedia.org/wiki/Tropick%C3%A1_cykl%C3%B3na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5"/>
              </a:rPr>
              <a:t>https://</a:t>
            </a:r>
            <a:r>
              <a:rPr lang="cs-CZ" sz="1400" dirty="0" smtClean="0">
                <a:hlinkClick r:id="rId5"/>
              </a:rPr>
              <a:t>cs.wikipedia.org/wiki/Povode%C5%88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6"/>
              </a:rPr>
              <a:t>http://</a:t>
            </a:r>
            <a:r>
              <a:rPr lang="cs-CZ" sz="1400" dirty="0" smtClean="0">
                <a:hlinkClick r:id="rId6"/>
              </a:rPr>
              <a:t>www.topnews.in/files/tornado.jpg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7"/>
              </a:rPr>
              <a:t>http://</a:t>
            </a:r>
            <a:r>
              <a:rPr lang="cs-CZ" sz="1400" dirty="0" smtClean="0">
                <a:hlinkClick r:id="rId7"/>
              </a:rPr>
              <a:t>www.tornadoalley.estranky.cz/img/mid/5/tornado1.jpg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8"/>
              </a:rPr>
              <a:t>http://</a:t>
            </a:r>
            <a:r>
              <a:rPr lang="cs-CZ" sz="1400" dirty="0" smtClean="0">
                <a:hlinkClick r:id="rId8"/>
              </a:rPr>
              <a:t>www.jindrichpolak.wz.cz/encyklopedie/abc/pict/8.jpg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9"/>
              </a:rPr>
              <a:t>http://domaci.ihned.cz/attachment.php/14652580/aiou48DF7GHIJKMNjl6cdefghprx0SVm/electrical_storm__350x210_.</a:t>
            </a:r>
            <a:r>
              <a:rPr lang="cs-CZ" sz="1400" dirty="0" smtClean="0">
                <a:hlinkClick r:id="rId9"/>
              </a:rPr>
              <a:t>jpg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10"/>
              </a:rPr>
              <a:t>http://</a:t>
            </a:r>
            <a:r>
              <a:rPr lang="cs-CZ" sz="1400" dirty="0" smtClean="0">
                <a:hlinkClick r:id="rId10"/>
              </a:rPr>
              <a:t>nd03.jxs.cz/654/991/7b8497215e_87626784_o2.jpg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11"/>
              </a:rPr>
              <a:t>https://</a:t>
            </a:r>
            <a:r>
              <a:rPr lang="cs-CZ" sz="1400" dirty="0" smtClean="0">
                <a:hlinkClick r:id="rId11"/>
              </a:rPr>
              <a:t>upload.wikimedia.org/wikipedia/commons/thumb/0/04/Hurricane_Isabel_from_ISS.jpg/1024px-Hurricane_Isabel_from_ISS.jpg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12"/>
              </a:rPr>
              <a:t>http://</a:t>
            </a:r>
            <a:r>
              <a:rPr lang="cs-CZ" sz="1400" dirty="0" smtClean="0">
                <a:hlinkClick r:id="rId12"/>
              </a:rPr>
              <a:t>zoom.iprima.cz/sites/default/files/image_crops/image_620/9/725895_andrew-u-pobrezi-usa_image_620.jpg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13"/>
              </a:rPr>
              <a:t>http://</a:t>
            </a:r>
            <a:r>
              <a:rPr lang="cs-CZ" sz="1400" dirty="0" smtClean="0">
                <a:hlinkClick r:id="rId13"/>
              </a:rPr>
              <a:t>aa.ecn.cz/img_upload/e6ffb6c50bc1424ab10ecf09e063cd63/albums/userpics/10005/povodne2002_malostranska.JPG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14"/>
              </a:rPr>
              <a:t>http://</a:t>
            </a:r>
            <a:r>
              <a:rPr lang="cs-CZ" sz="1400" dirty="0" smtClean="0">
                <a:hlinkClick r:id="rId14"/>
              </a:rPr>
              <a:t>www.topzine.cz/wp-content/uploads/2013/06/povodne-praha.jpg</a:t>
            </a:r>
            <a:endParaRPr lang="cs-CZ" sz="1400" dirty="0" smtClean="0"/>
          </a:p>
          <a:p>
            <a:pPr marL="36900" indent="0">
              <a:buNone/>
            </a:pPr>
            <a:r>
              <a:rPr lang="cs-CZ" sz="1400" dirty="0">
                <a:hlinkClick r:id="rId15"/>
              </a:rPr>
              <a:t>http://</a:t>
            </a:r>
            <a:r>
              <a:rPr lang="cs-CZ" sz="1400" dirty="0" smtClean="0">
                <a:hlinkClick r:id="rId15"/>
              </a:rPr>
              <a:t>creativelife.cz/wp-content/uploads/2014/08/mrak-31-480x240.jpg</a:t>
            </a:r>
            <a:endParaRPr lang="cs-CZ" sz="1400" dirty="0" smtClean="0"/>
          </a:p>
          <a:p>
            <a:pPr marL="36900" indent="0">
              <a:buNone/>
            </a:pPr>
            <a:endParaRPr lang="cs-CZ" sz="1400" dirty="0" smtClean="0"/>
          </a:p>
          <a:p>
            <a:pPr marL="36900" indent="0">
              <a:buNone/>
            </a:pPr>
            <a:endParaRPr lang="cs-CZ" sz="1400" dirty="0"/>
          </a:p>
          <a:p>
            <a:pPr marL="36900" indent="0">
              <a:buNone/>
            </a:pPr>
            <a:endParaRPr lang="cs-CZ" sz="1400" dirty="0" smtClean="0"/>
          </a:p>
          <a:p>
            <a:pPr marL="36900" indent="0">
              <a:buNone/>
            </a:pPr>
            <a:endParaRPr lang="cs-CZ" sz="1400" dirty="0" smtClean="0"/>
          </a:p>
          <a:p>
            <a:pPr marL="36900" indent="0">
              <a:buNone/>
            </a:pPr>
            <a:endParaRPr lang="cs-CZ" dirty="0" smtClean="0"/>
          </a:p>
          <a:p>
            <a:pPr marL="36900" indent="0">
              <a:buNone/>
            </a:pPr>
            <a:endParaRPr lang="cs-CZ" dirty="0" smtClean="0"/>
          </a:p>
          <a:p>
            <a:pPr marL="36900" indent="0">
              <a:buNone/>
            </a:pPr>
            <a:endParaRPr lang="cs-CZ" dirty="0" smtClean="0"/>
          </a:p>
          <a:p>
            <a:pPr marL="3690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901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11667" y="404566"/>
            <a:ext cx="9440034" cy="1828801"/>
          </a:xfrm>
        </p:spPr>
        <p:txBody>
          <a:bodyPr>
            <a:normAutofit/>
          </a:bodyPr>
          <a:lstStyle/>
          <a:p>
            <a:r>
              <a:rPr lang="cs-CZ" sz="40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Boží hněv</a:t>
            </a:r>
            <a:endParaRPr lang="cs-CZ" sz="40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504812" y="5808133"/>
            <a:ext cx="9440034" cy="1049867"/>
          </a:xfrm>
        </p:spPr>
        <p:txBody>
          <a:bodyPr/>
          <a:lstStyle/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Novotná, </a:t>
            </a:r>
            <a:r>
              <a:rPr lang="cs-CZ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Sahanová</a:t>
            </a:r>
            <a:endParaRPr lang="cs-CZ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5124" name="Picture 4" descr="mrak-31-480x240.jpg (480×24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357" y="2703818"/>
            <a:ext cx="4572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35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Bouřky</a:t>
            </a:r>
            <a:endParaRPr lang="cs-CZ" b="1" u="sng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Soubor elektrických, optických a akustických jevů, které vznikají mezi oblaky nebo mezi zemí a oblaky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Při úderu blesku je teplota vzduchu až 30 000 °C</a:t>
            </a:r>
          </a:p>
          <a:p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Mytologie – </a:t>
            </a:r>
            <a:r>
              <a:rPr lang="cs-CZ" dirty="0" smtClean="0"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bouřky </a:t>
            </a:r>
            <a:r>
              <a:rPr lang="cs-CZ" dirty="0"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měly vždy velký vliv na lidstvo. Římané v nich spatřovali Jupitera metajícího blesky ukované </a:t>
            </a:r>
            <a:r>
              <a:rPr lang="cs-CZ" dirty="0" smtClean="0"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Vulkánem</a:t>
            </a:r>
            <a:endParaRPr lang="cs-CZ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cs-CZ" dirty="0" smtClean="0"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Hrom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</a:t>
            </a:r>
            <a:r>
              <a:rPr lang="cs-CZ" dirty="0" smtClean="0">
                <a:effectLst/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akustický doprovod blesku.</a:t>
            </a:r>
          </a:p>
        </p:txBody>
      </p:sp>
    </p:spTree>
    <p:extLst>
      <p:ext uri="{BB962C8B-B14F-4D97-AF65-F5344CB8AC3E}">
        <p14:creationId xmlns:p14="http://schemas.microsoft.com/office/powerpoint/2010/main" val="49646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nd03.jxs.cz/654/991/7b8497215e_87626784_o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38" y="2562897"/>
            <a:ext cx="6282786" cy="408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domaci.ihned.cz/attachment.php/14652580/aiou48DF7GHIJKMNjl6cdefghprx0SVm/electrical_storm__350x210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26" y="134266"/>
            <a:ext cx="5185349" cy="311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83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Tropické cyklóny</a:t>
            </a:r>
            <a:endParaRPr lang="cs-CZ" b="1" u="sng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Tajfun (jihovýchodní Asie), hurikán (Atlantský oceán), cyklón (Indie), </a:t>
            </a:r>
            <a:r>
              <a:rPr lang="cs-CZ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Willi-Willi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(Austrálie)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Atmosférický útvar charakteru cyklóny (tlakové níže) v podobně silného víru s charakteristickým okem ve středu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Vznikají v subtropické oblasti, ne v oblasti rovníku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Celosvětový vrchol aktivity cyklónů je v pozdním létě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Velikost – stovky kilometrů</a:t>
            </a:r>
          </a:p>
          <a:p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Trvání –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jeden až dva týdny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Dají se dobře monitorovat a předpovídat jejich postup několik dní dopředu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Menší škody na velkém území</a:t>
            </a:r>
            <a:endParaRPr lang="cs-CZ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59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pload.wikimedia.org/wikipedia/commons/thumb/0/04/Hurricane_Isabel_from_ISS.jpg/1024px-Hurricane_Isabel_from_I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04312" cy="377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zoom.iprima.cz/sites/default/files/image_crops/image_620/9/725895_andrew-u-pobrezi-usa_image_6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857" y="2602202"/>
            <a:ext cx="5905500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39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Povodeň</a:t>
            </a:r>
            <a:endParaRPr lang="cs-CZ" b="1" u="sng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Vzniká táním sněhu či srážkami</a:t>
            </a:r>
          </a:p>
          <a:p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Povodeň –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zvýšení hladiny vodního toku důsledkem zvětšení průtoku nebo zmenšením průtočnosti koryta</a:t>
            </a:r>
          </a:p>
          <a:p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Záplava –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vylití vod z koryt kvůli povodním</a:t>
            </a:r>
          </a:p>
          <a:p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Přirozené povodně –  je zaplavení území vodou, která se vylila ze břehů vodních toků nebo vodních nádrží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nebo 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která tyto břehy a hráze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protrhla</a:t>
            </a:r>
          </a:p>
          <a:p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Zvláštní 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povodně –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nevznikly z přirozených příčin, ale v důsledku havárie či technické závady na nějakém „vodním díle“ v povodí příslušného vodního toku.</a:t>
            </a:r>
            <a:endParaRPr lang="cs-CZ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052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aa.ecn.cz/img_upload/e6ffb6c50bc1424ab10ecf09e063cd63/albums/userpics/10005/povodne2002_malostrans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5685184" cy="426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topzine.cz/wp-content/uploads/2013/06/povodne-prah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965" y="3112604"/>
            <a:ext cx="6308035" cy="374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25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u="sng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Tornádo</a:t>
            </a:r>
            <a:endParaRPr lang="cs-CZ" b="1" u="sng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3795" y="1580050"/>
            <a:ext cx="10353762" cy="4743477"/>
          </a:xfrm>
        </p:spPr>
        <p:txBody>
          <a:bodyPr>
            <a:normAutofit lnSpcReduction="10000"/>
          </a:bodyPr>
          <a:lstStyle/>
          <a:p>
            <a:pPr>
              <a:buClr>
                <a:schemeClr val="bg2">
                  <a:lumMod val="25000"/>
                  <a:lumOff val="75000"/>
                </a:schemeClr>
              </a:buClr>
            </a:pP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Pochází ze španělského či portugalského </a:t>
            </a:r>
            <a:r>
              <a:rPr lang="cs-CZ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tornada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</a:t>
            </a: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bouřka respektive </a:t>
            </a:r>
            <a:r>
              <a:rPr lang="cs-CZ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tornar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</a:t>
            </a: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točit se</a:t>
            </a:r>
          </a:p>
          <a:p>
            <a:pPr>
              <a:buClr>
                <a:schemeClr val="bg2">
                  <a:lumMod val="25000"/>
                  <a:lumOff val="75000"/>
                </a:schemeClr>
              </a:buClr>
            </a:pP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Velikost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</a:t>
            </a: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desítky až stovky metrů</a:t>
            </a:r>
          </a:p>
          <a:p>
            <a:pPr>
              <a:buClr>
                <a:schemeClr val="bg2">
                  <a:lumMod val="25000"/>
                  <a:lumOff val="75000"/>
                </a:schemeClr>
              </a:buClr>
            </a:pP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Trvání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cs-CZ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– </a:t>
            </a: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nejčastěji několik minut až několik hodin (</a:t>
            </a:r>
            <a:r>
              <a:rPr lang="cs-CZ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supercela</a:t>
            </a: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pPr marL="36900" indent="0">
              <a:buClr>
                <a:schemeClr val="bg2">
                  <a:lumMod val="25000"/>
                  <a:lumOff val="75000"/>
                </a:schemeClr>
              </a:buClr>
              <a:buNone/>
            </a:pPr>
            <a:r>
              <a:rPr lang="cs-CZ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Supercela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</a:t>
            </a: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konvektivní oblačnost- tvořena jednou bouřkovou buňkou</a:t>
            </a:r>
          </a:p>
          <a:p>
            <a:pPr>
              <a:buClr>
                <a:schemeClr val="bg2">
                  <a:lumMod val="25000"/>
                  <a:lumOff val="75000"/>
                </a:schemeClr>
              </a:buClr>
            </a:pP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Způsobuje hmotné škody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</a:t>
            </a: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vznese předmět o hmotnosti až 5 tun</a:t>
            </a:r>
          </a:p>
          <a:p>
            <a:pPr>
              <a:buClr>
                <a:schemeClr val="bg2">
                  <a:lumMod val="25000"/>
                  <a:lumOff val="75000"/>
                </a:schemeClr>
              </a:buClr>
            </a:pP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Nejvíce se vyskytují na středozápadě a jihu USA (Texas, Kansas, Oklahoma a Nebraska)</a:t>
            </a:r>
          </a:p>
          <a:p>
            <a:pPr>
              <a:buClr>
                <a:schemeClr val="bg2">
                  <a:lumMod val="25000"/>
                  <a:lumOff val="75000"/>
                </a:schemeClr>
              </a:buClr>
            </a:pP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 ČR nízký výskyt</a:t>
            </a:r>
            <a:endParaRPr lang="cs-CZ" dirty="0">
              <a:solidFill>
                <a:schemeClr val="tx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Clr>
                <a:schemeClr val="bg2">
                  <a:lumMod val="25000"/>
                  <a:lumOff val="75000"/>
                </a:schemeClr>
              </a:buClr>
            </a:pP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Tornáda se nedají dlouhodobě předpovídat, výstraha bývá často jen několik minut před tím, než vzniknou</a:t>
            </a:r>
          </a:p>
          <a:p>
            <a:pPr>
              <a:buClr>
                <a:schemeClr val="bg2">
                  <a:lumMod val="25000"/>
                  <a:lumOff val="75000"/>
                </a:schemeClr>
              </a:buClr>
            </a:pP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Síla tornáda se určuje pomocí </a:t>
            </a:r>
            <a:r>
              <a:rPr lang="cs-CZ" dirty="0" err="1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Fujitovy</a:t>
            </a: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stupnice= F0-F6</a:t>
            </a:r>
          </a:p>
          <a:p>
            <a:pPr marL="36900" indent="0">
              <a:buClr>
                <a:schemeClr val="bg2">
                  <a:lumMod val="25000"/>
                  <a:lumOff val="75000"/>
                </a:schemeClr>
              </a:buClr>
              <a:buNone/>
            </a:pP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F0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</a:t>
            </a: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neškodná tornáda 		F6</a:t>
            </a:r>
            <a:r>
              <a:rPr lang="cs-CZ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–</a:t>
            </a:r>
            <a:r>
              <a:rPr lang="cs-CZ" dirty="0" smtClean="0">
                <a:solidFill>
                  <a:schemeClr val="tx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nejsilnější tornáda (zanechávají po sobě nejvíce škod)</a:t>
            </a:r>
          </a:p>
        </p:txBody>
      </p:sp>
    </p:spTree>
    <p:extLst>
      <p:ext uri="{BB962C8B-B14F-4D97-AF65-F5344CB8AC3E}">
        <p14:creationId xmlns:p14="http://schemas.microsoft.com/office/powerpoint/2010/main" val="80043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řidlice">
  <a:themeElements>
    <a:clrScheme name="Břidlic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Břidlic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řidlic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TM04033929[[fn=Břidlice]]</Template>
  <TotalTime>2994</TotalTime>
  <Words>631</Words>
  <Application>Microsoft Office PowerPoint</Application>
  <PresentationFormat>Širokoúhlá obrazovka</PresentationFormat>
  <Paragraphs>75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20" baseType="lpstr">
      <vt:lpstr>Arial</vt:lpstr>
      <vt:lpstr>Arial Unicode MS</vt:lpstr>
      <vt:lpstr>Calisto MT</vt:lpstr>
      <vt:lpstr>Times New Roman</vt:lpstr>
      <vt:lpstr>Trebuchet MS</vt:lpstr>
      <vt:lpstr>Wingdings 2</vt:lpstr>
      <vt:lpstr>Břidlice</vt:lpstr>
      <vt:lpstr>Prezentace aplikace PowerPoint</vt:lpstr>
      <vt:lpstr>Boží hněv</vt:lpstr>
      <vt:lpstr>Bouřky</vt:lpstr>
      <vt:lpstr>Prezentace aplikace PowerPoint</vt:lpstr>
      <vt:lpstr>Tropické cyklóny</vt:lpstr>
      <vt:lpstr>Prezentace aplikace PowerPoint</vt:lpstr>
      <vt:lpstr>Povodeň</vt:lpstr>
      <vt:lpstr>Prezentace aplikace PowerPoint</vt:lpstr>
      <vt:lpstr>Tornádo</vt:lpstr>
      <vt:lpstr>Definice, druhy a zánik tornád</vt:lpstr>
      <vt:lpstr>Prezentace aplikace PowerPoint</vt:lpstr>
      <vt:lpstr>Otázky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Veronika Novotná</dc:creator>
  <cp:lastModifiedBy>kavrik</cp:lastModifiedBy>
  <cp:revision>18</cp:revision>
  <dcterms:created xsi:type="dcterms:W3CDTF">2016-03-29T20:11:36Z</dcterms:created>
  <dcterms:modified xsi:type="dcterms:W3CDTF">2016-04-08T11:19:01Z</dcterms:modified>
</cp:coreProperties>
</file>