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5A3519-979B-492D-899C-880F9419CC86}" v="1" dt="2023-04-13T12:53:27.4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1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1CCF88-E8B0-4076-A5AB-3886AEFD9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D565961-F963-AFC1-6A9C-72731565CD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3C031C-17B8-090C-DDBD-348DD99BC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1FD35-9C9B-46B4-94C2-DE9A7C24A65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97149D-6032-0AEF-0EB7-5D13AAA56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02E1D-73F6-1298-F5CD-06BFB5D2F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3704-A7D1-493E-A9C0-5EB41A5DB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01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BC3FA9-1BBA-D81B-8C2B-5BDCCB016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2EEAD82-3AA2-6010-8389-A672A60010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45E7E3-CBA8-4C23-CD1B-DDEC0D74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1FD35-9C9B-46B4-94C2-DE9A7C24A65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B9E4C2-CE69-F142-E4C7-86DCF8070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40711C-410F-E09B-B55F-7696CF518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3704-A7D1-493E-A9C0-5EB41A5DB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98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6119E58-DD52-6213-FB1C-800E56839A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7C87756-6807-C7BF-E2B2-0C0995434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1766E4-F91E-4F03-597B-793AD47B6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1FD35-9C9B-46B4-94C2-DE9A7C24A65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168A5B-487F-A0E3-2E72-023F771BD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27AC6E-EE7A-8530-BE76-59312ACD8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3704-A7D1-493E-A9C0-5EB41A5DB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89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718B36-59AE-E82F-62BC-AF9C4389E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7FD7AA-1257-89BF-A084-FE03268B8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86C479-1442-DCFA-7F5D-73434A658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1FD35-9C9B-46B4-94C2-DE9A7C24A65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EF28EE-A19B-9136-7F14-7DB6EA3D9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6F3A9B-A3E6-4653-0FC9-05DC4077C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3704-A7D1-493E-A9C0-5EB41A5DB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71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3B0805-BAE2-7456-7F5F-F31DB6657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902FBA-6117-C97F-8A2D-E544AC594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1984E6-BC8D-F50C-CD98-C192D667C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1FD35-9C9B-46B4-94C2-DE9A7C24A65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E2BC40-7D9D-5D9E-EB60-A5CAC8A99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E07C98-1768-9C5B-BE8B-F3AE91079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3704-A7D1-493E-A9C0-5EB41A5DB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340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60D8EB-3445-F316-9B72-874D221EC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105BA-AD22-BF62-A90D-C68B245C4F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4E4365-9352-51B2-F4AD-94D59E412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44CABC-881D-5DEB-9A35-B2FCB0EC2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1FD35-9C9B-46B4-94C2-DE9A7C24A65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AF4CA0C-995E-F957-F37A-3FE7D7E5D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21ECED8-8F21-3BCA-51F3-7D08CC3EB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3704-A7D1-493E-A9C0-5EB41A5DB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469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95CE12-53D8-82F3-617C-C8AFEE82D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5C835B-904D-F80B-E02A-4AE065369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CC0F98-D520-83BD-39DB-F07FE8D806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02994AE-7A37-6FFF-B57A-B7443281D0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AFF92EE-4A82-CDE0-F661-55BC51769E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72463BC-BFFE-22D5-0B4C-82A97AF7E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1FD35-9C9B-46B4-94C2-DE9A7C24A65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7C8B205-2A44-B87A-237E-C50E7A072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A888E02-35D9-63CA-2F32-3C3E7F430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3704-A7D1-493E-A9C0-5EB41A5DB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7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D31FF-0A56-FB5D-96F0-C55A0C1EC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6934FEB-9B01-C5F5-6A72-5C0347E51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1FD35-9C9B-46B4-94C2-DE9A7C24A65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35AA979-2868-A397-EF72-BF942B3E8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7254013-B985-990A-FEA4-4252436F6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3704-A7D1-493E-A9C0-5EB41A5DB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272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60D9507-96BC-30AA-E003-7E3ABDC46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1FD35-9C9B-46B4-94C2-DE9A7C24A65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C05B68A-4EA5-31A6-72F5-FD382B51C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D5647B-0B9F-F53F-3325-ADE44ADF1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3704-A7D1-493E-A9C0-5EB41A5DB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99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E5B6FA-E8F3-005C-F0EE-D9DAC85F5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885013-461F-0123-DEB1-3C620559F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9AE10FD-FAA3-47C2-9197-BF6BC8BC7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2B8DC5-ADDE-EF67-41F3-26CE4B11C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1FD35-9C9B-46B4-94C2-DE9A7C24A65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E89E88-6297-FAF8-AD42-358032565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8867B8-47C9-1596-3C19-8E1573465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3704-A7D1-493E-A9C0-5EB41A5DB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363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28846-E3D8-DC67-9804-A285FD137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06BDAEA-FF56-7F0A-AACA-F909A4C692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865BCB7-3643-BA67-0228-8A2A7D91A7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3F8A9B-ACF9-A7A8-DF23-9D39E2234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1FD35-9C9B-46B4-94C2-DE9A7C24A65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48D38A-7A3A-87D8-F9BC-CC1624EAD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56FB92-5CCE-3366-D3BD-2D7156680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3704-A7D1-493E-A9C0-5EB41A5DB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610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9DA7D47-D3A8-A175-2212-A32734E7E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E3F22E0-9A21-1E0F-BC29-93AA9BDCF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7FB687-6429-3A20-3601-4836C89FB7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1FD35-9C9B-46B4-94C2-DE9A7C24A65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F263E5-8926-D448-EEB1-24EABB365E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6DBEFE-2624-4FEF-E397-8330B622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33704-A7D1-493E-A9C0-5EB41A5DB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78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Richterova_stupnice" TargetMode="External"/><Relationship Id="rId2" Type="http://schemas.openxmlformats.org/officeDocument/2006/relationships/hyperlink" Target="https://search.seznam.cz/?q=zem%C4%9Bt%C5%99esen%C3%AD%20richterova%20stupni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eologie.vsb.cz/jelinek/tc-mimorade-jevy.htm" TargetMode="External"/><Relationship Id="rId5" Type="http://schemas.openxmlformats.org/officeDocument/2006/relationships/hyperlink" Target="https://www.ig.cas.cz/wp-content/uploads/2020/11/brozura_zemetreseni.pdf" TargetMode="External"/><Relationship Id="rId4" Type="http://schemas.openxmlformats.org/officeDocument/2006/relationships/hyperlink" Target="https://www.youtube.com/watch?v=ydbFUbDVLE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032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Nejsilnější zemětřesení v historii - Šokující Planeta">
            <a:extLst>
              <a:ext uri="{FF2B5EF4-FFF2-40B4-BE49-F238E27FC236}">
                <a16:creationId xmlns:a16="http://schemas.microsoft.com/office/drawing/2014/main" id="{927CAB08-9EF9-DABD-773C-551EAC00E4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89" b="1"/>
          <a:stretch/>
        </p:blipFill>
        <p:spPr bwMode="auto">
          <a:xfrm>
            <a:off x="20" y="-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3C5D448D-C14E-0003-8494-FFBB0475C10F}"/>
              </a:ext>
            </a:extLst>
          </p:cNvPr>
          <p:cNvSpPr txBox="1"/>
          <p:nvPr/>
        </p:nvSpPr>
        <p:spPr>
          <a:xfrm>
            <a:off x="2951583" y="2705723"/>
            <a:ext cx="742405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800" b="1" dirty="0"/>
              <a:t>Zemětřesení</a:t>
            </a:r>
          </a:p>
        </p:txBody>
      </p:sp>
    </p:spTree>
    <p:extLst>
      <p:ext uri="{BB962C8B-B14F-4D97-AF65-F5344CB8AC3E}">
        <p14:creationId xmlns:p14="http://schemas.microsoft.com/office/powerpoint/2010/main" val="7769770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>
        <p14:shred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16FD7E-8F86-3BAF-B851-19BFD5A6B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cs-CZ" sz="4800" b="1" dirty="0"/>
              <a:t>        Vznik</a:t>
            </a:r>
            <a:endParaRPr lang="cs-CZ" sz="2000" b="1" dirty="0"/>
          </a:p>
        </p:txBody>
      </p:sp>
      <p:sp>
        <p:nvSpPr>
          <p:cNvPr id="2057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8EB1E0-7B6D-9C68-E83C-4448E4D58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cs-CZ" sz="1800" dirty="0"/>
              <a:t>Vzniká třením litosférických desek o sebe</a:t>
            </a:r>
          </a:p>
          <a:p>
            <a:r>
              <a:rPr lang="cs-CZ" sz="1800" dirty="0"/>
              <a:t>Vzniká v ohnisku (hypocentru)</a:t>
            </a:r>
          </a:p>
          <a:p>
            <a:r>
              <a:rPr lang="cs-CZ" sz="1800" dirty="0"/>
              <a:t>Epicentrum je místo na povrchu přímo nad hypocentrem</a:t>
            </a:r>
          </a:p>
          <a:p>
            <a:r>
              <a:rPr lang="cs-CZ" sz="1800" dirty="0"/>
              <a:t>V epicentru jsou největší ničivé účinky zemětřesení</a:t>
            </a:r>
          </a:p>
          <a:p>
            <a:r>
              <a:rPr lang="cs-CZ" sz="1800" dirty="0"/>
              <a:t>Nejčastěji vzniká podél zlomů a trhlin v zemské kůře</a:t>
            </a:r>
          </a:p>
          <a:p>
            <a:endParaRPr lang="cs-CZ" sz="18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DB8A2FB-C0E0-6696-CEB5-5E081097BF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7" r="-2" b="6302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6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4B3B7368-1C7F-1546-BC17-4FBBE0B2E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cs-CZ" sz="4000" b="1" dirty="0"/>
              <a:t>Zemětřesné vlny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Zástupný obsah 2">
            <a:extLst>
              <a:ext uri="{FF2B5EF4-FFF2-40B4-BE49-F238E27FC236}">
                <a16:creationId xmlns:a16="http://schemas.microsoft.com/office/drawing/2014/main" id="{2C98D4F5-4286-80F1-FFC1-6F4CA65D1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r>
              <a:rPr lang="cs-CZ" sz="2200" dirty="0"/>
              <a:t> </a:t>
            </a:r>
            <a:r>
              <a:rPr lang="cs-CZ" sz="1800" dirty="0"/>
              <a:t>dělí se na příčné (S) a podélné (P) zemětřesné vlny</a:t>
            </a:r>
          </a:p>
          <a:p>
            <a:r>
              <a:rPr lang="cs-CZ" sz="1800" u="sng" dirty="0"/>
              <a:t>Vlny P</a:t>
            </a:r>
            <a:r>
              <a:rPr lang="cs-CZ" sz="1800" dirty="0"/>
              <a:t> : šíří se celou zemí, procházejí kapalinami</a:t>
            </a:r>
          </a:p>
          <a:p>
            <a:r>
              <a:rPr lang="cs-CZ" sz="1800" u="sng" dirty="0"/>
              <a:t>Vlny S</a:t>
            </a:r>
            <a:r>
              <a:rPr lang="cs-CZ" sz="1800" dirty="0"/>
              <a:t> : </a:t>
            </a:r>
            <a:r>
              <a:rPr lang="cs-CZ" sz="1800" dirty="0" err="1">
                <a:solidFill>
                  <a:srgbClr val="FF0000"/>
                </a:solidFill>
              </a:rPr>
              <a:t>NE</a:t>
            </a:r>
            <a:r>
              <a:rPr lang="cs-CZ" sz="1800" dirty="0" err="1"/>
              <a:t>prochází</a:t>
            </a:r>
            <a:r>
              <a:rPr lang="cs-CZ" sz="1800" dirty="0"/>
              <a:t> kapalinami (vnějším jádrem)</a:t>
            </a:r>
          </a:p>
          <a:p>
            <a:r>
              <a:rPr lang="cs-CZ" sz="1800" dirty="0"/>
              <a:t>Vlny postupně ztrácejí sílu</a:t>
            </a:r>
          </a:p>
          <a:p>
            <a:r>
              <a:rPr lang="cs-CZ" sz="1800" dirty="0"/>
              <a:t>Pomocí vln lze zjistit přesná pozice hypocentra</a:t>
            </a:r>
          </a:p>
          <a:p>
            <a:endParaRPr lang="cs-CZ" sz="1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A14A818-102A-549B-B87F-89B196AB83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1426922"/>
            <a:ext cx="6903720" cy="4004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26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47C88BE-33B6-8C9F-D76B-3F89CC63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cs-CZ" b="1" dirty="0"/>
              <a:t>        Výskyt </a:t>
            </a:r>
          </a:p>
        </p:txBody>
      </p:sp>
      <p:sp>
        <p:nvSpPr>
          <p:cNvPr id="308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35DE73-24A3-8A2D-E416-425C07BE6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cs-CZ" sz="1800" dirty="0"/>
              <a:t>Nejčastěji k zemětřesení dochází podél zlomů litosférických desek </a:t>
            </a:r>
          </a:p>
          <a:p>
            <a:r>
              <a:rPr lang="cs-CZ" sz="1800" dirty="0"/>
              <a:t>Místo známé největším počtem zemětřesení se nazývá </a:t>
            </a:r>
            <a:r>
              <a:rPr lang="cs-CZ" sz="1800" dirty="0">
                <a:solidFill>
                  <a:schemeClr val="accent2"/>
                </a:solidFill>
              </a:rPr>
              <a:t>Ohnivý kruh </a:t>
            </a:r>
            <a:r>
              <a:rPr lang="cs-CZ" sz="1800" dirty="0"/>
              <a:t>(více než 75%)</a:t>
            </a:r>
          </a:p>
          <a:p>
            <a:r>
              <a:rPr lang="cs-CZ" sz="1800" dirty="0"/>
              <a:t>Největší naměřené zemětřesení : zemětřesení v Chile roku 1960             (9,5 Richterovy škály)</a:t>
            </a:r>
          </a:p>
          <a:p>
            <a:r>
              <a:rPr lang="cs-CZ" sz="1800" dirty="0"/>
              <a:t>Zemětřesení z největším počtem obětí : zemětřesení v Číně roku 1556              (830 000 obětí)</a:t>
            </a:r>
          </a:p>
          <a:p>
            <a:endParaRPr lang="cs-CZ" sz="2200" dirty="0"/>
          </a:p>
          <a:p>
            <a:endParaRPr lang="cs-CZ" sz="2200" dirty="0"/>
          </a:p>
        </p:txBody>
      </p:sp>
      <p:pic>
        <p:nvPicPr>
          <p:cNvPr id="3074" name="Picture 2" descr="Dát si s dětmi okruh na kole.“ Největší, co existuje – vulkanický Ring of  Fire | eMontana.cz | Původní články o lezení a dobrodružství">
            <a:extLst>
              <a:ext uri="{FF2B5EF4-FFF2-40B4-BE49-F238E27FC236}">
                <a16:creationId xmlns:a16="http://schemas.microsoft.com/office/drawing/2014/main" id="{7CE29FE6-298C-2B45-C767-F3D0DAE846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6" r="9870" b="-2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75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13" name="Rectangle 4102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4" name="Nadpis 1">
            <a:extLst>
              <a:ext uri="{FF2B5EF4-FFF2-40B4-BE49-F238E27FC236}">
                <a16:creationId xmlns:a16="http://schemas.microsoft.com/office/drawing/2014/main" id="{164EC860-2758-75D2-C39C-B6DC5AA59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cs-CZ" sz="4800" b="1" dirty="0"/>
              <a:t>    Měření</a:t>
            </a:r>
          </a:p>
        </p:txBody>
      </p:sp>
      <p:sp>
        <p:nvSpPr>
          <p:cNvPr id="4115" name="sketch line">
            <a:extLst>
              <a:ext uri="{FF2B5EF4-FFF2-40B4-BE49-F238E27FC236}">
                <a16:creationId xmlns:a16="http://schemas.microsoft.com/office/drawing/2014/main" id="{6357EC4F-235E-4222-A36F-C7878ACE37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E24117-E62B-7E5D-7154-C3DF03D48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r>
              <a:rPr lang="cs-CZ" sz="1900" dirty="0"/>
              <a:t>Měří se seismografem</a:t>
            </a:r>
          </a:p>
          <a:p>
            <a:r>
              <a:rPr lang="cs-CZ" sz="1900" dirty="0"/>
              <a:t>Síla zemětřesení se určuje ve stupních Richterovy škály</a:t>
            </a:r>
          </a:p>
          <a:p>
            <a:r>
              <a:rPr lang="cs-CZ" sz="1900" dirty="0"/>
              <a:t>Na celém světě je vytvořena sít seismických stanic, které monitorují otřesy v zemské kůře</a:t>
            </a:r>
          </a:p>
          <a:p>
            <a:r>
              <a:rPr lang="cs-CZ" sz="1900" dirty="0"/>
              <a:t>Předpovídání zemětřesení je dosud poměrně nespolehlivé</a:t>
            </a:r>
          </a:p>
          <a:p>
            <a:endParaRPr lang="cs-CZ" sz="2200" dirty="0"/>
          </a:p>
        </p:txBody>
      </p:sp>
      <p:pic>
        <p:nvPicPr>
          <p:cNvPr id="4098" name="Picture 2" descr="zemětřesení richterova stupnice – Seznam.cz">
            <a:extLst>
              <a:ext uri="{FF2B5EF4-FFF2-40B4-BE49-F238E27FC236}">
                <a16:creationId xmlns:a16="http://schemas.microsoft.com/office/drawing/2014/main" id="{7B5A8177-842C-9F67-73E3-148D2DA36F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837791"/>
            <a:ext cx="6903720" cy="518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35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0979A8-E81C-B6A6-12D6-C1AA124FA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cs-CZ" sz="4000" b="1" dirty="0"/>
              <a:t>Jak se při zemětřesení chránit</a:t>
            </a:r>
          </a:p>
        </p:txBody>
      </p:sp>
      <p:sp>
        <p:nvSpPr>
          <p:cNvPr id="103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20FE86-7CAB-212D-B6B1-7009DF52C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cs-CZ" sz="2200" dirty="0"/>
              <a:t>Pokud jste venku, tak běžte do otevřeného prostoru, daleko od stromů a budov</a:t>
            </a:r>
          </a:p>
          <a:p>
            <a:r>
              <a:rPr lang="cs-CZ" sz="2200" dirty="0"/>
              <a:t>Pokud jste vevnitř, schovejte se pod pevný stůl, rám dveří nebo </a:t>
            </a:r>
            <a:r>
              <a:rPr lang="cs-CZ" sz="2200" dirty="0" smtClean="0"/>
              <a:t>jiný </a:t>
            </a:r>
            <a:r>
              <a:rPr lang="cs-CZ" sz="2200" dirty="0"/>
              <a:t>nábytek</a:t>
            </a:r>
          </a:p>
          <a:p>
            <a:pPr marL="0" indent="0">
              <a:buNone/>
            </a:pPr>
            <a:endParaRPr lang="cs-CZ" sz="2200" dirty="0"/>
          </a:p>
        </p:txBody>
      </p:sp>
      <p:pic>
        <p:nvPicPr>
          <p:cNvPr id="1026" name="Picture 2" descr="Může Česko zasáhnout ničivé zemětřesení? – Epochaplus.cz">
            <a:extLst>
              <a:ext uri="{FF2B5EF4-FFF2-40B4-BE49-F238E27FC236}">
                <a16:creationId xmlns:a16="http://schemas.microsoft.com/office/drawing/2014/main" id="{155CCB44-D592-7673-341E-8B40BE5045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04" r="11542" b="-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21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D06259-30F6-B315-B868-E4E3204D1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Zdroje: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D5BF18-AE94-13FA-6499-07205D4BA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mozek, učebnice, sešit</a:t>
            </a:r>
          </a:p>
          <a:p>
            <a:r>
              <a:rPr lang="cs-CZ" dirty="0">
                <a:hlinkClick r:id="rId2"/>
              </a:rPr>
              <a:t>https://search.seznam.cz/?q=zem%C4%9Bt%C5%99esen%C3%AD%20richterova%20stupnice</a:t>
            </a:r>
            <a:endParaRPr lang="cs-CZ" dirty="0"/>
          </a:p>
          <a:p>
            <a:r>
              <a:rPr lang="cs-CZ" dirty="0">
                <a:hlinkClick r:id="rId3"/>
              </a:rPr>
              <a:t>https://cs.wikipedia.org/wiki/Richterova_stupnice</a:t>
            </a:r>
            <a:endParaRPr lang="cs-CZ" dirty="0"/>
          </a:p>
          <a:p>
            <a:r>
              <a:rPr lang="cs-CZ" dirty="0">
                <a:hlinkClick r:id="rId4"/>
              </a:rPr>
              <a:t>https://www.youtube.com/watch?v=ydbFUbDVLEg</a:t>
            </a:r>
            <a:endParaRPr lang="cs-CZ" dirty="0"/>
          </a:p>
          <a:p>
            <a:r>
              <a:rPr lang="cs-CZ" dirty="0">
                <a:hlinkClick r:id="rId5"/>
              </a:rPr>
              <a:t>https://www.ig.cas.cz/wp-content/uploads/2020/11/brozura_zemetreseni.pdf</a:t>
            </a:r>
            <a:endParaRPr lang="cs-CZ" dirty="0"/>
          </a:p>
          <a:p>
            <a:r>
              <a:rPr lang="cs-CZ" dirty="0">
                <a:hlinkClick r:id="rId6"/>
              </a:rPr>
              <a:t>http://geologie.vsb.cz/jelinek/tc-mimorade-jevy.htm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882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5126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Ničivá zemětřesení v Turecku a Sýrii – co říká Bible?">
            <a:extLst>
              <a:ext uri="{FF2B5EF4-FFF2-40B4-BE49-F238E27FC236}">
                <a16:creationId xmlns:a16="http://schemas.microsoft.com/office/drawing/2014/main" id="{B732185C-88E4-B8AF-BE3B-6F83134CF3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1" r="7010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8C8A459-5220-60CF-BD83-91910C581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869034"/>
            <a:ext cx="9144000" cy="115384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cs-CZ" sz="6000" b="1" dirty="0">
                <a:solidFill>
                  <a:srgbClr val="FFFFFF"/>
                </a:solidFill>
              </a:rPr>
              <a:t>Děkujeme za pozornost</a:t>
            </a:r>
            <a:br>
              <a:rPr lang="cs-CZ" sz="6000" b="1" dirty="0">
                <a:solidFill>
                  <a:srgbClr val="FFFFFF"/>
                </a:solidFill>
              </a:rPr>
            </a:br>
            <a:r>
              <a:rPr lang="cs-CZ" sz="2700" b="1" dirty="0">
                <a:solidFill>
                  <a:srgbClr val="FFFFFF"/>
                </a:solidFill>
              </a:rPr>
              <a:t>Šimon </a:t>
            </a:r>
            <a:r>
              <a:rPr lang="cs-CZ" sz="2700" b="1" dirty="0" err="1">
                <a:solidFill>
                  <a:srgbClr val="FFFFFF"/>
                </a:solidFill>
              </a:rPr>
              <a:t>Ochozka</a:t>
            </a:r>
            <a:r>
              <a:rPr lang="cs-CZ" sz="2700" b="1" dirty="0">
                <a:solidFill>
                  <a:srgbClr val="FFFFFF"/>
                </a:solidFill>
              </a:rPr>
              <a:t>, David Smola</a:t>
            </a:r>
            <a:endParaRPr lang="en-US" sz="27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690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236</Words>
  <Application>Microsoft Office PowerPoint</Application>
  <PresentationFormat>Širokoúhlá obrazovka</PresentationFormat>
  <Paragraphs>34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Prezentace aplikace PowerPoint</vt:lpstr>
      <vt:lpstr>        Vznik</vt:lpstr>
      <vt:lpstr>Zemětřesné vlny</vt:lpstr>
      <vt:lpstr>        Výskyt </vt:lpstr>
      <vt:lpstr>    Měření</vt:lpstr>
      <vt:lpstr>Jak se při zemětřesení chránit</vt:lpstr>
      <vt:lpstr>Zdroje: </vt:lpstr>
      <vt:lpstr>Děkujeme za pozornost Šimon Ochozka, David Smola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Rqsty SG</dc:creator>
  <cp:lastModifiedBy>Uživatel systému Windows</cp:lastModifiedBy>
  <cp:revision>3</cp:revision>
  <dcterms:created xsi:type="dcterms:W3CDTF">2023-04-11T14:57:04Z</dcterms:created>
  <dcterms:modified xsi:type="dcterms:W3CDTF">2023-04-13T15:18:24Z</dcterms:modified>
</cp:coreProperties>
</file>