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6" r:id="rId8"/>
    <p:sldId id="264" r:id="rId9"/>
    <p:sldId id="265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08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58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9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12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90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6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0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87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24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6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01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7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21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67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17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1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59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F48-5B8B-4AB0-B885-A84A07C49323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09E5-90BF-4374-9E57-850713232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106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ětrem hnané unikáty, zajímavosti, kuriozity i šílenosti - TZB-info">
            <a:extLst>
              <a:ext uri="{FF2B5EF4-FFF2-40B4-BE49-F238E27FC236}">
                <a16:creationId xmlns:a16="http://schemas.microsoft.com/office/drawing/2014/main" id="{FF14F686-CC9F-1954-38C0-D5B3DE058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-3175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09AC34-BCFD-945A-FAAA-1CA73FEB9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120678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Bahnschrift SemiBold" panose="020B0502040204020203" pitchFamily="34" charset="0"/>
                <a:cs typeface="Aharoni" panose="02010803020104030203" pitchFamily="2" charset="-79"/>
              </a:rPr>
              <a:t>Vítr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55AF00-DCFB-6216-82EF-89D76CB03612}"/>
              </a:ext>
            </a:extLst>
          </p:cNvPr>
          <p:cNvSpPr txBox="1"/>
          <p:nvPr/>
        </p:nvSpPr>
        <p:spPr>
          <a:xfrm>
            <a:off x="9506543" y="4600015"/>
            <a:ext cx="2287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Tereza </a:t>
            </a:r>
            <a:r>
              <a:rPr lang="cs-CZ" dirty="0" err="1"/>
              <a:t>Santariusová</a:t>
            </a:r>
            <a:endParaRPr lang="cs-CZ" dirty="0"/>
          </a:p>
          <a:p>
            <a:r>
              <a:rPr lang="cs-CZ" dirty="0"/>
              <a:t>Vojtěch Dřevikovský</a:t>
            </a:r>
          </a:p>
          <a:p>
            <a:r>
              <a:rPr lang="cs-CZ" dirty="0"/>
              <a:t>Markéta Rysová</a:t>
            </a:r>
          </a:p>
        </p:txBody>
      </p:sp>
    </p:spTree>
    <p:extLst>
      <p:ext uri="{BB962C8B-B14F-4D97-AF65-F5344CB8AC3E}">
        <p14:creationId xmlns:p14="http://schemas.microsoft.com/office/powerpoint/2010/main" val="38612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0DF81E-8C56-350C-3DD3-B6CFF41E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latin typeface="Bahnschrift SemiBold" panose="020B0502040204020203" pitchFamily="34" charset="0"/>
                <a:cs typeface="Aharoni" panose="02010803020104030203" pitchFamily="2" charset="-79"/>
              </a:rPr>
              <a:t>Orkán </a:t>
            </a:r>
            <a:r>
              <a:rPr lang="cs-CZ" sz="2800" dirty="0">
                <a:latin typeface="Bahnschrift SemiBold" panose="020B0502040204020203" pitchFamily="34" charset="0"/>
                <a:cs typeface="Aharoni" panose="02010803020104030203" pitchFamily="2" charset="-79"/>
              </a:rPr>
              <a:t>= větrná bouře</a:t>
            </a:r>
            <a:endParaRPr lang="cs-CZ" sz="2400" dirty="0">
              <a:latin typeface="Bahnschrift SemiBold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063" name="Picture 2062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700DF-C571-4634-FB40-D05311BA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7" y="2336873"/>
            <a:ext cx="4003324" cy="3599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800" dirty="0"/>
              <a:t>Nejvyšší stupeň větru</a:t>
            </a:r>
          </a:p>
          <a:p>
            <a:pPr>
              <a:lnSpc>
                <a:spcPct val="200000"/>
              </a:lnSpc>
            </a:pPr>
            <a:r>
              <a:rPr lang="cs-CZ" sz="2800" dirty="0"/>
              <a:t>118 km/h a více</a:t>
            </a:r>
          </a:p>
        </p:txBody>
      </p:sp>
      <p:pic>
        <p:nvPicPr>
          <p:cNvPr id="2050" name="Picture 2" descr="Nejsilnější orkán v historii bičoval Austrálii rychlostí 408 km v hodině |  Věda | Lidovky.cz">
            <a:extLst>
              <a:ext uri="{FF2B5EF4-FFF2-40B4-BE49-F238E27FC236}">
                <a16:creationId xmlns:a16="http://schemas.microsoft.com/office/drawing/2014/main" id="{9C63287B-AD8B-5FB0-6FD2-FEAF5247F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352235"/>
            <a:ext cx="6269479" cy="415352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E65D7FA-E76C-4BC3-A429-CF64BC367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ak se ukrýt před tornádem? Zalézt třeba do vany — ČT24 — Česká televize">
            <a:extLst>
              <a:ext uri="{FF2B5EF4-FFF2-40B4-BE49-F238E27FC236}">
                <a16:creationId xmlns:a16="http://schemas.microsoft.com/office/drawing/2014/main" id="{2DB7F839-5F60-2EB2-3F64-E84BB4C13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A5D59EF-03D3-4163-B6D4-53D9794E6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380EB636-0E64-447B-A436-048680F7A7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17C02A3-BE2B-433D-BD66-594309B83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C146C9-79E2-E39A-04C3-07050587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dirty="0"/>
              <a:t>Co dělat při těchto pohromách?</a:t>
            </a:r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708FE891-AFAF-4FF5-8C1D-137322CDF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9294641-47B5-4630-8E7D-094CDF563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B9FEC8-6C8C-4B07-7BC8-E02FC8F16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9" y="2336873"/>
            <a:ext cx="9781434" cy="3395060"/>
          </a:xfrm>
          <a:ln w="57150">
            <a:solidFill>
              <a:srgbClr val="39CDE7"/>
            </a:solidFill>
          </a:ln>
        </p:spPr>
        <p:txBody>
          <a:bodyPr anchor="ctr">
            <a:normAutofit/>
          </a:bodyPr>
          <a:lstStyle/>
          <a:p>
            <a:r>
              <a:rPr lang="cs-CZ" sz="2000" dirty="0"/>
              <a:t>Toto jsou instrukce pro pohromy většího rozsahu a intenzity</a:t>
            </a:r>
          </a:p>
          <a:p>
            <a:r>
              <a:rPr lang="cs-CZ" sz="2000" dirty="0"/>
              <a:t>Cyklóny se dají předpovídat a sledovat jejich pohyb, tudíž se před nimi dá ujet popřípadě v místech častých cyklón se dají vybudovat pevnější </a:t>
            </a:r>
            <a:r>
              <a:rPr lang="cs-CZ" sz="2000" dirty="0" smtClean="0"/>
              <a:t>stavby </a:t>
            </a:r>
            <a:r>
              <a:rPr lang="cs-CZ" sz="2000" dirty="0"/>
              <a:t>a dále kryty pro ukrytí se</a:t>
            </a:r>
          </a:p>
          <a:p>
            <a:r>
              <a:rPr lang="cs-CZ" sz="2000" dirty="0"/>
              <a:t>Tornáda se předpovídat delší dobu předem nedají, takže když náhodou přijde, musíte najít místnost ideálně bez oken a co nejníže v budově (sklep)</a:t>
            </a:r>
          </a:p>
        </p:txBody>
      </p:sp>
    </p:spTree>
    <p:extLst>
      <p:ext uri="{BB962C8B-B14F-4D97-AF65-F5344CB8AC3E}">
        <p14:creationId xmlns:p14="http://schemas.microsoft.com/office/powerpoint/2010/main" val="15836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E65D7FA-E76C-4BC3-A429-CF64BC367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laková výše a její počasí | In-počasí">
            <a:extLst>
              <a:ext uri="{FF2B5EF4-FFF2-40B4-BE49-F238E27FC236}">
                <a16:creationId xmlns:a16="http://schemas.microsoft.com/office/drawing/2014/main" id="{00E31DE0-CD94-6F66-3970-457D16A2E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9525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A5D59EF-03D3-4163-B6D4-53D9794E6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7" name="Picture 4106">
            <a:extLst>
              <a:ext uri="{FF2B5EF4-FFF2-40B4-BE49-F238E27FC236}">
                <a16:creationId xmlns:a16="http://schemas.microsoft.com/office/drawing/2014/main" id="{380EB636-0E64-447B-A436-048680F7A7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F17C02A3-BE2B-433D-BD66-594309B83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FDC26B-A7A1-364B-C9C6-E1BEB00C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>
                <a:latin typeface="Bahnschrift SemiBold" panose="020B0502040204020203" pitchFamily="34" charset="0"/>
                <a:cs typeface="Aharoni" panose="02010803020104030203" pitchFamily="2" charset="-79"/>
              </a:rPr>
              <a:t>Co je to vítr a jak vzniká</a:t>
            </a:r>
          </a:p>
        </p:txBody>
      </p:sp>
      <p:pic>
        <p:nvPicPr>
          <p:cNvPr id="4111" name="Picture 4110">
            <a:extLst>
              <a:ext uri="{FF2B5EF4-FFF2-40B4-BE49-F238E27FC236}">
                <a16:creationId xmlns:a16="http://schemas.microsoft.com/office/drawing/2014/main" id="{708FE891-AFAF-4FF5-8C1D-137322CDF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E9294641-47B5-4630-8E7D-094CDF563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8A1D6A-0F0E-954E-DB90-DEA86BEC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91404"/>
            <a:ext cx="9613861" cy="3440529"/>
          </a:xfrm>
          <a:ln w="76200">
            <a:solidFill>
              <a:srgbClr val="39CDE7"/>
            </a:solidFill>
          </a:ln>
        </p:spPr>
        <p:txBody>
          <a:bodyPr anchor="ctr">
            <a:normAutofit/>
          </a:bodyPr>
          <a:lstStyle/>
          <a:p>
            <a:r>
              <a:rPr lang="cs-CZ" sz="2000" dirty="0"/>
              <a:t>vítr = proudění vzduchu z tlakové výše do tlakové níže</a:t>
            </a:r>
          </a:p>
          <a:p>
            <a:r>
              <a:rPr lang="cs-CZ" sz="2000" dirty="0"/>
              <a:t>Vzduch takto proudí aby vyrovnal rozdíly tlaku v atmosféře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Zemi ohřívá sluneční záření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od země se ohřívá vzduch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teplý vzduch u země začne stoupat a vytvoří tlakovou níži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do ní proudí studený vzduch z tlakové výše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v původní tlakové níži těžký studený vzduch vytvoří tlakovou výši čímž se cyklus opakuje stále dokola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11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10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10" name="Picture 310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112" name="Picture 31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114" name="Rectangle 31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6" name="Rectangle 31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18" name="Rectangle 3117">
            <a:extLst>
              <a:ext uri="{FF2B5EF4-FFF2-40B4-BE49-F238E27FC236}">
                <a16:creationId xmlns:a16="http://schemas.microsoft.com/office/drawing/2014/main" id="{1CE9D4C7-0FAC-453A-8787-1DC73454D7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20" name="Picture 3119">
            <a:extLst>
              <a:ext uri="{FF2B5EF4-FFF2-40B4-BE49-F238E27FC236}">
                <a16:creationId xmlns:a16="http://schemas.microsoft.com/office/drawing/2014/main" id="{D31B4D5C-F279-4A9D-AA74-5720666C3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3122" name="Rectangle 3121">
            <a:extLst>
              <a:ext uri="{FF2B5EF4-FFF2-40B4-BE49-F238E27FC236}">
                <a16:creationId xmlns:a16="http://schemas.microsoft.com/office/drawing/2014/main" id="{AC7E49E3-1EBB-4F20-8760-6650B2EB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4" name="Rectangle 3123">
            <a:extLst>
              <a:ext uri="{FF2B5EF4-FFF2-40B4-BE49-F238E27FC236}">
                <a16:creationId xmlns:a16="http://schemas.microsoft.com/office/drawing/2014/main" id="{B1ECC30B-933B-4FFB-AA69-48B6FF346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6" name="Rectangle 3125">
            <a:extLst>
              <a:ext uri="{FF2B5EF4-FFF2-40B4-BE49-F238E27FC236}">
                <a16:creationId xmlns:a16="http://schemas.microsoft.com/office/drawing/2014/main" id="{94EE1FBF-BF4C-4C24-9503-B03480434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8" name="Rectangle 3127">
            <a:extLst>
              <a:ext uri="{FF2B5EF4-FFF2-40B4-BE49-F238E27FC236}">
                <a16:creationId xmlns:a16="http://schemas.microsoft.com/office/drawing/2014/main" id="{B48EBCC9-757F-4322-823D-BFA6AB1CDF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0" name="Rectangle 3129">
            <a:extLst>
              <a:ext uri="{FF2B5EF4-FFF2-40B4-BE49-F238E27FC236}">
                <a16:creationId xmlns:a16="http://schemas.microsoft.com/office/drawing/2014/main" id="{2CF18AE8-EFDF-4D20-99D6-ABD6AF0BA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tupnice větru">
            <a:extLst>
              <a:ext uri="{FF2B5EF4-FFF2-40B4-BE49-F238E27FC236}">
                <a16:creationId xmlns:a16="http://schemas.microsoft.com/office/drawing/2014/main" id="{49DC56DB-B33F-9850-990E-0DABE537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6" y="0"/>
            <a:ext cx="12195176" cy="710369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upnice větru">
            <a:extLst>
              <a:ext uri="{FF2B5EF4-FFF2-40B4-BE49-F238E27FC236}">
                <a16:creationId xmlns:a16="http://schemas.microsoft.com/office/drawing/2014/main" id="{749A1A2B-ECAF-D6F2-6E2B-182AEDE4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6" y="-428457"/>
            <a:ext cx="12195176" cy="728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58" name="Rectangle 2057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9" name="Picture 2058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D234A1-B477-7880-1DFD-0FDA7A58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cs-CZ" dirty="0">
                <a:latin typeface="Bahnschrift SemiBold" panose="020B0502040204020203" pitchFamily="34" charset="0"/>
                <a:cs typeface="Aharoni" panose="02010803020104030203" pitchFamily="2" charset="-79"/>
              </a:rPr>
              <a:t>Jevy způsobené působením větru</a:t>
            </a:r>
          </a:p>
        </p:txBody>
      </p:sp>
      <p:pic>
        <p:nvPicPr>
          <p:cNvPr id="2063" name="Picture 2062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A56F1-2C3D-061E-4801-FB22E89E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cs-CZ" sz="4000" dirty="0"/>
              <a:t>Eroze</a:t>
            </a:r>
          </a:p>
          <a:p>
            <a:r>
              <a:rPr lang="cs-CZ" sz="4000" dirty="0"/>
              <a:t>Cyklóna</a:t>
            </a:r>
          </a:p>
          <a:p>
            <a:r>
              <a:rPr lang="cs-CZ" sz="4000" dirty="0"/>
              <a:t>Tornádo</a:t>
            </a:r>
          </a:p>
          <a:p>
            <a:r>
              <a:rPr lang="cs-CZ" sz="4000" dirty="0"/>
              <a:t>Tromba</a:t>
            </a:r>
          </a:p>
          <a:p>
            <a:r>
              <a:rPr lang="cs-CZ" sz="4000" dirty="0"/>
              <a:t>Orkán</a:t>
            </a:r>
          </a:p>
          <a:p>
            <a:pPr marL="0" indent="0">
              <a:buNone/>
            </a:pPr>
            <a:endParaRPr lang="cs-CZ" sz="4400" dirty="0"/>
          </a:p>
          <a:p>
            <a:endParaRPr lang="cs-CZ" sz="4000" dirty="0"/>
          </a:p>
        </p:txBody>
      </p:sp>
      <p:pic>
        <p:nvPicPr>
          <p:cNvPr id="2052" name="Picture 4" descr="Průvodce, jak se chovat při tornádu. Co dělat a jak přežít tornádo">
            <a:extLst>
              <a:ext uri="{FF2B5EF4-FFF2-40B4-BE49-F238E27FC236}">
                <a16:creationId xmlns:a16="http://schemas.microsoft.com/office/drawing/2014/main" id="{8FCD71BC-D69B-BFE5-4D16-4D835D5F0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9" r="4" b="173"/>
          <a:stretch/>
        </p:blipFill>
        <p:spPr bwMode="auto"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9495B34C-771E-764E-990A-D9A5ED44A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6" r="2" b="2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4" name="Rectangle 6163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66" name="Picture 6165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6168" name="Rectangle 6167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0" name="Rectangle 6169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755C34-0EAC-3888-CEEC-5B162B3F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Bahnschrift SemiBold" panose="020B0502040204020203" pitchFamily="34" charset="0"/>
                <a:cs typeface="Aharoni" panose="02010803020104030203" pitchFamily="2" charset="-79"/>
              </a:rPr>
              <a:t>Eroze</a:t>
            </a:r>
            <a:endParaRPr lang="cs-CZ" sz="2400" dirty="0">
              <a:latin typeface="Bahnschrift SemiBold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6172" name="Picture 6171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EB673E-08E2-BC1C-C4EA-1A437E72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336873"/>
            <a:ext cx="3948683" cy="3599316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přirozený proces rozrušování a transportu objektů na zemském povrchu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vítr s sebou unáší drobné částečky, které obrušují vše, na co vítr narazí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tím způsobuje erozi materiálu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B182657-717E-E029-7F9E-0ACB67D5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077945"/>
            <a:ext cx="6269479" cy="470210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00" name="Rectangle 8199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01" name="Picture 8200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B60C43BC-B3C7-98A6-302A-9349601AD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r="3254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366DA1-9959-A674-24D0-6747BBF1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Bahnschrift SemiBold" panose="020B0502040204020203" pitchFamily="34" charset="0"/>
                <a:cs typeface="Aharoni" panose="02010803020104030203" pitchFamily="2" charset="-79"/>
              </a:rPr>
              <a:t>Cyklóna</a:t>
            </a:r>
            <a:endParaRPr lang="cs-CZ" dirty="0">
              <a:latin typeface="Bahnschrift SemiBold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8205" name="Picture 8204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2CB6D-9EE0-7BF9-3602-0B53CF37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2336873"/>
            <a:ext cx="5541817" cy="4123748"/>
          </a:xfrm>
        </p:spPr>
        <p:txBody>
          <a:bodyPr>
            <a:normAutofit/>
          </a:bodyPr>
          <a:lstStyle/>
          <a:p>
            <a:r>
              <a:rPr lang="cs-CZ" dirty="0"/>
              <a:t>cyklóna = tlaková níže</a:t>
            </a:r>
          </a:p>
          <a:p>
            <a:r>
              <a:rPr lang="cs-CZ" dirty="0"/>
              <a:t>oblast, která je obklopena oblastmi s vyšším tlakem, a proto dochází k proudění vzduchu směrem do středu cyklóny</a:t>
            </a:r>
          </a:p>
          <a:p>
            <a:r>
              <a:rPr lang="cs-CZ" dirty="0"/>
              <a:t>probíhá neustálá cirkulace vzduchu kvůli rotaci země okolo své osy</a:t>
            </a:r>
          </a:p>
          <a:p>
            <a:r>
              <a:rPr lang="cs-CZ" dirty="0"/>
              <a:t>Jiné názvy: Amerika-hurikán,      Asie-tajfun, Austrálie a Indie-cyklon</a:t>
            </a:r>
          </a:p>
          <a:p>
            <a:r>
              <a:rPr lang="cs-CZ" dirty="0"/>
              <a:t>délka života činí asi 1-2 týdny</a:t>
            </a:r>
          </a:p>
        </p:txBody>
      </p:sp>
    </p:spTree>
    <p:extLst>
      <p:ext uri="{BB962C8B-B14F-4D97-AF65-F5344CB8AC3E}">
        <p14:creationId xmlns:p14="http://schemas.microsoft.com/office/powerpoint/2010/main" val="38258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6" name="Group 7185">
            <a:extLst>
              <a:ext uri="{FF2B5EF4-FFF2-40B4-BE49-F238E27FC236}">
                <a16:creationId xmlns:a16="http://schemas.microsoft.com/office/drawing/2014/main" id="{F6BCB397-4790-4766-82B8-F6ED3BAAB0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187" name="Rectangle 7186">
              <a:extLst>
                <a:ext uri="{FF2B5EF4-FFF2-40B4-BE49-F238E27FC236}">
                  <a16:creationId xmlns:a16="http://schemas.microsoft.com/office/drawing/2014/main" id="{BDB66795-F5BA-4B6C-951C-11DBE9D24A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88" name="Picture 7187">
              <a:extLst>
                <a:ext uri="{FF2B5EF4-FFF2-40B4-BE49-F238E27FC236}">
                  <a16:creationId xmlns:a16="http://schemas.microsoft.com/office/drawing/2014/main" id="{12C790B8-181F-443B-9B01-D67B4B94A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172" name="Picture 4" descr="Tornádo – Wikipedie">
            <a:extLst>
              <a:ext uri="{FF2B5EF4-FFF2-40B4-BE49-F238E27FC236}">
                <a16:creationId xmlns:a16="http://schemas.microsoft.com/office/drawing/2014/main" id="{77B2E1EF-8336-8579-0199-3A7375D9E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1" r="23090" b="-2"/>
          <a:stretch/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0" name="Rectangle 7189">
            <a:extLst>
              <a:ext uri="{FF2B5EF4-FFF2-40B4-BE49-F238E27FC236}">
                <a16:creationId xmlns:a16="http://schemas.microsoft.com/office/drawing/2014/main" id="{0917D5C4-7346-4128-A893-88F9031A3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9DA7C2-DF63-3D2B-DA2A-18E329AD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Bahnschrift SemiBold" panose="020B0502040204020203" pitchFamily="34" charset="0"/>
                <a:cs typeface="Aharoni" panose="02010803020104030203" pitchFamily="2" charset="-79"/>
              </a:rPr>
              <a:t>Tornádo</a:t>
            </a:r>
            <a:endParaRPr lang="cs-CZ" dirty="0"/>
          </a:p>
        </p:txBody>
      </p:sp>
      <p:pic>
        <p:nvPicPr>
          <p:cNvPr id="7192" name="Picture 7191">
            <a:extLst>
              <a:ext uri="{FF2B5EF4-FFF2-40B4-BE49-F238E27FC236}">
                <a16:creationId xmlns:a16="http://schemas.microsoft.com/office/drawing/2014/main" id="{4EC06EAC-4D4E-4BEC-A580-543F5E0EDE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E6B24-8BB7-DCC6-A8B1-C78DE5B07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" y="2113872"/>
            <a:ext cx="7110101" cy="4449298"/>
          </a:xfrm>
        </p:spPr>
        <p:txBody>
          <a:bodyPr>
            <a:normAutofit/>
          </a:bodyPr>
          <a:lstStyle/>
          <a:p>
            <a:r>
              <a:rPr lang="cs-CZ" dirty="0"/>
              <a:t>prudce rotující sloupec vzduchu</a:t>
            </a:r>
          </a:p>
          <a:p>
            <a:endParaRPr lang="cs-CZ" dirty="0"/>
          </a:p>
          <a:p>
            <a:r>
              <a:rPr lang="cs-CZ" dirty="0"/>
              <a:t>vzniká pod mohutnou oblačností bouřky</a:t>
            </a:r>
          </a:p>
          <a:p>
            <a:endParaRPr lang="cs-CZ" dirty="0"/>
          </a:p>
          <a:p>
            <a:r>
              <a:rPr lang="cs-CZ" dirty="0"/>
              <a:t>Podobné vlastnosti jako cyklóna, ale trvá výrazně kratší dobu (v řádu desítek minut), je menších rozměrů a většinou výrazně silnější intenzity</a:t>
            </a:r>
          </a:p>
          <a:p>
            <a:endParaRPr lang="cs-CZ" dirty="0"/>
          </a:p>
          <a:p>
            <a:r>
              <a:rPr lang="cs-CZ" dirty="0"/>
              <a:t>způsobuje velké škody na malém území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8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78" name="Rectangle 2077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9" name="Picture 2078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054" name="Picture 6" descr="Tromba u Poděbrad 14. června 2010 | Amatérská meteorologická společnost">
            <a:extLst>
              <a:ext uri="{FF2B5EF4-FFF2-40B4-BE49-F238E27FC236}">
                <a16:creationId xmlns:a16="http://schemas.microsoft.com/office/drawing/2014/main" id="{FE81C3CA-2E9D-60EF-8187-3C06C39C6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r="9092" b="1"/>
          <a:stretch/>
        </p:blipFill>
        <p:spPr bwMode="auto">
          <a:xfrm>
            <a:off x="4942278" y="10"/>
            <a:ext cx="724654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1" name="Rectangle 2080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27C2F5-943B-303C-215F-F04BA9B8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Bahnschrift SemiBold" panose="020B0502040204020203" pitchFamily="34" charset="0"/>
                <a:cs typeface="Aharoni" panose="02010803020104030203" pitchFamily="2" charset="-79"/>
              </a:rPr>
              <a:t>Tromba</a:t>
            </a:r>
            <a:endParaRPr lang="cs-CZ" sz="3200" dirty="0">
              <a:latin typeface="Bahnschrift SemiBold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083" name="Picture 2082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12985-56FF-616E-6B2E-77913FAD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6" y="2135994"/>
            <a:ext cx="4461162" cy="4442618"/>
          </a:xfrm>
        </p:spPr>
        <p:txBody>
          <a:bodyPr>
            <a:normAutofit/>
          </a:bodyPr>
          <a:lstStyle/>
          <a:p>
            <a:r>
              <a:rPr lang="cs-CZ" sz="2000" dirty="0"/>
              <a:t>průměr tromb se pohybuje v rozmezí od decimetrů po stovky metrů</a:t>
            </a:r>
          </a:p>
          <a:p>
            <a:r>
              <a:rPr lang="cs-CZ" sz="2000" dirty="0"/>
              <a:t>vzniká při přehřátí zemského povrchu, kde teplý vzduch začne prudce stoupat</a:t>
            </a:r>
          </a:p>
          <a:p>
            <a:r>
              <a:rPr lang="cs-CZ" sz="2000" dirty="0"/>
              <a:t>velmi specifické podmínky pro vznik: střetnutí velmi vlhkého vzduchu se vzduchem velmi teplým a suchým</a:t>
            </a:r>
          </a:p>
          <a:p>
            <a:r>
              <a:rPr lang="cs-CZ" sz="2000" dirty="0"/>
              <a:t>tromba může být i malý vír listí a prachu</a:t>
            </a:r>
          </a:p>
        </p:txBody>
      </p:sp>
    </p:spTree>
    <p:extLst>
      <p:ext uri="{BB962C8B-B14F-4D97-AF65-F5344CB8AC3E}">
        <p14:creationId xmlns:p14="http://schemas.microsoft.com/office/powerpoint/2010/main" val="5006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Override1.xml><?xml version="1.0" encoding="utf-8"?>
<a:themeOverride xmlns:a="http://schemas.openxmlformats.org/drawingml/2006/main">
  <a:clrScheme name="Berlín">
    <a:dk1>
      <a:sysClr val="windowText" lastClr="000000"/>
    </a:dk1>
    <a:lt1>
      <a:sysClr val="window" lastClr="FFFFFF"/>
    </a:lt1>
    <a:dk2>
      <a:srgbClr val="1F8094"/>
    </a:dk2>
    <a:lt2>
      <a:srgbClr val="E7E6E6"/>
    </a:lt2>
    <a:accent1>
      <a:srgbClr val="39CDE7"/>
    </a:accent1>
    <a:accent2>
      <a:srgbClr val="60DE72"/>
    </a:accent2>
    <a:accent3>
      <a:srgbClr val="DDCC64"/>
    </a:accent3>
    <a:accent4>
      <a:srgbClr val="F49D50"/>
    </a:accent4>
    <a:accent5>
      <a:srgbClr val="E44951"/>
    </a:accent5>
    <a:accent6>
      <a:srgbClr val="D666F9"/>
    </a:accent6>
    <a:hlink>
      <a:srgbClr val="4BF7ED"/>
    </a:hlink>
    <a:folHlink>
      <a:srgbClr val="95E9F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314</Words>
  <Application>Microsoft Office PowerPoint</Application>
  <PresentationFormat>Širokoúhlá obrazovka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Aharoni</vt:lpstr>
      <vt:lpstr>Arial</vt:lpstr>
      <vt:lpstr>Bahnschrift SemiBold</vt:lpstr>
      <vt:lpstr>Trebuchet MS</vt:lpstr>
      <vt:lpstr>Berlín</vt:lpstr>
      <vt:lpstr>Vítr</vt:lpstr>
      <vt:lpstr>Co je to vítr a jak vzniká</vt:lpstr>
      <vt:lpstr>Prezentace aplikace PowerPoint</vt:lpstr>
      <vt:lpstr>Prezentace aplikace PowerPoint</vt:lpstr>
      <vt:lpstr>Jevy způsobené působením větru</vt:lpstr>
      <vt:lpstr>Eroze</vt:lpstr>
      <vt:lpstr>Cyklóna</vt:lpstr>
      <vt:lpstr>Tornádo</vt:lpstr>
      <vt:lpstr>Tromba</vt:lpstr>
      <vt:lpstr>Orkán = větrná bouře</vt:lpstr>
      <vt:lpstr>Co dělat při těchto pohromách?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Vítr</dc:title>
  <dc:creator>Vojtěch Dřevikovský</dc:creator>
  <cp:lastModifiedBy>Uživatel systému Windows</cp:lastModifiedBy>
  <cp:revision>5</cp:revision>
  <dcterms:created xsi:type="dcterms:W3CDTF">2023-04-11T13:41:50Z</dcterms:created>
  <dcterms:modified xsi:type="dcterms:W3CDTF">2023-04-12T18:32:37Z</dcterms:modified>
</cp:coreProperties>
</file>