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7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87C3D5-EB7E-D97A-7697-3DC586A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541146-541D-50AD-F661-53926A872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11F7C4-6600-F862-D776-B87D5EF7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9743-4A9C-4433-81A9-553D1FBE2C2E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C69EAD-1D98-C0B7-B864-2361CCD8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EFDF10-CAA1-7A06-6DB5-DAD04660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641E-5E3E-4C92-B3F6-8A832639B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2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B589E-4F43-847C-6C67-33F97CBC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83B131-70FF-4F01-B9B1-D84DC0A18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341FA4-B656-85D7-72E8-FCA746B0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9743-4A9C-4433-81A9-553D1FBE2C2E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D8717C-E542-C38E-EF54-207B0B34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4E3F6A-1DFE-3E7B-E60F-4EFBB574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641E-5E3E-4C92-B3F6-8A832639B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8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6C26996-63A7-1D1E-7280-0932EC18F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ED8515-7F43-98C2-D83B-7C07FE380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85FAFE-6E98-4B73-0011-C9A80EA7C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9743-4A9C-4433-81A9-553D1FBE2C2E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AEE05C-EBFB-BA04-6B3A-1717DCBD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58DBD7-721F-1CA7-3258-976D9223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641E-5E3E-4C92-B3F6-8A832639B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49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E5A0C3-67C1-913B-AED8-CAA8D6CC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4D7A81-4E47-C280-995A-CE128F5E6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83BEA0-FB54-D8E7-DDF9-61C43917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9743-4A9C-4433-81A9-553D1FBE2C2E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7123FD-3AD0-6EB5-3BC1-35BD4175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A205AA-86B4-43A1-E3F3-6A338506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641E-5E3E-4C92-B3F6-8A832639B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53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07D33-57F0-13DA-7A9E-67C9FC46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C41F9D-6DD1-29A1-1CE8-CB3FB4A2B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352F51-8638-5FBA-C8A4-78A87F80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9743-4A9C-4433-81A9-553D1FBE2C2E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0BF568-69A4-AEB9-518B-6E77E6AE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694285-9675-DEED-67D0-3A3A5A40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641E-5E3E-4C92-B3F6-8A832639B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46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F39DC-989E-0CC5-68D6-03D3B617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698C4-BEDA-873A-5A49-D358F1774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D6BBF9-A05B-C573-6B25-BF0EC850B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490BA0-EF91-69E0-DCC3-9F0551D18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9743-4A9C-4433-81A9-553D1FBE2C2E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494B11-A652-08BE-FCBB-0C0470CF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655C70-15D9-1ED5-3354-5FCC7826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641E-5E3E-4C92-B3F6-8A832639B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5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3E2B4-5F4A-B0B2-3E5F-254AEB51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68E841-374E-98B8-D3A8-FCA3F5938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B8374A-00D2-FE32-88CB-E9688001C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8EC32B8-DEA6-5C52-D8AE-BBA42044C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80D252-652E-D0A3-8218-4E6743954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0DA13E-D3F2-0642-05E8-5716EF3F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9743-4A9C-4433-81A9-553D1FBE2C2E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DB216F-506E-2829-7234-C03A68F7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2826355-2C87-AA34-4DCA-428DBD2E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641E-5E3E-4C92-B3F6-8A832639B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23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94217-E370-7271-D501-6B5A6A5E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EBA5CA-B5A3-C12E-DB61-EF264E27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9743-4A9C-4433-81A9-553D1FBE2C2E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D90C85-3C6E-6523-DFEB-378554E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AB1DF5-7A0D-4BBD-8D9A-314945D4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641E-5E3E-4C92-B3F6-8A832639B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04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242175D-AE86-F8DD-B5B6-4931A641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9743-4A9C-4433-81A9-553D1FBE2C2E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953ECC5-929B-CC50-172A-305A85AB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5CEE34-B943-5013-509D-97F4BDFE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641E-5E3E-4C92-B3F6-8A832639B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49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67CC5-D1FF-63C8-BAAB-6DAF3534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D0ED96-FA3B-BDEA-7D81-DD25452B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7B119B-605D-F4E0-48AD-38733D8BF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5C2774-740D-59FD-D347-828B2B33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9743-4A9C-4433-81A9-553D1FBE2C2E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84D5AC-EF12-A390-A249-E68452B2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31491C-E546-76F0-CB71-5514DBAD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641E-5E3E-4C92-B3F6-8A832639B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10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38B00-FAFF-24FA-D8AA-AB5237FE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565EF02-77CD-B601-FB46-F7DC58DD2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189C71-B5B9-E3B1-1777-28CFA0D90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1E1E02-9A43-6D3D-4B10-8917D933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9743-4A9C-4433-81A9-553D1FBE2C2E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B7BF09-76D4-B481-64DA-7E2088CF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BA5C3A-4BEF-4C9D-B867-993EA57D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641E-5E3E-4C92-B3F6-8A832639B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7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A640FE-0FC9-987D-3AEC-9549A1DA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26A6DE-F615-3A51-216D-134C45B5F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B9782C-40D4-5844-9649-5B7205035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9743-4A9C-4433-81A9-553D1FBE2C2E}" type="datetimeFigureOut">
              <a:rPr lang="cs-CZ" smtClean="0"/>
              <a:t>12.04.2023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5A1A2F-95B7-D801-A16D-963C83BBB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B7A7D9-EF73-D0B2-6B2C-17633917C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8641E-5E3E-4C92-B3F6-8A832639B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93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%C3%ADsek_(materi%C3%A1l)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ekolist.cz/cz/zpravodajstvi/zpravy/osn-na-planete-se-kazdy-rok-vytezi-50-miliard-tun-pisku-pravidla-jsou-nutna" TargetMode="External" /><Relationship Id="rId4" Type="http://schemas.openxmlformats.org/officeDocument/2006/relationships/hyperlink" Target="https://www.irozhlas.cz/veda-technologie/technologie/pisek-beton-stavebnictvi-stavitelstvi-zivotni-prostredi_2107241118_onz" TargetMode="Externa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images/id-2435404/" TargetMode="External" /><Relationship Id="rId3" Type="http://schemas.openxmlformats.org/officeDocument/2006/relationships/hyperlink" Target="https://pixabay.com/images/id-1654439/" TargetMode="External" /><Relationship Id="rId7" Type="http://schemas.openxmlformats.org/officeDocument/2006/relationships/hyperlink" Target="https://www.nase-biodiverzita.cz/sites/default/files/assets/images/71/21/rekultivace_2.jpg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www.nase-biodiverzita.cz/sites/default/files/assets/images/rekultivace_piskoven_2.jpg" TargetMode="External" /><Relationship Id="rId5" Type="http://schemas.openxmlformats.org/officeDocument/2006/relationships/hyperlink" Target="https://upload.wikimedia.org/wikipedia/commons/6/6f/Podebradska_jezera_04.JPG" TargetMode="External" /><Relationship Id="rId4" Type="http://schemas.openxmlformats.org/officeDocument/2006/relationships/hyperlink" Target="https://pixabay.com/images/id-2042738/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0EDE636-4691-93F4-FF34-3A0180B76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4A1FA67-707F-F0C3-D642-A91DD48FA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8160"/>
            <a:ext cx="9144000" cy="1209040"/>
          </a:xfrm>
        </p:spPr>
        <p:txBody>
          <a:bodyPr anchor="b">
            <a:normAutofit/>
          </a:bodyPr>
          <a:lstStyle/>
          <a:p>
            <a:r>
              <a:rPr lang="cs-CZ" sz="7200" b="1">
                <a:solidFill>
                  <a:schemeClr val="bg1"/>
                </a:solidFill>
              </a:rPr>
              <a:t>Těžba písku a její rizika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9DDE1E-363E-8301-98DE-97FC695C7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27200"/>
            <a:ext cx="9144000" cy="609600"/>
          </a:xfrm>
        </p:spPr>
        <p:txBody>
          <a:bodyPr anchor="t"/>
          <a:lstStyle/>
          <a:p>
            <a:r>
              <a:rPr lang="cs-CZ" b="1">
                <a:solidFill>
                  <a:schemeClr val="bg1"/>
                </a:solidFill>
              </a:rPr>
              <a:t>Matěj Motejzík, Jáchym Řehounek</a:t>
            </a:r>
          </a:p>
        </p:txBody>
      </p:sp>
    </p:spTree>
    <p:extLst>
      <p:ext uri="{BB962C8B-B14F-4D97-AF65-F5344CB8AC3E}">
        <p14:creationId xmlns:p14="http://schemas.microsoft.com/office/powerpoint/2010/main" val="372954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B3DD742-3F2B-6966-6366-C4FD366F6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B88F600-6C98-1791-656F-19844CD6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7200" b="1"/>
              <a:t>Písek</a:t>
            </a:r>
            <a:endParaRPr lang="cs-CZ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0E8162-02BA-751E-7715-6C64B4288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/>
              <a:t>Přestože to nemusí být jasné, </a:t>
            </a:r>
            <a:r>
              <a:rPr lang="cs-CZ" dirty="0"/>
              <a:t>písek může být nedostatkovou surovinou a jeho </a:t>
            </a:r>
            <a:r>
              <a:rPr lang="cs-CZ"/>
              <a:t>těžba může být problémem. Na pouštích je ho přeci dostatek. Pouštní písek však </a:t>
            </a:r>
            <a:r>
              <a:rPr lang="cs-CZ" b="1"/>
              <a:t>není průmyslově využitelný</a:t>
            </a:r>
            <a:r>
              <a:rPr lang="cs-CZ"/>
              <a:t>.</a:t>
            </a:r>
            <a:r>
              <a:rPr lang="cs-CZ" dirty="0"/>
              <a:t> </a:t>
            </a:r>
            <a:endParaRPr lang="cs-CZ"/>
          </a:p>
          <a:p>
            <a:pPr marL="0" indent="0" algn="ctr">
              <a:buNone/>
            </a:pPr>
            <a:r>
              <a:rPr lang="cs-CZ"/>
              <a:t>Na Zemi se ročně spotřebuje </a:t>
            </a:r>
            <a:r>
              <a:rPr lang="cs-CZ" b="1"/>
              <a:t>50 miliard tun </a:t>
            </a:r>
            <a:r>
              <a:rPr lang="cs-CZ" dirty="0"/>
              <a:t>písku</a:t>
            </a:r>
            <a:r>
              <a:rPr lang="cs-CZ"/>
              <a:t>.</a:t>
            </a:r>
            <a:r>
              <a:rPr lang="cs-CZ" dirty="0"/>
              <a:t> </a:t>
            </a:r>
            <a:endParaRPr lang="cs-CZ" dirty="0">
              <a:cs typeface="Calibri"/>
            </a:endParaRPr>
          </a:p>
          <a:p>
            <a:pPr marL="0" indent="0" algn="ctr">
              <a:buNone/>
            </a:pPr>
            <a:r>
              <a:rPr lang="cs-CZ"/>
              <a:t>Písek se využívá hlavně ve </a:t>
            </a:r>
            <a:r>
              <a:rPr lang="cs-CZ" b="1"/>
              <a:t>stavebnictví</a:t>
            </a:r>
            <a:r>
              <a:rPr lang="cs-CZ"/>
              <a:t>, např. výroba betonu, používá se také ve </a:t>
            </a:r>
            <a:r>
              <a:rPr lang="cs-CZ" b="1"/>
              <a:t>slévárenství</a:t>
            </a:r>
            <a:r>
              <a:rPr lang="cs-CZ"/>
              <a:t> či k </a:t>
            </a:r>
            <a:r>
              <a:rPr lang="cs-CZ" b="1"/>
              <a:t>výrobě skla</a:t>
            </a:r>
            <a:r>
              <a:rPr lang="cs-CZ"/>
              <a:t>. V menším měřítku se používá pro děti na hraní nebo na posyp namrzlé silnice.</a:t>
            </a:r>
            <a:endParaRPr lang="cs-CZ" dirty="0"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F74FA8-3316-725B-AD8B-A0DF7F265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82"/>
          <a:stretch/>
        </p:blipFill>
        <p:spPr bwMode="auto">
          <a:xfrm>
            <a:off x="0" y="5273040"/>
            <a:ext cx="12192000" cy="1584960"/>
          </a:xfrm>
          <a:prstGeom prst="rect">
            <a:avLst/>
          </a:prstGeom>
          <a:noFill/>
          <a:ln w="28575">
            <a:noFill/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9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CF2D75C-5117-DF73-0F12-4DD2A9039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6BECFA-3DA4-3A40-22CD-26686211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7200" b="1"/>
              <a:t>Těžba písku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BA8AEE-C5DB-693D-1777-2A4B2A0FC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/>
              <a:t>Písek se těží z dna moří, jezer nebo řek</a:t>
            </a:r>
            <a:r>
              <a:rPr lang="cs-CZ">
                <a:sym typeface="Wingdings" panose="05000000000000000000" pitchFamily="2" charset="2"/>
              </a:rPr>
              <a:t> </a:t>
            </a:r>
            <a:r>
              <a:rPr lang="cs-CZ" b="1">
                <a:sym typeface="Wingdings" panose="05000000000000000000" pitchFamily="2" charset="2"/>
              </a:rPr>
              <a:t>pomocí sacích bagrů</a:t>
            </a:r>
            <a:r>
              <a:rPr lang="cs-CZ">
                <a:sym typeface="Wingdings" panose="05000000000000000000" pitchFamily="2" charset="2"/>
              </a:rPr>
              <a:t>. Popřípadě suchou těžbou.</a:t>
            </a:r>
          </a:p>
          <a:p>
            <a:pPr marL="0" indent="0" algn="ctr">
              <a:buNone/>
            </a:pPr>
            <a:endParaRPr lang="cs-CZ" b="1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64BD9D7-F4C2-A607-6DB9-64B78B859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0" b="45618"/>
          <a:stretch/>
        </p:blipFill>
        <p:spPr bwMode="auto">
          <a:xfrm>
            <a:off x="0" y="3048000"/>
            <a:ext cx="1219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CF2D75C-5117-DF73-0F12-4DD2A9039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6BECFA-3DA4-3A40-22CD-26686211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7200" b="1"/>
              <a:t>Těžba písku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BA8AEE-C5DB-693D-1777-2A4B2A0FC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/>
              <a:t>Problém je např. těžba písku na mořském pobřeží a na březích řek, protože může vést k </a:t>
            </a:r>
            <a:r>
              <a:rPr lang="cs-CZ" b="1"/>
              <a:t>zasolení sladkovodních zdrojů</a:t>
            </a:r>
            <a:r>
              <a:rPr lang="cs-CZ"/>
              <a:t>, nevratným </a:t>
            </a:r>
            <a:r>
              <a:rPr lang="cs-CZ" b="1"/>
              <a:t>změnám v ekosystémech</a:t>
            </a:r>
            <a:r>
              <a:rPr lang="cs-CZ"/>
              <a:t>,</a:t>
            </a:r>
            <a:r>
              <a:rPr lang="cs-CZ" b="1"/>
              <a:t> </a:t>
            </a:r>
            <a:r>
              <a:rPr lang="cs-CZ" b="1" dirty="0"/>
              <a:t>erozi</a:t>
            </a:r>
            <a:r>
              <a:rPr lang="cs-CZ" b="1"/>
              <a:t> pobřeží</a:t>
            </a:r>
            <a:r>
              <a:rPr lang="cs-CZ"/>
              <a:t>, atd.</a:t>
            </a:r>
          </a:p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6A6C814-3C13-2EA1-27F6-7BE50FD89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82"/>
          <a:stretch/>
        </p:blipFill>
        <p:spPr bwMode="auto">
          <a:xfrm>
            <a:off x="0" y="5273040"/>
            <a:ext cx="12192000" cy="1584960"/>
          </a:xfrm>
          <a:prstGeom prst="rect">
            <a:avLst/>
          </a:prstGeom>
          <a:noFill/>
          <a:ln w="28575">
            <a:noFill/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25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CF2D75C-5117-DF73-0F12-4DD2A9039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6BECFA-3DA4-3A40-22CD-26686211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7200" b="1"/>
              <a:t>Rizika a následky těžby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BA8AEE-C5DB-693D-1777-2A4B2A0FC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>
                <a:cs typeface="Calibri"/>
              </a:rPr>
              <a:t>Při těžbě písku může dojít ke znečištění povrchových i podzemních vod, sesuvům a erozi v okolí, narušení nepropustné vrstvy a pokles hladiny podzemní vody, vzniku velkých nepřirozených vodních ploch či k odtěžení písečných přesypů, což vede k likvidaci biologicky unikátních stanovišť.</a:t>
            </a:r>
          </a:p>
          <a:p>
            <a:pPr marL="0" indent="0" algn="ctr">
              <a:buNone/>
            </a:pPr>
            <a:r>
              <a:rPr lang="cs-CZ">
                <a:cs typeface="Calibri"/>
              </a:rPr>
              <a:t>Písky jsou obvykle těžené v nivách řek a v případě nedodržení bezpečnostní vzdálenosti od vodního toku hrozí protržení řeky do pískovny nebo naopak.</a:t>
            </a:r>
          </a:p>
          <a:p>
            <a:pPr marL="0" indent="0" algn="ctr">
              <a:buNone/>
            </a:pPr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76EFA9-1C14-883B-0F14-2E8DEAC54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82"/>
          <a:stretch/>
        </p:blipFill>
        <p:spPr bwMode="auto">
          <a:xfrm>
            <a:off x="0" y="5273040"/>
            <a:ext cx="12192000" cy="1584960"/>
          </a:xfrm>
          <a:prstGeom prst="rect">
            <a:avLst/>
          </a:prstGeom>
          <a:noFill/>
          <a:ln w="28575">
            <a:noFill/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6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CF2D75C-5117-DF73-0F12-4DD2A9039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6BECFA-3DA4-3A40-22CD-26686211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7200" b="1"/>
              <a:t>Přínosy opuštěných pískoven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BA8AEE-C5DB-693D-1777-2A4B2A0FC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dirty="0"/>
              <a:t>Opuštěné pískovny </a:t>
            </a:r>
            <a:r>
              <a:rPr lang="cs-CZ"/>
              <a:t>můžou být po rekultivaci stanovištěm pro vzácné druhy. Můžou tak zde vznikat biologicky významné a </a:t>
            </a:r>
            <a:r>
              <a:rPr lang="cs-CZ" dirty="0"/>
              <a:t>zajímavé</a:t>
            </a:r>
            <a:r>
              <a:rPr lang="cs-CZ"/>
              <a:t> lokality.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BEDCE70-B351-5F7F-50A4-12AC79E2A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35"/>
          <a:stretch/>
        </p:blipFill>
        <p:spPr>
          <a:xfrm>
            <a:off x="0" y="3429000"/>
            <a:ext cx="6096000" cy="342976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ACE7D28-AF05-DD40-5610-B4FF634136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935"/>
          <a:stretch/>
        </p:blipFill>
        <p:spPr>
          <a:xfrm>
            <a:off x="6096001" y="3429000"/>
            <a:ext cx="6096000" cy="34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6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CF2D75C-5117-DF73-0F12-4DD2A9039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6BECFA-3DA4-3A40-22CD-26686211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7200" b="1"/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BA8AEE-C5DB-693D-1777-2A4B2A0FC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Vědci zkoumají možnosti </a:t>
            </a:r>
            <a:r>
              <a:rPr lang="cs-CZ" b="1" dirty="0"/>
              <a:t>recyklace stavebních materiálů </a:t>
            </a:r>
            <a:r>
              <a:rPr lang="cs-CZ" dirty="0"/>
              <a:t>a </a:t>
            </a:r>
            <a:r>
              <a:rPr lang="cs-CZ" b="1" dirty="0"/>
              <a:t>hmot</a:t>
            </a:r>
            <a:r>
              <a:rPr lang="cs-CZ" dirty="0"/>
              <a:t> nebo </a:t>
            </a:r>
            <a:r>
              <a:rPr lang="cs-CZ" b="1" dirty="0"/>
              <a:t>úpravu pouštního písku</a:t>
            </a:r>
            <a:r>
              <a:rPr lang="cs-CZ" dirty="0"/>
              <a:t>.</a:t>
            </a:r>
          </a:p>
          <a:p>
            <a:pPr marL="0" indent="0" algn="ctr">
              <a:buNone/>
            </a:pPr>
            <a:r>
              <a:rPr lang="cs-CZ" dirty="0"/>
              <a:t>Zajímavou možností, se kterou přišel vědec z univerzity Cambridge, je </a:t>
            </a:r>
            <a:r>
              <a:rPr lang="cs-CZ" b="1" dirty="0"/>
              <a:t>nahrazení části písku </a:t>
            </a:r>
            <a:r>
              <a:rPr lang="cs-CZ" dirty="0"/>
              <a:t>při výrobě betonu </a:t>
            </a:r>
            <a:r>
              <a:rPr lang="cs-CZ" b="1" dirty="0"/>
              <a:t>plastovým odpadem</a:t>
            </a:r>
            <a:r>
              <a:rPr lang="cs-CZ" dirty="0"/>
              <a:t>. Což by pomohlo nejen s problémy s pískem, ale i s plastem.</a:t>
            </a:r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1AFAE8-0BE2-29D9-6953-863FE21F0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6" b="27224"/>
          <a:stretch/>
        </p:blipFill>
        <p:spPr bwMode="auto">
          <a:xfrm>
            <a:off x="0" y="4218038"/>
            <a:ext cx="12192000" cy="26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7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CF2D75C-5117-DF73-0F12-4DD2A9039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6BECFA-3DA4-3A40-22CD-26686211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7200" b="1"/>
              <a:t>Zdroje informací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BA8AEE-C5DB-693D-1777-2A4B2A0FC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hlinkClick r:id="rId3"/>
              </a:rPr>
              <a:t>https://cs.wikipedia.org/wiki/P%C3%ADsek_(materi%C3%A1l)</a:t>
            </a:r>
            <a:endParaRPr lang="cs-CZ"/>
          </a:p>
          <a:p>
            <a:r>
              <a:rPr lang="cs-CZ">
                <a:hlinkClick r:id="rId4"/>
              </a:rPr>
              <a:t>https://www.irozhlas.cz/veda-technologie/technologie/pisek-beton-stavebnictvi-stavitelstvi-zivotni-prostredi_2107241118_onz</a:t>
            </a:r>
            <a:endParaRPr lang="cs-CZ"/>
          </a:p>
          <a:p>
            <a:r>
              <a:rPr lang="cs-CZ">
                <a:hlinkClick r:id="rId5"/>
              </a:rPr>
              <a:t>https://ekolist.cz/cz/zpravodajstvi/zpravy/osn-na-planete-se-kazdy-rok-vytezi-50-miliard-tun-pisku-pravidla-jsou-nutna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6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CF2D75C-5117-DF73-0F12-4DD2A9039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6BECFA-3DA4-3A40-22CD-266862111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7200" b="1"/>
              <a:t>Zdroje obrázků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BA8AEE-C5DB-693D-1777-2A4B2A0FC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hlinkClick r:id="rId3"/>
              </a:rPr>
              <a:t>https://pixabay.com/images/id-1654439/</a:t>
            </a:r>
            <a:endParaRPr lang="cs-CZ" dirty="0"/>
          </a:p>
          <a:p>
            <a:r>
              <a:rPr lang="cs-CZ" dirty="0">
                <a:hlinkClick r:id="rId4"/>
              </a:rPr>
              <a:t>https://pixabay.com/images/id-2042738/</a:t>
            </a:r>
            <a:endParaRPr lang="cs-CZ" dirty="0"/>
          </a:p>
          <a:p>
            <a:r>
              <a:rPr lang="cs-CZ" dirty="0">
                <a:hlinkClick r:id="rId5"/>
              </a:rPr>
              <a:t>https://upload.wikimedia.org/wikipedia/commons/6/6f/Podebradska_jezera_04.JPG</a:t>
            </a:r>
            <a:endParaRPr lang="cs-CZ" dirty="0"/>
          </a:p>
          <a:p>
            <a:r>
              <a:rPr lang="cs-CZ" dirty="0">
                <a:hlinkClick r:id="rId6"/>
              </a:rPr>
              <a:t>https://www.nase-biodiverzita.cz/sites/default/files/assets/images/rekultivace_piskoven_2.jpg</a:t>
            </a:r>
            <a:endParaRPr lang="cs-CZ" dirty="0"/>
          </a:p>
          <a:p>
            <a:r>
              <a:rPr lang="cs-CZ" dirty="0">
                <a:hlinkClick r:id="rId7"/>
              </a:rPr>
              <a:t>https://www.nase-biodiverzita.cz/sites/default/files/assets/images/71/21/rekultivace_2.jpg</a:t>
            </a:r>
            <a:endParaRPr lang="cs-CZ" dirty="0"/>
          </a:p>
          <a:p>
            <a:r>
              <a:rPr lang="cs-CZ" dirty="0">
                <a:hlinkClick r:id="rId8"/>
              </a:rPr>
              <a:t>https://pixabay.com/images/id-2435404/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346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9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Těžba písku a její rizika</vt:lpstr>
      <vt:lpstr>Písek</vt:lpstr>
      <vt:lpstr>Těžba písku</vt:lpstr>
      <vt:lpstr>Těžba písku</vt:lpstr>
      <vt:lpstr>Rizika a následky těžby</vt:lpstr>
      <vt:lpstr>Přínosy opuštěných pískoven </vt:lpstr>
      <vt:lpstr>Řešení</vt:lpstr>
      <vt:lpstr>Zdroje informací</vt:lpstr>
      <vt:lpstr>Zdroje obrázků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Těžba písku a její rizika</dc:title>
  <dc:creator>Matěj Motejzík</dc:creator>
  <cp:lastModifiedBy>Matěj Motejzík</cp:lastModifiedBy>
  <cp:revision>2</cp:revision>
  <dcterms:created xsi:type="dcterms:W3CDTF">2023-04-11T14:46:49Z</dcterms:created>
  <dcterms:modified xsi:type="dcterms:W3CDTF">2023-04-12T19:04:04Z</dcterms:modified>
</cp:coreProperties>
</file>