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58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D17D4D2-7799-40F2-9859-65633FD3612B}">
          <p14:sldIdLst>
            <p14:sldId id="256"/>
            <p14:sldId id="257"/>
            <p14:sldId id="259"/>
            <p14:sldId id="260"/>
            <p14:sldId id="261"/>
            <p14:sldId id="264"/>
            <p14:sldId id="262"/>
            <p14:sldId id="258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112F7-7677-209E-CB60-1207257FC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1ECE13-00F2-C156-2A88-FB68BCD48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43AD34-E057-0091-1E46-61223987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FAB784-6DE1-0AAB-5F94-ACB51593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AAF166-E708-DA35-C244-F8E85CA7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23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D38FC-F1B5-58BF-184B-197B06DC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15ACDD-4F9B-6522-C117-895EB0615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ED7E91-D226-8307-27C8-1D465F9E2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3A9A7F-2968-836C-2C3B-D4F70C1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413DB8-1B7C-7F80-6C1A-DCBAE7BD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DE7F4E-D87C-FD44-1980-E8BC923D7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5D0D97-B706-00FD-3FF5-2703248B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D1F5AA-B221-EB16-E670-51D67115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918378-10A3-B2D2-59E5-BBCE6E17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6D8EAE-E919-AAA5-A82B-A6B05165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50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FE765-ADF7-FCF0-C862-CA485A98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F28EA-AD44-4AB1-A670-0F36EA72E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7A9736-3C2F-C365-A8FF-6FE8A588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73B033-C614-CB47-E53C-D6C22A05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A357C6-6F29-92E0-6D66-6C8227F6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18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E4D0F-F5EB-AAC2-E6CD-C51B626D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7410B1-BAF8-FF35-ED1E-CD213FBE7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000B73-2B91-89F5-66AC-D830E627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84FBD2-F9CB-0742-214A-D121C715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8FB3CD-4C50-EC36-DAF2-03A3A68C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5339C-C1BD-400A-4FDE-8DE97AB6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12552E-7A7B-A95E-BAAE-1D9DD50B6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446CFF-4648-6076-EB0B-65317FA10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234ACF-D5D0-A538-B8EE-4AD93291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DC33AC-A935-CBBB-9E7F-96FE2E1F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534740-F186-7690-9EC9-99D72828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98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72E6C-F4EA-B93D-02A0-A27F9879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38D5F9-E946-2055-2D85-E063FCA2A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4DB43D-38B3-64C9-E42F-51076272E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DBD398-C37D-B48D-C9B2-0706B8C99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03BCF8-DC79-238C-B802-B8F2DDAEF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A5DE66-F540-5268-B31F-4296245A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5C5206-0B1F-7C49-D98B-39CA5737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B61042-8DA8-ED07-A6A3-FD1AF88D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91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63C48-1ACE-D12A-7789-CFC0D7A9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C6CCEB-4842-529D-297C-51A56CFE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ADA08E-E232-B33D-B500-224F115E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9639A-2111-E203-5E60-CB89D704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58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53D80A-5056-86D2-B940-1DF467A8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CB1C0B1-6B26-323A-B9D9-2EBA2E56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400428-AED0-F875-418D-8C0EC6E1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16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1FBDC-2EB9-3E2B-D862-C711127B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02DAB-8B02-0A92-1F54-8F329F56E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E392E8-8F41-FF06-62BE-A3691D880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01023C-D1A5-85D7-A44A-9F27387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F7FABF-BBDC-929E-A1DF-0D471459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A3C8C8-5C1A-F6D5-B00D-A43A6937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63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F9E9E-B8F0-FE19-07BD-993275A1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EAD6395-43E1-0DB8-4990-25C980233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15595D-366A-644A-D3C4-289B0CA7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D3A2EE-D58D-0AC0-22B1-A573FE05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00604C-E800-0B9A-280C-F5D50EC3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63C301-6BF7-6605-D2AF-A13C1DCD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07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F061B67-9251-9BDD-FE85-218EC061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E5B8A8-98AF-9A7B-A2C9-D77CE29B2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4346A1-AD9D-ED1F-D308-936423F91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AB043-AAE7-4ACF-BB80-2E669741F715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3ECB0D-CAE5-C410-1B8C-16658C486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063DB-6524-31E7-4B76-347D6668F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E036-E106-4B66-9EEB-B7F3E751F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8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xxon_Valdez" TargetMode="External"/><Relationship Id="rId13" Type="http://schemas.openxmlformats.org/officeDocument/2006/relationships/hyperlink" Target="https://www.mzp.cz/web/edice.nsf/B18C18B302379CCCC1256FC000407A70/$file/e-02-3.htm" TargetMode="External"/><Relationship Id="rId18" Type="http://schemas.openxmlformats.org/officeDocument/2006/relationships/hyperlink" Target="https://www.bing.com/images/create/oil-tanker/6436d9ce7cbf466bbe45ddd2830ab609?id=Gk4CiMkhJfpJ6cnLDlSETA%3d%3d&amp;view=detailv2&amp;idpp=genimg&amp;adlt=strict&amp;edgehub=1&amp;lightschemeovr=1&amp;FORM=GCRIDP&amp;mode=overlay" TargetMode="External"/><Relationship Id="rId3" Type="http://schemas.openxmlformats.org/officeDocument/2006/relationships/hyperlink" Target="https://www.e15.cz/byznys/prumysl-a-energetika/ropovod-forties-privadejici-ropu-ze-severniho-more-je-opet-v-provozu-1341643" TargetMode="External"/><Relationship Id="rId7" Type="http://schemas.openxmlformats.org/officeDocument/2006/relationships/hyperlink" Target="https://cs.wikipedia.org/wiki/Seznam_ekologick%C3%BDch_katastrof" TargetMode="External"/><Relationship Id="rId12" Type="http://schemas.openxmlformats.org/officeDocument/2006/relationships/hyperlink" Target="https://cs.wikipedia.org/wiki/Ropa" TargetMode="External"/><Relationship Id="rId17" Type="http://schemas.openxmlformats.org/officeDocument/2006/relationships/hyperlink" Target="https://www.roswelltankers.com/fleet/" TargetMode="External"/><Relationship Id="rId2" Type="http://schemas.openxmlformats.org/officeDocument/2006/relationships/hyperlink" Target="http://e-chembook.eu/uhli-ropa-a-zemni-plyn" TargetMode="External"/><Relationship Id="rId16" Type="http://schemas.openxmlformats.org/officeDocument/2006/relationships/hyperlink" Target="https://faktaoklimatu.cz/infografiky/emise-fosilni-pali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nes.cz/zpravy/zahranicni/video-pet-let-od-havarie-ropne-plosiny-deepwater-horizon.A150420_105058_zahranicni_ert" TargetMode="External"/><Relationship Id="rId11" Type="http://schemas.openxmlformats.org/officeDocument/2006/relationships/hyperlink" Target="https://cs.wikipedia.org/wiki/Hav%C3%A1rie_plo%C5%A1iny_Deepwater_Horizon" TargetMode="External"/><Relationship Id="rId5" Type="http://schemas.openxmlformats.org/officeDocument/2006/relationships/hyperlink" Target="https://www.hydrotech-group.com/cz/blog/ako-sa-cistia-ropne-skvrny-na-mori" TargetMode="External"/><Relationship Id="rId15" Type="http://schemas.openxmlformats.org/officeDocument/2006/relationships/hyperlink" Target="https://cs.wikipedia.org/wiki/Ropn%C3%A1_skvrna" TargetMode="External"/><Relationship Id="rId10" Type="http://schemas.openxmlformats.org/officeDocument/2006/relationships/hyperlink" Target="https://cs.wikipedia.org/wiki/Hav%C3%A1rie_tankeru_Prestige" TargetMode="External"/><Relationship Id="rId4" Type="http://schemas.openxmlformats.org/officeDocument/2006/relationships/hyperlink" Target="https://zpravy.aktualne.cz/zahranici/v-rudem-mori-explodoval-iransky-ropny-tanker-podle-teheranu/r~ba8f160cebfd11e99b40ac1f6b220ee8/" TargetMode="External"/><Relationship Id="rId9" Type="http://schemas.openxmlformats.org/officeDocument/2006/relationships/hyperlink" Target="https://cs.wikipedia.org/wiki/Erika_(lo%C4%8F)" TargetMode="External"/><Relationship Id="rId14" Type="http://schemas.openxmlformats.org/officeDocument/2006/relationships/hyperlink" Target="https://prezmania.cz/ropne-havari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148EA-04AE-BAD2-B27E-9055522DB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05" b="14568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ACACFF1-900D-7CD0-C2A4-3941F2658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cs-CZ" sz="8200">
                <a:solidFill>
                  <a:srgbClr val="FFFFFF"/>
                </a:solidFill>
              </a:rPr>
              <a:t>Ropná havárie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945FFB-A20D-E774-7608-B1292CD9B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1414355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rgbClr val="FFFFFF"/>
                </a:solidFill>
              </a:rPr>
              <a:t>Jan Smola a Filip Sukdol</a:t>
            </a:r>
          </a:p>
        </p:txBody>
      </p:sp>
    </p:spTree>
    <p:extLst>
      <p:ext uri="{BB962C8B-B14F-4D97-AF65-F5344CB8AC3E}">
        <p14:creationId xmlns:p14="http://schemas.microsoft.com/office/powerpoint/2010/main" val="112406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98CF35-1868-0644-F0E9-FE482B14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cs-CZ" dirty="0"/>
              <a:t>Ropa – 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4CD82-2943-F305-1690-29D242EB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cs-CZ" dirty="0"/>
              <a:t>Hnědá hořlavá kapalina</a:t>
            </a:r>
          </a:p>
          <a:p>
            <a:r>
              <a:rPr lang="cs-CZ" dirty="0"/>
              <a:t>Nachází se hlavně ve vrchních vrstvách zemské kůry</a:t>
            </a:r>
          </a:p>
          <a:p>
            <a:r>
              <a:rPr lang="cs-CZ" dirty="0"/>
              <a:t>Vznikla rozkladem živočichů a rostlin</a:t>
            </a:r>
          </a:p>
          <a:p>
            <a:r>
              <a:rPr lang="cs-CZ" dirty="0"/>
              <a:t>Těžba : na pevnině / moři</a:t>
            </a:r>
          </a:p>
          <a:p>
            <a:r>
              <a:rPr lang="cs-CZ" dirty="0"/>
              <a:t>Doprava ropy : ropovody / tankery</a:t>
            </a:r>
          </a:p>
        </p:txBody>
      </p:sp>
      <p:pic>
        <p:nvPicPr>
          <p:cNvPr id="9" name="Obrázek 8" descr="Obsah obrázku voda, venku, příroda, pružina&#10;&#10;Popis byl vytvořen automaticky">
            <a:extLst>
              <a:ext uri="{FF2B5EF4-FFF2-40B4-BE49-F238E27FC236}">
                <a16:creationId xmlns:a16="http://schemas.microsoft.com/office/drawing/2014/main" id="{16A5184D-6F3F-0DA8-1170-1610C5C39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34073" b="-2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tráva, venku, obloha, hora&#10;&#10;Popis byl vytvořen automaticky">
            <a:extLst>
              <a:ext uri="{FF2B5EF4-FFF2-40B4-BE49-F238E27FC236}">
                <a16:creationId xmlns:a16="http://schemas.microsoft.com/office/drawing/2014/main" id="{1F9860A5-E437-C5FE-D913-11E9182CD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9" r="15710" b="3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Obrázek 4" descr="Obsah obrázku láhev&#10;&#10;Popis byl vytvořen automaticky">
            <a:extLst>
              <a:ext uri="{FF2B5EF4-FFF2-40B4-BE49-F238E27FC236}">
                <a16:creationId xmlns:a16="http://schemas.microsoft.com/office/drawing/2014/main" id="{661A3D1B-92B4-8126-06DD-AA0CF5B031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r="1423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91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40C1CE-53B9-958A-9591-74D21C40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 fontScale="90000"/>
          </a:bodyPr>
          <a:lstStyle/>
          <a:p>
            <a:br>
              <a:rPr lang="cs-CZ" sz="2800" dirty="0"/>
            </a:br>
            <a:r>
              <a:rPr lang="cs-CZ" sz="4900" dirty="0"/>
              <a:t>Ekologický dopad těžby ropy na přírodu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E28110-C1D9-E4C0-DA7F-1964DB12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14150" cy="4351338"/>
          </a:xfrm>
        </p:spPr>
        <p:txBody>
          <a:bodyPr>
            <a:normAutofit/>
          </a:bodyPr>
          <a:lstStyle/>
          <a:p>
            <a:r>
              <a:rPr lang="cs-CZ" sz="2200" dirty="0"/>
              <a:t>Vliv na ovzduší - emise při vrtání a dopravě ropy</a:t>
            </a:r>
          </a:p>
          <a:p>
            <a:r>
              <a:rPr lang="cs-CZ" sz="2200" dirty="0"/>
              <a:t>Vliv na hluk - vrtání vrtů a doprava ropy</a:t>
            </a:r>
          </a:p>
          <a:p>
            <a:r>
              <a:rPr lang="cs-CZ" sz="2200" dirty="0"/>
              <a:t>Vliv na vodu - při průsaku znečištěné vody z povrchu</a:t>
            </a:r>
          </a:p>
          <a:p>
            <a:r>
              <a:rPr lang="cs-CZ" sz="2200" dirty="0"/>
              <a:t>Vliv na faunu a flóru – nevýznamné a vratné, ale fatální následky může mít ropná havárie</a:t>
            </a:r>
          </a:p>
          <a:p>
            <a:endParaRPr lang="cs-CZ" sz="2200" dirty="0"/>
          </a:p>
          <a:p>
            <a:endParaRPr lang="cs-CZ" sz="2200" dirty="0"/>
          </a:p>
          <a:p>
            <a:pPr marL="0" indent="0">
              <a:buNone/>
            </a:pPr>
            <a:r>
              <a:rPr lang="cs-CZ" sz="2200" dirty="0"/>
              <a:t>   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E493DA-718B-9A90-91A4-596CB7EF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439" y="236194"/>
            <a:ext cx="2000621" cy="2994869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44A8034-8B5E-2D70-F12C-37393688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926" y="3344103"/>
            <a:ext cx="2987191" cy="1993949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A441D6-4029-F6D1-F457-DC7BEAEA24FC}"/>
              </a:ext>
            </a:extLst>
          </p:cNvPr>
          <p:cNvSpPr txBox="1"/>
          <p:nvPr/>
        </p:nvSpPr>
        <p:spPr>
          <a:xfrm>
            <a:off x="6174297" y="1202035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  <a:r>
              <a:rPr lang="cs-CZ" dirty="0"/>
              <a:t>Graf emisí z ropy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95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BBA062-F15D-B5F0-61E8-C82F5341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dirty="0"/>
              <a:t>Ropné havárie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C310F-866B-3D9F-8FCD-FE1C82770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cs-CZ" sz="2600"/>
              <a:t>Smrtící pro živočichy žijící blízko místa havárie</a:t>
            </a:r>
          </a:p>
          <a:p>
            <a:r>
              <a:rPr lang="cs-CZ" sz="2600"/>
              <a:t>Nejčastěji na moři</a:t>
            </a:r>
          </a:p>
          <a:p>
            <a:r>
              <a:rPr lang="cs-CZ" sz="2600"/>
              <a:t>Vzniká ropná skvrna – ropa je lehčí než voda takže se drží na hladině, těžké pochytat ropu z hladiny</a:t>
            </a:r>
          </a:p>
          <a:p>
            <a:r>
              <a:rPr lang="cs-CZ" sz="2600"/>
              <a:t>Velké znečištění vody </a:t>
            </a:r>
            <a:r>
              <a:rPr lang="cs-CZ" sz="2600">
                <a:sym typeface="Wingdings" panose="05000000000000000000" pitchFamily="2" charset="2"/>
              </a:rPr>
              <a:t> vede k úhynu živočichů</a:t>
            </a:r>
          </a:p>
          <a:p>
            <a:r>
              <a:rPr lang="cs-CZ" sz="2600">
                <a:sym typeface="Wingdings" panose="05000000000000000000" pitchFamily="2" charset="2"/>
              </a:rPr>
              <a:t>Velmi nákladná na odstranění následků</a:t>
            </a:r>
            <a:endParaRPr lang="cs-CZ" sz="2600"/>
          </a:p>
          <a:p>
            <a:endParaRPr lang="cs-CZ" sz="2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voda, venku, pláž, oceán&#10;&#10;Popis byl vytvořen automaticky">
            <a:extLst>
              <a:ext uri="{FF2B5EF4-FFF2-40B4-BE49-F238E27FC236}">
                <a16:creationId xmlns:a16="http://schemas.microsoft.com/office/drawing/2014/main" id="{BA6263CA-B3AF-B52B-B3E7-23C395D80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r="20398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4" name="Arc 2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ázek 5" descr="Obsah obrázku voda, venku, oceán, příroda&#10;&#10;Popis byl vytvořen automaticky">
            <a:extLst>
              <a:ext uri="{FF2B5EF4-FFF2-40B4-BE49-F238E27FC236}">
                <a16:creationId xmlns:a16="http://schemas.microsoft.com/office/drawing/2014/main" id="{A9352089-7729-84BD-68C6-8DFA43DA2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4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283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FD08E-A7F8-49C8-2ED5-ACCEB855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Nejznámější ropné havárie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5AA5E9-E589-E026-47F9-CE5B3AE62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60" y="1506750"/>
            <a:ext cx="10515600" cy="4351338"/>
          </a:xfrm>
        </p:spPr>
        <p:txBody>
          <a:bodyPr/>
          <a:lstStyle/>
          <a:p>
            <a:r>
              <a:rPr lang="cs-CZ" dirty="0"/>
              <a:t>Exxon </a:t>
            </a:r>
            <a:r>
              <a:rPr lang="cs-CZ" dirty="0" err="1"/>
              <a:t>Valdez</a:t>
            </a:r>
            <a:r>
              <a:rPr lang="cs-CZ" dirty="0"/>
              <a:t> – 1989, ztroskotala v </a:t>
            </a:r>
            <a:r>
              <a:rPr lang="cs-CZ" dirty="0" err="1"/>
              <a:t>přistavu</a:t>
            </a:r>
            <a:r>
              <a:rPr lang="cs-CZ" dirty="0"/>
              <a:t> </a:t>
            </a:r>
            <a:r>
              <a:rPr lang="cs-CZ" dirty="0" err="1"/>
              <a:t>Valdez</a:t>
            </a:r>
            <a:r>
              <a:rPr lang="cs-CZ" dirty="0"/>
              <a:t>, jedna z největších ekologických katastrof </a:t>
            </a:r>
          </a:p>
          <a:p>
            <a:r>
              <a:rPr lang="cs-CZ" dirty="0"/>
              <a:t>Erika – 1999, u francouzského pobřeží, společnost </a:t>
            </a:r>
            <a:r>
              <a:rPr lang="cs-CZ" dirty="0" err="1"/>
              <a:t>Total</a:t>
            </a:r>
            <a:r>
              <a:rPr lang="cs-CZ" dirty="0"/>
              <a:t> odsouzena k pokutě</a:t>
            </a:r>
          </a:p>
          <a:p>
            <a:r>
              <a:rPr lang="cs-CZ" dirty="0" err="1"/>
              <a:t>Prestige</a:t>
            </a:r>
            <a:r>
              <a:rPr lang="cs-CZ" dirty="0"/>
              <a:t> – 2002, u pobřeží španělské Galicie, škody za 8 miliard eur</a:t>
            </a:r>
          </a:p>
          <a:p>
            <a:r>
              <a:rPr lang="cs-CZ" dirty="0"/>
              <a:t>Plošina </a:t>
            </a:r>
            <a:r>
              <a:rPr lang="cs-CZ" dirty="0" err="1"/>
              <a:t>Deepwater</a:t>
            </a:r>
            <a:r>
              <a:rPr lang="cs-CZ" dirty="0"/>
              <a:t> Horizon – 2010, v Mexickém zálivu v důsledku exploze, ropná skvrna o 1500 km</a:t>
            </a:r>
            <a:r>
              <a:rPr lang="cs-CZ" baseline="30000" dirty="0"/>
              <a:t>2</a:t>
            </a:r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26681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voda, venku, obloha, loď&#10;&#10;Popis byl vytvořen automaticky">
            <a:extLst>
              <a:ext uri="{FF2B5EF4-FFF2-40B4-BE49-F238E27FC236}">
                <a16:creationId xmlns:a16="http://schemas.microsoft.com/office/drawing/2014/main" id="{995DC904-0D34-982B-2924-1B6B75EA2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8" y="0"/>
            <a:ext cx="3768369" cy="2517270"/>
          </a:xfrm>
          <a:prstGeom prst="rect">
            <a:avLst/>
          </a:prstGeom>
        </p:spPr>
      </p:pic>
      <p:pic>
        <p:nvPicPr>
          <p:cNvPr id="3" name="Obrázek 2" descr="Obsah obrázku text, osoba, venku, příroda&#10;&#10;Popis byl vytvořen automaticky">
            <a:extLst>
              <a:ext uri="{FF2B5EF4-FFF2-40B4-BE49-F238E27FC236}">
                <a16:creationId xmlns:a16="http://schemas.microsoft.com/office/drawing/2014/main" id="{2E1ECFE2-7A59-66A3-B82A-C056B6AA3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48" y="3011232"/>
            <a:ext cx="3856427" cy="2658998"/>
          </a:xfrm>
          <a:prstGeom prst="rect">
            <a:avLst/>
          </a:prstGeom>
        </p:spPr>
      </p:pic>
      <p:pic>
        <p:nvPicPr>
          <p:cNvPr id="4" name="Obrázek 3" descr="Obsah obrázku voda, loď, venku, příroda&#10;&#10;Popis byl vytvořen automaticky">
            <a:extLst>
              <a:ext uri="{FF2B5EF4-FFF2-40B4-BE49-F238E27FC236}">
                <a16:creationId xmlns:a16="http://schemas.microsoft.com/office/drawing/2014/main" id="{43BA7EB9-2C2B-77A2-42ED-200C7A57A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67" y="0"/>
            <a:ext cx="4030068" cy="30225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FBD71B7-6CBD-7649-13DB-0619C932FC35}"/>
              </a:ext>
            </a:extLst>
          </p:cNvPr>
          <p:cNvSpPr txBox="1"/>
          <p:nvPr/>
        </p:nvSpPr>
        <p:spPr>
          <a:xfrm>
            <a:off x="737118" y="2687216"/>
            <a:ext cx="32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Exxon </a:t>
            </a:r>
            <a:r>
              <a:rPr lang="cs-CZ" dirty="0" err="1"/>
              <a:t>Valdez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580337-9F5E-965E-6239-2E42F53AB2D7}"/>
              </a:ext>
            </a:extLst>
          </p:cNvPr>
          <p:cNvSpPr txBox="1"/>
          <p:nvPr/>
        </p:nvSpPr>
        <p:spPr>
          <a:xfrm>
            <a:off x="3998547" y="587008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Pobřeží Galicie po havárii tankeru </a:t>
            </a:r>
            <a:r>
              <a:rPr lang="cs-CZ" dirty="0" err="1"/>
              <a:t>Prestige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7E3C2EF-0C56-DBE6-73D8-61C7E3208DC3}"/>
              </a:ext>
            </a:extLst>
          </p:cNvPr>
          <p:cNvSpPr txBox="1"/>
          <p:nvPr/>
        </p:nvSpPr>
        <p:spPr>
          <a:xfrm>
            <a:off x="8835704" y="305966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Deepwater</a:t>
            </a:r>
            <a:r>
              <a:rPr lang="cs-CZ" dirty="0"/>
              <a:t> Horizon</a:t>
            </a:r>
          </a:p>
        </p:txBody>
      </p:sp>
    </p:spTree>
    <p:extLst>
      <p:ext uri="{BB962C8B-B14F-4D97-AF65-F5344CB8AC3E}">
        <p14:creationId xmlns:p14="http://schemas.microsoft.com/office/powerpoint/2010/main" val="239173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81C72F-13D0-654D-4E51-608F5EF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cs-CZ" dirty="0"/>
              <a:t>Jak předejít haváriím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4806C-1D92-4878-BD2E-7D3336EEC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cs-CZ"/>
              <a:t>Pravidelně kontrolovat technický stav lodí</a:t>
            </a:r>
          </a:p>
          <a:p>
            <a:r>
              <a:rPr lang="cs-CZ"/>
              <a:t>Vyškolená posádka</a:t>
            </a:r>
          </a:p>
          <a:p>
            <a:r>
              <a:rPr lang="cs-CZ"/>
              <a:t>Normy pro maximální množství nákladu</a:t>
            </a:r>
          </a:p>
          <a:p>
            <a:r>
              <a:rPr lang="cs-CZ"/>
              <a:t>Dorozumívání mezi loděmi</a:t>
            </a:r>
          </a:p>
          <a:p>
            <a:endParaRPr lang="cs-CZ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voda, obloha, venku, loď&#10;&#10;Popis byl vytvořen automaticky">
            <a:extLst>
              <a:ext uri="{FF2B5EF4-FFF2-40B4-BE49-F238E27FC236}">
                <a16:creationId xmlns:a16="http://schemas.microsoft.com/office/drawing/2014/main" id="{CCA2D949-DA48-54E4-6F58-70A48637F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3" y="2793535"/>
            <a:ext cx="6243013" cy="3511695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891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34102-3B57-4E6F-8177-AA687D4E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9C355-3F65-813B-DCB7-BD0EC286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050" dirty="0">
                <a:hlinkClick r:id="rId2"/>
              </a:rPr>
              <a:t>http://e-chembook.eu/uhli-ropa-a-zemni-plyn</a:t>
            </a:r>
            <a:endParaRPr lang="cs-CZ" sz="1050" dirty="0"/>
          </a:p>
          <a:p>
            <a:r>
              <a:rPr lang="cs-CZ" sz="1050" dirty="0">
                <a:hlinkClick r:id="rId3"/>
              </a:rPr>
              <a:t>https://www.e15.cz/byznys/prumysl-a-energetika/ropovod-forties-privadejici-ropu-ze-severniho-more-je-opet-v-provozu-1341643</a:t>
            </a:r>
            <a:endParaRPr lang="cs-CZ" sz="1050" dirty="0"/>
          </a:p>
          <a:p>
            <a:r>
              <a:rPr lang="cs-CZ" sz="1050" dirty="0">
                <a:hlinkClick r:id="rId4"/>
              </a:rPr>
              <a:t>https://zpravy.aktualne.cz/zahranici/v-rudem-mori-explodoval-iransky-ropny-tanker-podle-teheranu/r~ba8f160cebfd11e99b40ac1f6b220ee8/</a:t>
            </a:r>
            <a:endParaRPr lang="cs-CZ" sz="1050" dirty="0"/>
          </a:p>
          <a:p>
            <a:r>
              <a:rPr lang="cs-CZ" sz="1050" dirty="0">
                <a:hlinkClick r:id="rId5"/>
              </a:rPr>
              <a:t>https://www.hydrotech-group.com/cz/blog/ako-sa-cistia-ropne-skvrny-na-mori</a:t>
            </a:r>
            <a:endParaRPr lang="cs-CZ" sz="1050" dirty="0"/>
          </a:p>
          <a:p>
            <a:r>
              <a:rPr lang="cs-CZ" sz="1050" dirty="0">
                <a:hlinkClick r:id="rId6"/>
              </a:rPr>
              <a:t>https://www.idnes.cz/zpravy/zahranicni/video-pet-let-od-havarie-ropne-plosiny-deepwater-horizon.A150420_105058_zahranicni_ert</a:t>
            </a:r>
            <a:endParaRPr lang="cs-CZ" sz="1050" dirty="0"/>
          </a:p>
          <a:p>
            <a:r>
              <a:rPr lang="cs-CZ" sz="1050" dirty="0">
                <a:hlinkClick r:id="rId7"/>
              </a:rPr>
              <a:t>https://cs.wikipedia.org/wiki/Seznam_ekologick%C3%BDch_katastrof</a:t>
            </a:r>
            <a:endParaRPr lang="cs-CZ" sz="1050" dirty="0"/>
          </a:p>
          <a:p>
            <a:r>
              <a:rPr lang="cs-CZ" sz="1050" dirty="0">
                <a:hlinkClick r:id="rId8"/>
              </a:rPr>
              <a:t>https://cs.wikipedia.org/wiki/Exxon_Valdez</a:t>
            </a:r>
            <a:endParaRPr lang="cs-CZ" sz="1050" dirty="0"/>
          </a:p>
          <a:p>
            <a:r>
              <a:rPr lang="cs-CZ" sz="1050" dirty="0">
                <a:hlinkClick r:id="rId9"/>
              </a:rPr>
              <a:t>https://cs.wikipedia.org/wiki/Erika_(lo%C4%8F)</a:t>
            </a:r>
            <a:endParaRPr lang="cs-CZ" sz="1050" dirty="0"/>
          </a:p>
          <a:p>
            <a:r>
              <a:rPr lang="cs-CZ" sz="1050" dirty="0">
                <a:hlinkClick r:id="rId10"/>
              </a:rPr>
              <a:t>https://cs.wikipedia.org/wiki/Hav%C3%A1rie_tankeru_Prestige</a:t>
            </a:r>
            <a:endParaRPr lang="cs-CZ" sz="1050" dirty="0"/>
          </a:p>
          <a:p>
            <a:r>
              <a:rPr lang="cs-CZ" sz="1050" dirty="0">
                <a:hlinkClick r:id="rId11"/>
              </a:rPr>
              <a:t>https://cs.wikipedia.org/wiki/Hav%C3%A1rie_plo%C5%A1iny_Deepwater_Horizon</a:t>
            </a:r>
            <a:endParaRPr lang="cs-CZ" sz="1050" dirty="0"/>
          </a:p>
          <a:p>
            <a:r>
              <a:rPr lang="cs-CZ" sz="1050" dirty="0">
                <a:hlinkClick r:id="rId12"/>
              </a:rPr>
              <a:t>https://cs.wikipedia.org/wiki/Ropa</a:t>
            </a:r>
            <a:endParaRPr lang="cs-CZ" sz="1050" dirty="0"/>
          </a:p>
          <a:p>
            <a:r>
              <a:rPr lang="cs-CZ" sz="1050" dirty="0">
                <a:hlinkClick r:id="rId13"/>
              </a:rPr>
              <a:t>https://www.mzp.cz/web/edice.nsf/B18C18B302379CCCC1256FC000407A70/$file/e-02-3.htm</a:t>
            </a:r>
            <a:endParaRPr lang="cs-CZ" sz="1050" dirty="0"/>
          </a:p>
          <a:p>
            <a:r>
              <a:rPr lang="cs-CZ" sz="1050" dirty="0">
                <a:hlinkClick r:id="rId14"/>
              </a:rPr>
              <a:t>https://prezmania.cz/ropne-havarie/</a:t>
            </a:r>
            <a:endParaRPr lang="cs-CZ" sz="1050" dirty="0"/>
          </a:p>
          <a:p>
            <a:r>
              <a:rPr lang="cs-CZ" sz="1050" dirty="0">
                <a:hlinkClick r:id="rId15"/>
              </a:rPr>
              <a:t>https://cs.wikipedia.org/wiki/Ropn%C3%A1_skvrna</a:t>
            </a:r>
            <a:endParaRPr lang="cs-CZ" sz="1050" dirty="0"/>
          </a:p>
          <a:p>
            <a:r>
              <a:rPr lang="cs-CZ" sz="1050" dirty="0">
                <a:hlinkClick r:id="rId16"/>
              </a:rPr>
              <a:t>https://faktaoklimatu.cz/infografiky/emise-fosilni-paliva</a:t>
            </a:r>
            <a:endParaRPr lang="cs-CZ" sz="1050" dirty="0"/>
          </a:p>
          <a:p>
            <a:r>
              <a:rPr lang="cs-CZ" sz="1050" dirty="0">
                <a:hlinkClick r:id="rId17"/>
              </a:rPr>
              <a:t>https://www.roswelltankers.com/fleet/</a:t>
            </a:r>
            <a:endParaRPr lang="en-US" sz="1050" dirty="0"/>
          </a:p>
          <a:p>
            <a:r>
              <a:rPr lang="cs-CZ" sz="1050" dirty="0">
                <a:hlinkClick r:id="rId18"/>
              </a:rPr>
              <a:t>https://www.bing.com/images/create/oil-tanker/6436d9ce7cbf466bbe45ddd2830ab609?id=Gk4CiMkhJfpJ6cnLDlSETA%3d%3d&amp;view=detailv2&amp;idpp=genimg&amp;adlt=strict&amp;edgehub=1&amp;lightschemeovr=1&amp;FORM=GCRIDP&amp;mode=overlay</a:t>
            </a:r>
            <a:endParaRPr lang="en-US" sz="1050" dirty="0"/>
          </a:p>
          <a:p>
            <a:endParaRPr lang="cs-CZ" sz="1050" dirty="0"/>
          </a:p>
          <a:p>
            <a:endParaRPr lang="cs-CZ" sz="1050" dirty="0"/>
          </a:p>
          <a:p>
            <a:endParaRPr lang="cs-CZ" sz="1050" dirty="0"/>
          </a:p>
          <a:p>
            <a:endParaRPr lang="cs-CZ" sz="1050" dirty="0"/>
          </a:p>
          <a:p>
            <a:endParaRPr lang="cs-CZ" sz="105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55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64CC9A8-F140-433E-5F56-5EAF35C28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5" b="13152"/>
          <a:stretch/>
        </p:blipFill>
        <p:spPr bwMode="auto">
          <a:xfrm>
            <a:off x="-3049" y="0"/>
            <a:ext cx="12191999" cy="71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04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ACEB62-7D56-355E-AF87-393AB2117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 dirty="0">
                <a:solidFill>
                  <a:srgbClr val="FFFFFF"/>
                </a:solidFill>
              </a:rPr>
              <a:t>Děkuji za pozornost </a:t>
            </a:r>
            <a:r>
              <a:rPr lang="cs-CZ" sz="52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cs-CZ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9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527</Words>
  <Application>Microsoft Office PowerPoint</Application>
  <PresentationFormat>Širokoúhlá obrazovka</PresentationFormat>
  <Paragraphs>66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Ropná havárie</vt:lpstr>
      <vt:lpstr>Ropa – základní informace</vt:lpstr>
      <vt:lpstr> Ekologický dopad těžby ropy na přírodu</vt:lpstr>
      <vt:lpstr>Ropné havárie</vt:lpstr>
      <vt:lpstr>Nejznámější ropné havárie</vt:lpstr>
      <vt:lpstr>Prezentace aplikace PowerPoint</vt:lpstr>
      <vt:lpstr>Jak předejít haváriím</vt:lpstr>
      <vt:lpstr>Zdroje</vt:lpstr>
      <vt:lpstr>Děkuji za pozornost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Ropná havárie</dc:title>
  <dc:creator>Jan Smola</dc:creator>
  <cp:lastModifiedBy>Jan Smola</cp:lastModifiedBy>
  <cp:revision>5</cp:revision>
  <dcterms:created xsi:type="dcterms:W3CDTF">2023-04-11T16:45:09Z</dcterms:created>
  <dcterms:modified xsi:type="dcterms:W3CDTF">2023-04-12T18:31:04Z</dcterms:modified>
</cp:coreProperties>
</file>