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5" r:id="rId5"/>
    <p:sldId id="266" r:id="rId6"/>
    <p:sldId id="276" r:id="rId7"/>
    <p:sldId id="267" r:id="rId8"/>
    <p:sldId id="268" r:id="rId9"/>
    <p:sldId id="277" r:id="rId10"/>
    <p:sldId id="269" r:id="rId11"/>
    <p:sldId id="279" r:id="rId12"/>
    <p:sldId id="270" r:id="rId13"/>
    <p:sldId id="271" r:id="rId14"/>
    <p:sldId id="272" r:id="rId15"/>
    <p:sldId id="280" r:id="rId16"/>
    <p:sldId id="283" r:id="rId17"/>
    <p:sldId id="273" r:id="rId18"/>
    <p:sldId id="274" r:id="rId19"/>
  </p:sldIdLst>
  <p:sldSz cx="12188825" cy="6858000"/>
  <p:notesSz cx="6858000" cy="9144000"/>
  <p:custDataLst>
    <p:tags r:id="rId22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9" autoAdjust="0"/>
    <p:restoredTop sz="94559" autoAdjust="0"/>
  </p:normalViewPr>
  <p:slideViewPr>
    <p:cSldViewPr showGuides="1">
      <p:cViewPr varScale="1">
        <p:scale>
          <a:sx n="72" d="100"/>
          <a:sy n="72" d="100"/>
        </p:scale>
        <p:origin x="522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29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A484CF-5C0D-4B43-881D-EE0B0C56DA1F}" type="datetime1">
              <a:rPr lang="cs-CZ" smtClean="0"/>
              <a:t>12.04.2023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8A0DC4-F9C3-494A-A82F-C58DE7759DDB}" type="datetime1">
              <a:rPr lang="cs-CZ" noProof="0" smtClean="0"/>
              <a:t>12.04.2023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47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Velké mořské vln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 smtClean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18DADE-DB35-43BB-9668-D95821E80F81}" type="datetime1">
              <a:rPr lang="cs-CZ" noProof="0" smtClean="0"/>
              <a:t>12.04.2023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81DF7-4DDF-43C5-B614-99F24CD7CB31}" type="datetime1">
              <a:rPr lang="cs-CZ" noProof="0" smtClean="0"/>
              <a:t>12.04.2023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 rtlCol="0"/>
          <a:lstStyle/>
          <a:p>
            <a:pPr rtl="0"/>
            <a:fld id="{AC12D75D-AF99-468C-8CEE-219946F2EE0B}" type="datetime1">
              <a:rPr lang="cs-CZ" noProof="0" smtClean="0"/>
              <a:t>12.04.2023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7313D-8B5A-4494-BA54-13FCD5810AA8}" type="datetime1">
              <a:rPr lang="cs-CZ" noProof="0" smtClean="0"/>
              <a:t>12.04.2023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746C1D-B1AE-4502-A71C-59718B1334C9}" type="datetime1">
              <a:rPr lang="cs-CZ" noProof="0" smtClean="0"/>
              <a:t>12.04.2023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0D1293-5A1A-44B0-AD4D-3DFE07CC72CD}" type="datetime1">
              <a:rPr lang="cs-CZ" noProof="0" smtClean="0"/>
              <a:t>12.04.2023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25EA2C-2BE0-4BE7-A21B-3E5B74418F98}" type="datetime1">
              <a:rPr lang="cs-CZ" noProof="0" smtClean="0"/>
              <a:t>12.04.2023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Velké mořské vlny (poloprůhledné)" title="Mořské vln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39B20-1A2C-4BD9-953B-F08BEFF26C51}" type="datetime1">
              <a:rPr lang="cs-CZ" noProof="0" smtClean="0"/>
              <a:t>12.04.2023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D02B1A-2751-45A5-A30A-56319361C0EC}" type="datetime1">
              <a:rPr lang="cs-CZ" noProof="0" smtClean="0"/>
              <a:t>12.04.2023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8" name="Obdélník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0B4EB2-14C3-4CCB-872C-3ABDCF6077B6}" type="datetime1">
              <a:rPr lang="cs-CZ" noProof="0" smtClean="0"/>
              <a:t>12.04.2023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Velké mořské vlny (poloprůhledné)" title="Mořské vlny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Obrázek 9" descr="Velké mořské vlny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 smtClean="0"/>
              <a:t>Kliknutím můžete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7F8A7E0-4BEE-4A36-ADE7-D015938901BF}" type="datetime1">
              <a:rPr lang="cs-CZ" noProof="0" smtClean="0"/>
              <a:t>12.04.2023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ia.cz/blog/pozor-na-povodne-a-zaplavy-co-delat-abyste-byli-dostatecne-chraneni/" TargetMode="External"/><Relationship Id="rId13" Type="http://schemas.openxmlformats.org/officeDocument/2006/relationships/hyperlink" Target="https://www.metro.cz/povodne-2002-tisicileta-voda-muze-prahu-splachnout-znova-pia-/praha.aspx?c=A180812_203901_metro-praha_jsk" TargetMode="External"/><Relationship Id="rId18" Type="http://schemas.openxmlformats.org/officeDocument/2006/relationships/hyperlink" Target="https://www.idnes.cz/ekonomika/domaci/lesy-sucho-zadrzeni-vody-tune-hraze.A200607_194021_ekonomika_mama" TargetMode="External"/><Relationship Id="rId3" Type="http://schemas.openxmlformats.org/officeDocument/2006/relationships/hyperlink" Target="http://www.aqp-dpp.cz/svhv/text/dPP_SPA.pdf" TargetMode="External"/><Relationship Id="rId7" Type="http://schemas.openxmlformats.org/officeDocument/2006/relationships/hyperlink" Target="https://www.portalobce.cz/povodnovy-plan/nve_stupne-povodnove-aktivity" TargetMode="External"/><Relationship Id="rId12" Type="http://schemas.openxmlformats.org/officeDocument/2006/relationships/hyperlink" Target="https://www.cervenykriz.eu/humanitarni-pomoci-v-cr" TargetMode="External"/><Relationship Id="rId17" Type="http://schemas.openxmlformats.org/officeDocument/2006/relationships/hyperlink" Target="https://zajimej.se/do-projektu-na-zadrzeni-vody-v-krajine-se-muze-zapojit-kazdy/" TargetMode="External"/><Relationship Id="rId2" Type="http://schemas.openxmlformats.org/officeDocument/2006/relationships/hyperlink" Target="https://arnika.org/novinky/jak-vznikaji-povodne-a-co-se-behem-nich-deje" TargetMode="External"/><Relationship Id="rId16" Type="http://schemas.openxmlformats.org/officeDocument/2006/relationships/hyperlink" Target="https://region.rozhlas.cz/nejvetsi-cesky-poldr-v-zichlinku-chrani-pred-velkou-vodou-za-sucha-laka-na-krasy-7627285" TargetMode="External"/><Relationship Id="rId20" Type="http://schemas.openxmlformats.org/officeDocument/2006/relationships/hyperlink" Target="https://www.vecerni-praha.cz/ministerstvo-zemedelstvi-meni-krajinu-aby-zadrzela-vice-vody-a-lepe-zvladla-sucho-i-povod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ambis.cz/th/p1qfj/Bakalarska_prace_Anezka_Melenova.pdf" TargetMode="External"/><Relationship Id="rId11" Type="http://schemas.openxmlformats.org/officeDocument/2006/relationships/hyperlink" Target="https://stock.adobe.com/cz/images/food-bank-simple-concept-illustration-time-to-donate-food-donation-boxes-full-of-food-vector-concept-illustrations/243481932" TargetMode="External"/><Relationship Id="rId5" Type="http://schemas.openxmlformats.org/officeDocument/2006/relationships/hyperlink" Target="https://www.komunalniekologie.cz/info/jak-vratit-vodu-do-krajiny" TargetMode="External"/><Relationship Id="rId15" Type="http://schemas.openxmlformats.org/officeDocument/2006/relationships/hyperlink" Target="https://www.info.cz/zpravodajstvi/cesko/nenapadlo-nas-ze-bychom-se-domu-nevratili-tvrdi-zena-kterou-v-roce-2002-zasahly-povodne" TargetMode="External"/><Relationship Id="rId10" Type="http://schemas.openxmlformats.org/officeDocument/2006/relationships/hyperlink" Target="https://infoviz.cz/graphic.php?ID=115" TargetMode="External"/><Relationship Id="rId19" Type="http://schemas.openxmlformats.org/officeDocument/2006/relationships/hyperlink" Target="https://udrztosprirodou.cz/ziva-krajina" TargetMode="External"/><Relationship Id="rId4" Type="http://schemas.openxmlformats.org/officeDocument/2006/relationships/hyperlink" Target="https://www.hzscr.cz/clanek/ochrana-pri-vzniku-mimoradnych-udalosti.aspx?q=Y2hudW09NQ%3D%3D" TargetMode="External"/><Relationship Id="rId9" Type="http://schemas.openxmlformats.org/officeDocument/2006/relationships/hyperlink" Target="https://domaci.hn.cz/c1-64527560-rychlejsi-nez-povoden-praha-chce-zavest-hromadne-zasilani-varovnych-sms" TargetMode="External"/><Relationship Id="rId14" Type="http://schemas.openxmlformats.org/officeDocument/2006/relationships/hyperlink" Target="https://cs.wikipedia.org/wiki/Povode%C5%88_v_%C4%8Cesku_(2002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 smtClean="0"/>
              <a:t>POVODNĚ</a:t>
            </a:r>
            <a:endParaRPr lang="cs-CZ" sz="54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M. </a:t>
            </a:r>
            <a:r>
              <a:rPr lang="cs-CZ" dirty="0" err="1" smtClean="0"/>
              <a:t>Buusová</a:t>
            </a:r>
            <a:r>
              <a:rPr lang="cs-CZ" dirty="0" smtClean="0"/>
              <a:t>, K. Ratajová</a:t>
            </a:r>
          </a:p>
          <a:p>
            <a:pPr rtl="0"/>
            <a:r>
              <a:rPr lang="cs-CZ" dirty="0" smtClean="0"/>
              <a:t>4. 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2" y="-243408"/>
            <a:ext cx="9144001" cy="1219200"/>
          </a:xfrm>
        </p:spPr>
        <p:txBody>
          <a:bodyPr/>
          <a:lstStyle/>
          <a:p>
            <a:r>
              <a:rPr lang="cs-CZ" dirty="0" smtClean="0"/>
              <a:t>Jak se chovat po povodni?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2" y="1268760"/>
            <a:ext cx="9144001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Nechte si zkontrolovat stav obydlí, rozvody energií, stav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 </a:t>
            </a:r>
            <a:r>
              <a:rPr lang="cs-CZ" dirty="0" smtClean="0"/>
              <a:t>  kanalizace a rozvodů vody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Zlikvidujte potraviny a polní plodiny, které byly zasaženy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 </a:t>
            </a:r>
            <a:r>
              <a:rPr lang="cs-CZ" dirty="0" smtClean="0"/>
              <a:t>  vodou podle pokynů hygienika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Informujte se o místech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 </a:t>
            </a:r>
            <a:r>
              <a:rPr lang="cs-CZ" dirty="0" smtClean="0"/>
              <a:t>  humanitární pomoci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6146" name="Picture 2" descr="Humanitární pomoci v Č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12029"/>
          <a:stretch/>
        </p:blipFill>
        <p:spPr bwMode="auto">
          <a:xfrm>
            <a:off x="7174531" y="3356992"/>
            <a:ext cx="5014293" cy="34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1" y="-243408"/>
            <a:ext cx="9144001" cy="1219200"/>
          </a:xfrm>
        </p:spPr>
        <p:txBody>
          <a:bodyPr/>
          <a:lstStyle/>
          <a:p>
            <a:r>
              <a:rPr lang="cs-CZ" dirty="0" smtClean="0"/>
              <a:t>Ochrana proti povodním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err="1" smtClean="0"/>
              <a:t>Poldery</a:t>
            </a:r>
            <a:r>
              <a:rPr lang="cs-CZ" dirty="0"/>
              <a:t> 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Protipovodňové hráze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1028" name="Picture 4" descr="Chlumec nad Cidlinou vybuduje protipovodňové hráze za 150 milionů |  Vodárenství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2"/>
          <a:stretch/>
        </p:blipFill>
        <p:spPr bwMode="auto">
          <a:xfrm>
            <a:off x="6515102" y="1828800"/>
            <a:ext cx="4608511" cy="25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jvětší český poldr v Žichlínku chrání před velkou vodou. Za sucha láká na  krásy místní přírody | Reg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87" y="342900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2" y="0"/>
            <a:ext cx="9144001" cy="1219200"/>
          </a:xfrm>
        </p:spPr>
        <p:txBody>
          <a:bodyPr/>
          <a:lstStyle/>
          <a:p>
            <a:r>
              <a:rPr lang="cs-CZ" dirty="0" smtClean="0"/>
              <a:t>Jak změnit krajinu aby zadržela víc vody?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2" y="1340768"/>
            <a:ext cx="9144001" cy="5445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Obnovení přirozených koryt toků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Bodování zasakovacích prvků – naplněny kamenivem, voda se zde zadrží a vsákne (pomáhá při záplavových deštích)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Sázení stromů – zeleň pomáhá zadržovat vodu v krajině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Obnova starých nebo stavba nových tůní a rybníčků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Pozn.: retenční schopnost krajiny je její schopnost zadržovat vodu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8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nisterstvo zemědělství mění krajinu, aby zadržela více vody a lépe  zvládla sucho i povodně - Nová Večerní Pr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124148"/>
            <a:ext cx="5674395" cy="3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Živá krajina - Udržto s přírodou - středočeský ekofestiv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3"/>
          <a:stretch/>
        </p:blipFill>
        <p:spPr bwMode="auto">
          <a:xfrm>
            <a:off x="405780" y="124148"/>
            <a:ext cx="5436666" cy="201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 projektů na zadržení vody v krajině se může zapojit každý | Zajímej.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2348880"/>
            <a:ext cx="5436666" cy="40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ak zadržet vodu v lesích? Existují levné i nákladnější cesty - iDNES.c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99"/>
          <a:stretch/>
        </p:blipFill>
        <p:spPr bwMode="auto">
          <a:xfrm>
            <a:off x="6022403" y="4149081"/>
            <a:ext cx="5674395" cy="227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718" y="-337364"/>
            <a:ext cx="9144001" cy="1219200"/>
          </a:xfrm>
        </p:spPr>
        <p:txBody>
          <a:bodyPr/>
          <a:lstStyle/>
          <a:p>
            <a:r>
              <a:rPr lang="cs-CZ" dirty="0" smtClean="0"/>
              <a:t>Povodeň 2002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5860" y="1327963"/>
            <a:ext cx="9144001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 Největší </a:t>
            </a:r>
            <a:r>
              <a:rPr lang="cs-CZ" sz="2800" dirty="0" smtClean="0"/>
              <a:t>změřené povodně v Čechách</a:t>
            </a:r>
            <a:endParaRPr lang="cs-CZ" sz="2800" dirty="0"/>
          </a:p>
        </p:txBody>
      </p:sp>
      <p:pic>
        <p:nvPicPr>
          <p:cNvPr id="7170" name="Picture 2" descr="INFO.CZ | „Nenapadlo nás, že bychom se domů nevrátili,“ tvrdí žena, kterou  v roce 2002 zasáhly povodně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3353"/>
          <a:stretch/>
        </p:blipFill>
        <p:spPr bwMode="auto">
          <a:xfrm>
            <a:off x="1259718" y="2420888"/>
            <a:ext cx="4608513" cy="39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vodeň v Česku (2002) – Wikipedi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9947"/>
          <a:stretch/>
        </p:blipFill>
        <p:spPr bwMode="auto">
          <a:xfrm>
            <a:off x="8110636" y="108764"/>
            <a:ext cx="3912435" cy="29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ovodně 2002. Tisíciletá voda může Prahu spláchnout znova - Metro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19" y="3190874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1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arnika.org/novinky/jak-vznikaji-povodne-a-co-se-behem-nich-deje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www.aqp-dpp.cz/svhv/text/dPP_SPA.pdf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www.hzscr.cz/clanek/ochrana-pri-vzniku-mimoradnych-udalosti.aspx?q=Y2hudW09NQ%3D%3D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www.komunalniekologie.cz/info/jak-vratit-vodu-do-krajiny</a:t>
            </a:r>
            <a:endParaRPr lang="cs-CZ" dirty="0" smtClean="0"/>
          </a:p>
          <a:p>
            <a:r>
              <a:rPr lang="cs-CZ" dirty="0" smtClean="0"/>
              <a:t>Obrázky</a:t>
            </a:r>
            <a:r>
              <a:rPr lang="cs-CZ" dirty="0" smtClean="0"/>
              <a:t>:</a:t>
            </a:r>
            <a:endParaRPr lang="cs-CZ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6"/>
              </a:rPr>
              <a:t>https://</a:t>
            </a:r>
            <a:r>
              <a:rPr lang="cs-CZ" sz="1200" dirty="0" smtClean="0">
                <a:hlinkClick r:id="rId6"/>
              </a:rPr>
              <a:t>is.ambis.cz/th/p1qfj/Bakalarska_prace_Anezka_Melenova.pdf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7"/>
              </a:rPr>
              <a:t>https://</a:t>
            </a:r>
            <a:r>
              <a:rPr lang="cs-CZ" sz="1200" dirty="0" smtClean="0">
                <a:hlinkClick r:id="rId7"/>
              </a:rPr>
              <a:t>www.portalobce.cz/povodnovy-plan/nve_stupne-povodnove-aktivity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8"/>
              </a:rPr>
              <a:t>https://www.insia.cz/blog/pozor-na-povodne-a-zaplavy-co-delat-abyste-byli-dostatecne-chraneni</a:t>
            </a:r>
            <a:r>
              <a:rPr lang="cs-CZ" sz="1200" dirty="0" smtClean="0">
                <a:hlinkClick r:id="rId8"/>
              </a:rPr>
              <a:t>/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9"/>
              </a:rPr>
              <a:t>https://</a:t>
            </a:r>
            <a:r>
              <a:rPr lang="cs-CZ" sz="1200" dirty="0" smtClean="0">
                <a:hlinkClick r:id="rId9"/>
              </a:rPr>
              <a:t>domaci.hn.cz/c1-64527560-rychlejsi-nez-povoden-praha-chce-zavest-hromadne-zasilani-varovnych-sms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10"/>
              </a:rPr>
              <a:t>https://</a:t>
            </a:r>
            <a:r>
              <a:rPr lang="cs-CZ" sz="1200" dirty="0" smtClean="0">
                <a:hlinkClick r:id="rId10"/>
              </a:rPr>
              <a:t>infoviz.cz/graphic.php?ID=115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11"/>
              </a:rPr>
              <a:t>https://</a:t>
            </a:r>
            <a:r>
              <a:rPr lang="cs-CZ" sz="1200" dirty="0" smtClean="0">
                <a:hlinkClick r:id="rId11"/>
              </a:rPr>
              <a:t>stock.adobe.com/cz/images/food-bank-simple-concept-illustration-time-to-donate-food-donation-boxes-full-of-food-vector-concept-illustrations/243481932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12"/>
              </a:rPr>
              <a:t>https://</a:t>
            </a:r>
            <a:r>
              <a:rPr lang="cs-CZ" sz="1200" dirty="0" smtClean="0">
                <a:hlinkClick r:id="rId12"/>
              </a:rPr>
              <a:t>www.cervenykriz.eu/humanitarni-pomoci-v-cr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13"/>
              </a:rPr>
              <a:t>https://www.metro.cz/povodne-2002-tisicileta-voda-muze-prahu-splachnout-znova-pia-/</a:t>
            </a:r>
            <a:r>
              <a:rPr lang="cs-CZ" sz="1200" dirty="0" smtClean="0">
                <a:hlinkClick r:id="rId13"/>
              </a:rPr>
              <a:t>praha.aspx?c=A180812_203901_metro-praha_jsk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14"/>
              </a:rPr>
              <a:t>https://cs.wikipedia.org/wiki/Povode%C5%88_v_%C4%8Cesku_%</a:t>
            </a:r>
            <a:r>
              <a:rPr lang="cs-CZ" sz="1200" dirty="0" smtClean="0">
                <a:hlinkClick r:id="rId14"/>
              </a:rPr>
              <a:t>282002%29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15"/>
              </a:rPr>
              <a:t>https://</a:t>
            </a:r>
            <a:r>
              <a:rPr lang="cs-CZ" sz="1200" dirty="0" smtClean="0">
                <a:hlinkClick r:id="rId15"/>
              </a:rPr>
              <a:t>www.info.cz/zpravodajstvi/cesko/nenapadlo-nas-ze-bychom-se-domu-nevratili-tvrdi-zena-kterou-v-roce-2002-zasahly-povodne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16"/>
              </a:rPr>
              <a:t>https://</a:t>
            </a:r>
            <a:r>
              <a:rPr lang="cs-CZ" sz="1200" dirty="0" smtClean="0">
                <a:hlinkClick r:id="rId16"/>
              </a:rPr>
              <a:t>region.rozhlas.cz/nejvetsi-cesky-poldr-v-zichlinku-chrani-pred-velkou-vodou-za-sucha-laka-na-krasy-7627285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17"/>
              </a:rPr>
              <a:t>https://zajimej.se/do-projektu-na-zadrzeni-vody-v-krajine-se-muze-zapojit-kazdy</a:t>
            </a:r>
            <a:r>
              <a:rPr lang="cs-CZ" sz="1200" dirty="0" smtClean="0">
                <a:hlinkClick r:id="rId17"/>
              </a:rPr>
              <a:t>/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18"/>
              </a:rPr>
              <a:t>https://</a:t>
            </a:r>
            <a:r>
              <a:rPr lang="cs-CZ" sz="1200" dirty="0" smtClean="0">
                <a:hlinkClick r:id="rId18"/>
              </a:rPr>
              <a:t>www.idnes.cz/ekonomika/domaci/lesy-sucho-zadrzeni-vody-tune-hraze.A200607_194021_ekonomika_mama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19"/>
              </a:rPr>
              <a:t>https://</a:t>
            </a:r>
            <a:r>
              <a:rPr lang="cs-CZ" sz="1200" dirty="0" smtClean="0">
                <a:hlinkClick r:id="rId19"/>
              </a:rPr>
              <a:t>udrztosprirodou.cz/ziva-krajina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dirty="0">
                <a:hlinkClick r:id="rId20"/>
              </a:rPr>
              <a:t>https://www.vecerni-praha.cz/ministerstvo-zemedelstvi-meni-krajinu-aby-zadrzela-vice-vody-a-lepe-zvladla-sucho-i-povodne</a:t>
            </a:r>
            <a:r>
              <a:rPr lang="cs-CZ" sz="1200" dirty="0" smtClean="0">
                <a:hlinkClick r:id="rId20"/>
              </a:rPr>
              <a:t>/</a:t>
            </a:r>
            <a:endParaRPr lang="cs-CZ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1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9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9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2" y="-22944"/>
            <a:ext cx="9144001" cy="1219200"/>
          </a:xfrm>
        </p:spPr>
        <p:txBody>
          <a:bodyPr/>
          <a:lstStyle/>
          <a:p>
            <a:r>
              <a:rPr lang="cs-CZ" dirty="0" smtClean="0"/>
              <a:t>Co je povodeň?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2" y="1412776"/>
            <a:ext cx="9144001" cy="54452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Přírodní jev, vyskytující se v různé intenzitě a nepravidelných intervalech, při kterém může docházet ke škodám na majetku, ekologickým škodám i ztrátám na životech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Dochází k výraznému zvýšení hladiny vodního toku a zaplavení území vodou, která se vylila z břehů vodních toků nebo nádrží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POZOR! – záplava = vylití vody z koryta v důsledku povodně</a:t>
            </a:r>
          </a:p>
          <a:p>
            <a:pPr>
              <a:lnSpc>
                <a:spcPct val="15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016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zor na povodně a záplavy! Co dělat, abyste byli dostatečně chráněn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6264610" cy="327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ychlejší než povodeň. Praha chce zavést hromadné zasílání varovných SMS |  Hospodářské noviny (HN.cz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3261290"/>
            <a:ext cx="6454453" cy="363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2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2" y="-171400"/>
            <a:ext cx="9144001" cy="1219200"/>
          </a:xfrm>
        </p:spPr>
        <p:txBody>
          <a:bodyPr/>
          <a:lstStyle/>
          <a:p>
            <a:r>
              <a:rPr lang="cs-CZ" dirty="0" smtClean="0"/>
              <a:t>Jak vzniká?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2" y="1196752"/>
            <a:ext cx="10019456" cy="60486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Na určité území spadne najednou víc vody, než se stačí vypařit nebo vsáknout do země – voda pak stéká do vodních toků, z nichž se může vylít, protože voda nestačí dost rychle odtéct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Příčiny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 </a:t>
            </a:r>
            <a:r>
              <a:rPr lang="cs-CZ" dirty="0" smtClean="0"/>
              <a:t>           - jarní tání sněhu = zimní a jarní povodně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 </a:t>
            </a:r>
            <a:r>
              <a:rPr lang="cs-CZ" dirty="0" smtClean="0"/>
              <a:t>           - krátkodobé srážky velké intenzity (přívalové deště) =                                   </a:t>
            </a:r>
            <a:r>
              <a:rPr lang="cs-CZ" dirty="0" smtClean="0">
                <a:solidFill>
                  <a:srgbClr val="1D4C5D"/>
                </a:solidFill>
              </a:rPr>
              <a:t>p</a:t>
            </a:r>
            <a:r>
              <a:rPr lang="cs-CZ" dirty="0" smtClean="0"/>
              <a:t>              = přívalové povodně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 </a:t>
            </a:r>
            <a:r>
              <a:rPr lang="cs-CZ" dirty="0" smtClean="0"/>
              <a:t>           - déletrvající srážky nižší intenzity = letní povodně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            - v zahraničí i monzunové deště nebo hurikány</a:t>
            </a:r>
          </a:p>
        </p:txBody>
      </p:sp>
    </p:spTree>
    <p:extLst>
      <p:ext uri="{BB962C8B-B14F-4D97-AF65-F5344CB8AC3E}">
        <p14:creationId xmlns:p14="http://schemas.microsoft.com/office/powerpoint/2010/main" val="15471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2" y="-171400"/>
            <a:ext cx="9144001" cy="1219200"/>
          </a:xfrm>
        </p:spPr>
        <p:txBody>
          <a:bodyPr/>
          <a:lstStyle/>
          <a:p>
            <a:r>
              <a:rPr lang="cs-CZ" dirty="0" smtClean="0"/>
              <a:t>SPA (stupně </a:t>
            </a:r>
            <a:r>
              <a:rPr lang="cs-CZ" dirty="0"/>
              <a:t>povodňové aktivity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2" y="1268760"/>
            <a:ext cx="9144001" cy="5589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1. stupeň (stav bdělosti) – při nebezpečí povodně, věnuje se pozornost vodnímu toku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2. stupeň (stav pohotovosti) – nebezpečí přechází ve skutečné povodně, aktivace povodňových orgánů a ochrany před povodněmi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3. stupeň (stav ohrožení) – nebezpečí vzniku škod většího rozsahu nebo ohrožení životů a majetku v daném území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3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portalobce.cz/povodnovy-plan/public/filemanager/S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-21862"/>
            <a:ext cx="5492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fografika - Povodně – základní informa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1" t="31374" r="35184" b="8957"/>
          <a:stretch/>
        </p:blipFill>
        <p:spPr bwMode="auto">
          <a:xfrm>
            <a:off x="909836" y="-21862"/>
            <a:ext cx="3744416" cy="69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5168" y="-243408"/>
            <a:ext cx="9144001" cy="1219200"/>
          </a:xfrm>
        </p:spPr>
        <p:txBody>
          <a:bodyPr/>
          <a:lstStyle/>
          <a:p>
            <a:r>
              <a:rPr lang="cs-CZ" dirty="0" smtClean="0"/>
              <a:t>Jak se chovat, když hrozí povodeň?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5167" y="1268760"/>
            <a:ext cx="9144001" cy="5589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600" dirty="0" smtClean="0"/>
              <a:t>Vytipujte si bezpečné místo, které nebude zaplaveno vodou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Připravte si pytle s pískem na utěsnění nízko položených dveří a oken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Připravte si potraviny a pitnou vodu na 2-3 dny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Upevněte věci, které by mohla odnést voda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Připravte si evakuační zavazadlo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6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říčiny a důsledky povodní v České republice a jejich vliv na strategické  plá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9" y="0"/>
            <a:ext cx="4944203" cy="336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3772" y="350100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Evakuační zavazadlo</a:t>
            </a:r>
            <a:endParaRPr lang="cs-CZ" sz="2400" dirty="0"/>
          </a:p>
        </p:txBody>
      </p:sp>
      <p:pic>
        <p:nvPicPr>
          <p:cNvPr id="4100" name="Picture 4" descr="Vektorová grafika „Food Bank simple concept illustration. Time to donate. Food  donation. Boxes full of food. Vector concept illustrations.“ ze služby  Stock | Adob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2899" r="4643" b="20536"/>
          <a:stretch/>
        </p:blipFill>
        <p:spPr bwMode="auto">
          <a:xfrm>
            <a:off x="5302324" y="1095134"/>
            <a:ext cx="6552728" cy="555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2" y="-171400"/>
            <a:ext cx="9144001" cy="1219200"/>
          </a:xfrm>
        </p:spPr>
        <p:txBody>
          <a:bodyPr/>
          <a:lstStyle/>
          <a:p>
            <a:r>
              <a:rPr lang="cs-CZ" dirty="0" smtClean="0"/>
              <a:t>Jak se chovat při povodni?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2" y="1412776"/>
            <a:ext cx="9144001" cy="4419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Opusťte ohrožený prostor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případě evakuace dodržujte zásady pro opuštění bytu nebo domu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Je-li dostatek času, okamžitě se přesuňte na vytipované místo, které nebude zaplaveno</a:t>
            </a:r>
            <a:endParaRPr lang="cs-CZ" dirty="0"/>
          </a:p>
        </p:txBody>
      </p:sp>
      <p:sp>
        <p:nvSpPr>
          <p:cNvPr id="4" name="AutoShape 2" descr="Inundate stock fotografie, royalty free Inundate obrázky | Depositphotos"/>
          <p:cNvSpPr>
            <a:spLocks noChangeAspect="1" noChangeArrowheads="1"/>
          </p:cNvSpPr>
          <p:nvPr/>
        </p:nvSpPr>
        <p:spPr bwMode="auto">
          <a:xfrm>
            <a:off x="2710036" y="5373216"/>
            <a:ext cx="4320480" cy="43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5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ořské vlny 16 × 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20_TF02901025.potx" id="{856AA4C9-E265-4327-9BAA-5C5425FB5B65}" vid="{D064FDE6-88EA-4CB2-BCB5-B68F55C3A3F6}"/>
    </a:ext>
  </a:extLst>
</a:theme>
</file>

<file path=ppt/theme/theme2.xml><?xml version="1.0" encoding="utf-8"?>
<a:theme xmlns:a="http://schemas.openxmlformats.org/drawingml/2006/main" name="Motiv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a4f35948-e619-41b3-aa29-22878b09cfd2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motivy mořských vln (širokoúhlý formát)</Template>
  <TotalTime>149</TotalTime>
  <Words>492</Words>
  <Application>Microsoft Office PowerPoint</Application>
  <PresentationFormat>Vlastní</PresentationFormat>
  <Paragraphs>71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Mořské vlny 16 × 9</vt:lpstr>
      <vt:lpstr>POVODNĚ</vt:lpstr>
      <vt:lpstr>Co je povodeň?</vt:lpstr>
      <vt:lpstr>Prezentace aplikace PowerPoint</vt:lpstr>
      <vt:lpstr>Jak vzniká?</vt:lpstr>
      <vt:lpstr>SPA (stupně povodňové aktivity)</vt:lpstr>
      <vt:lpstr>Prezentace aplikace PowerPoint</vt:lpstr>
      <vt:lpstr>Jak se chovat, když hrozí povodeň?</vt:lpstr>
      <vt:lpstr>Prezentace aplikace PowerPoint</vt:lpstr>
      <vt:lpstr>Jak se chovat při povodni?</vt:lpstr>
      <vt:lpstr>Jak se chovat po povodni?</vt:lpstr>
      <vt:lpstr>Ochrana proti povodním</vt:lpstr>
      <vt:lpstr>Jak změnit krajinu aby zadržela víc vody?</vt:lpstr>
      <vt:lpstr>Prezentace aplikace PowerPoint</vt:lpstr>
      <vt:lpstr>Povodeň 2002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POVODNĚ</dc:title>
  <dc:creator>Maruška B.</dc:creator>
  <cp:lastModifiedBy>Maruška B.</cp:lastModifiedBy>
  <cp:revision>15</cp:revision>
  <dcterms:created xsi:type="dcterms:W3CDTF">2023-04-11T16:28:42Z</dcterms:created>
  <dcterms:modified xsi:type="dcterms:W3CDTF">2023-04-12T19:00:01Z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