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panose="020B060402020202020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S/laB6mqTLu0AsGSWtcE5nEeh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30" y="3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da2b85a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da2b85a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hree_Mile_Island_Nuclear_Generating_Station" TargetMode="External"/><Relationship Id="rId3" Type="http://schemas.openxmlformats.org/officeDocument/2006/relationships/hyperlink" Target="https://www.jaderne-elektrarny.cz/tezba-uranu/" TargetMode="External"/><Relationship Id="rId7" Type="http://schemas.openxmlformats.org/officeDocument/2006/relationships/hyperlink" Target="https://cs.wikipedia.org/wiki/Uran_(prvek)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simpsonovi+komiksov%C3%BD+vybuch&amp;source=lnms&amp;tbm=isch&amp;sa=X&amp;ved=2ahUKEwjh2aeruKT-AhV__rsIHbPsDIoQ_AUoAXoECAEQAw&amp;biw=1479&amp;bih=746&amp;dpr=1.25#imgrc=2uIo1v2pdXh75M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www.svetenergie.cz/data/web/vzdelavaci-program-cez/tiskoviny/mezinarodni-stupnice-jadernych-udalosti.pdf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://edu.techmania.cz/cs/encyklopedie/fyzika/atomy-castice/jaderna-elektrarna/nejvetsi-havarie-jadernych-elektraren" TargetMode="External"/><Relationship Id="rId9" Type="http://schemas.openxmlformats.org/officeDocument/2006/relationships/hyperlink" Target="https://www.google.com/search?q=vybuch&amp;tbm=isch&amp;ved=2ahUKEwiV1eGtuKT-AhV0i_0HHef3Dh4Q2-cCegQIABAA&amp;oq=vybuch&amp;gs_lcp=CgNpbWcQAzIFCAAQgAQyBwgAEIoFEEMyBQgAEIAEMgUIABCABDIFCAAQgAQyBQgAEIAEMgUIABCABDIFCAAQgAQyBQgAEIAEMgUIABCABDoICAAQgAQQsQM6CAgAELEDEIMBOgsIABCABBCxAxCDAVC8iQRY7ZIEYMKVBGgAcAB4AIABkwGIAewFkgEDNi4ymAEAoAEBqgELZ3dzLXdpei1pbWfAAQE&amp;sclient=img&amp;ei=9rA2ZJWCC_SW9u8P5--78AE&amp;bih=746&amp;biw=1479#imgrc=sjfe4AwaYYkAR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277183" y="3810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 b="1"/>
              <a:t>J</a:t>
            </a:r>
            <a:r>
              <a:rPr lang="cs" sz="5300" b="1"/>
              <a:t>aderné katastrofy</a:t>
            </a:r>
            <a:endParaRPr sz="5300" b="1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277175" y="2175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100" b="1">
                <a:solidFill>
                  <a:schemeClr val="dk1"/>
                </a:solidFill>
              </a:rPr>
              <a:t>Emílie Holá, Eliška Vávrovská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6226975" y="364075"/>
            <a:ext cx="173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8613" y="2977673"/>
            <a:ext cx="3228575" cy="18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/>
        </p:nvSpPr>
        <p:spPr>
          <a:xfrm>
            <a:off x="441400" y="453825"/>
            <a:ext cx="93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648525" y="1537750"/>
            <a:ext cx="5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558775" y="2331725"/>
            <a:ext cx="48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434500" y="1779400"/>
            <a:ext cx="42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175" y="2977675"/>
            <a:ext cx="2612856" cy="17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Co jsou jaderné katastrofy?</a:t>
            </a: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270275" y="116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cs" sz="1700">
                <a:solidFill>
                  <a:schemeClr val="dk1"/>
                </a:solidFill>
              </a:rPr>
              <a:t>havárie jaderného zařízení, která způsobí kontaminaci životního prostředí radioaktivním materiálem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cs" sz="1700">
                <a:solidFill>
                  <a:schemeClr val="dk1"/>
                </a:solidFill>
              </a:rPr>
              <a:t>dojde k ní, když se poruší obal jaderného paliva v jaderném reaktoru, </a:t>
            </a:r>
            <a:endParaRPr sz="17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chemeClr val="dk1"/>
                </a:solidFill>
              </a:rPr>
              <a:t>ale i při jakémkoli sebemenším selhání systému (přístroje jsou velmi</a:t>
            </a:r>
            <a:endParaRPr sz="17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>
                <a:solidFill>
                  <a:schemeClr val="dk1"/>
                </a:solidFill>
              </a:rPr>
              <a:t> náchylné)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cs" sz="1700">
                <a:solidFill>
                  <a:schemeClr val="dk1"/>
                </a:solidFill>
              </a:rPr>
              <a:t>radioaktivní materiál nemá vždy okamžitý účinek a může se projevovat po nějakém čase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cs" sz="1700">
                <a:solidFill>
                  <a:schemeClr val="dk1"/>
                </a:solidFill>
              </a:rPr>
              <a:t>jaderná havárie se může stát MIMO elektrárnu, ale i v elektrárně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064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chemeClr val="dk1"/>
              </a:solidFill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6047475" y="2166025"/>
            <a:ext cx="210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4061" y="1068423"/>
            <a:ext cx="1497802" cy="149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/>
          <p:nvPr/>
        </p:nvSpPr>
        <p:spPr>
          <a:xfrm>
            <a:off x="5232800" y="2124600"/>
            <a:ext cx="149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786600" y="3457075"/>
            <a:ext cx="110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938475" y="3367325"/>
            <a:ext cx="98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268800" y="1848450"/>
            <a:ext cx="85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775" y="3421125"/>
            <a:ext cx="2974275" cy="16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/>
          <p:nvPr/>
        </p:nvSpPr>
        <p:spPr>
          <a:xfrm>
            <a:off x="413775" y="3146400"/>
            <a:ext cx="5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000" y="3457075"/>
            <a:ext cx="1716229" cy="14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Příklady jaderných katastrof</a:t>
            </a:r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-Pensylvánie- Three Mile Island - 1979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                                             - 5. stupeň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-  Ukrajina- Černobyl - 1986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                                  - 7. stupeň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-  Rusko (tehdy SSSR) – Kyštymská katastrofa - 1956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                                                    - 6.stupeň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-  Japonsko- Fukušima - 2011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cs">
                <a:solidFill>
                  <a:schemeClr val="dk1"/>
                </a:solidFill>
              </a:rPr>
              <a:t>                                      - 7. stupeň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6634300" y="667850"/>
            <a:ext cx="77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0613" y="122424"/>
            <a:ext cx="3100774" cy="17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 txBox="1"/>
          <p:nvPr/>
        </p:nvSpPr>
        <p:spPr>
          <a:xfrm>
            <a:off x="5239700" y="2317900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1498" y="1903675"/>
            <a:ext cx="2698326" cy="17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 txBox="1"/>
          <p:nvPr/>
        </p:nvSpPr>
        <p:spPr>
          <a:xfrm>
            <a:off x="4445725" y="3029025"/>
            <a:ext cx="129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6412" y="3373388"/>
            <a:ext cx="2995600" cy="16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da2b85ae0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s jaderným odpadem?</a:t>
            </a:r>
            <a:endParaRPr/>
          </a:p>
        </p:txBody>
      </p:sp>
      <p:sp>
        <p:nvSpPr>
          <p:cNvPr id="95" name="Google Shape;95;g22da2b85ae0_0_0"/>
          <p:cNvSpPr txBox="1">
            <a:spLocks noGrp="1"/>
          </p:cNvSpPr>
          <p:nvPr>
            <p:ph type="body" idx="1"/>
          </p:nvPr>
        </p:nvSpPr>
        <p:spPr>
          <a:xfrm>
            <a:off x="353125" y="1152475"/>
            <a:ext cx="8520600" cy="1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jaderné palivo po vytažení z reaktoru je nebezpečné ještě tisíce let po té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uskladňuje se ve speciálně vyrobených kapslích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u nás se ještě nenašlo uložiště, kam by se dávalo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v Rusku to kdysi řešili tak že ten odpad potápěli do moře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" name="Google Shape;96;g22da2b85ae0_0_0"/>
          <p:cNvSpPr txBox="1"/>
          <p:nvPr/>
        </p:nvSpPr>
        <p:spPr>
          <a:xfrm>
            <a:off x="1325125" y="2773575"/>
            <a:ext cx="120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g22da2b85ae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0725" y="2459650"/>
            <a:ext cx="2521475" cy="18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2da2b85ae0_0_0"/>
          <p:cNvSpPr txBox="1"/>
          <p:nvPr/>
        </p:nvSpPr>
        <p:spPr>
          <a:xfrm>
            <a:off x="1152500" y="3091175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g22da2b85ae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5" y="2849800"/>
            <a:ext cx="3165257" cy="16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2da2b85ae0_0_0"/>
          <p:cNvSpPr txBox="1"/>
          <p:nvPr/>
        </p:nvSpPr>
        <p:spPr>
          <a:xfrm>
            <a:off x="3285850" y="2656200"/>
            <a:ext cx="107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g22da2b85ae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525" y="3698674"/>
            <a:ext cx="3253200" cy="12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 sz="2800"/>
              <a:t>Stupnice INES</a:t>
            </a:r>
            <a:br>
              <a:rPr lang="cs" sz="2800"/>
            </a:b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 sz="1800">
                <a:solidFill>
                  <a:schemeClr val="dk1"/>
                </a:solidFill>
              </a:rPr>
              <a:t>stupnice měřící míru (závažnost) jaderných katastrof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zavedena v roce 1990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cs">
                <a:solidFill>
                  <a:schemeClr val="dk1"/>
                </a:solidFill>
              </a:rPr>
              <a:t>cíl= usnadnění komunikace a dorozumění mezi odbornými společnostmi, sdělovacími prostředky a veřejností v případě, že by se tento problém vyskytl</a:t>
            </a: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0171" y="2705100"/>
            <a:ext cx="42862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Těžba uranu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cs" sz="1700" dirty="0">
                <a:solidFill>
                  <a:schemeClr val="dk1"/>
                </a:solidFill>
              </a:rPr>
              <a:t>uran se získává těžením nebo chemickým loužením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c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jaderná energie je sice označována jako čistá a nepodílí se na zvyšování </a:t>
            </a:r>
            <a:r>
              <a:rPr lang="cs" sz="17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skleníkových </a:t>
            </a:r>
            <a:r>
              <a:rPr lang="c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plynů, ale těžba uranu, jeho zpracování a jaderný odpad může negativně ovlivnit životní prostředí a zamořit celé lokality radioaktivními látkami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c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 těžbě a zpracování uranu zbyde spousta odpadu obsahujícího </a:t>
            </a:r>
            <a:endParaRPr dirty="0"/>
          </a:p>
          <a:p>
            <a:pPr marL="12065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c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radioaktivní látky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3002800" y="550475"/>
            <a:ext cx="5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500" y="60300"/>
            <a:ext cx="2951275" cy="19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2119075" y="1240875"/>
            <a:ext cx="98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5" descr="Obsah obrázku interiér, zašpiněné, fréza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2000" y="3022802"/>
            <a:ext cx="1639537" cy="22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Zdroje</a:t>
            </a:r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3"/>
              </a:rPr>
              <a:t>https://www.jaderne-elektrarny.cz/tezba-uranu/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4"/>
              </a:rPr>
              <a:t>http://edu.techmania.cz/cs/encyklopedie/fyzika/atomy-castice/jaderna-elektrarna/nejvetsi-havarie-jadernych-elektraren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4"/>
              </a:rPr>
              <a:t>http://edu.techmania.cz/cs/encyklopedie/fyzika/atomy-castice/jaderna-elektrarna/nejvetsi-havarie-jadernych-elektraren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5"/>
              </a:rPr>
              <a:t>https://www.svetenergie.cz/data/web/vzdelavaci-program-cez/tiskoviny/mezinarodni-stupnice-jadernych-udalosti.pdf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6"/>
              </a:rPr>
              <a:t>https://www.google.com/search?q=simpsonovi+komiksov%C3%BD+vybuch&amp;source=lnms&amp;tbm=isch&amp;sa=X&amp;ved=2ahUKEwjh2aeruKT-AhV__rsIHbPsDIoQ_AUoAXoECAEQAw&amp;biw=1479&amp;bih=746&amp;dpr=1.25#imgrc=2uIo1v2pdXh75M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7"/>
              </a:rPr>
              <a:t>https://cs.wikipedia.org/wiki/Uran_%28prvek%29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8"/>
              </a:rPr>
              <a:t>https://en.wikipedia.org/wiki/Three_Mile_Island_Nuclear_Generating_Station</a:t>
            </a:r>
            <a:r>
              <a:rPr lang="cs" sz="1100"/>
              <a:t> 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100" u="sng">
                <a:solidFill>
                  <a:schemeClr val="hlink"/>
                </a:solidFill>
                <a:hlinkClick r:id="rId9"/>
              </a:rPr>
              <a:t>https://www.google.com/search?q=vybuch&amp;tbm=isch&amp;ved=2ahUKEwiV1eGtuKT-AhV0i_0HHef3Dh4Q2-cCegQIABAA&amp;oq=vybuch&amp;gs_lcp=CgNpbWcQAzIFCAAQgAQyBwgAEIoFEEMyBQgAEIAEMgUIABCABDIFCAAQgAQyBQgAEIAEMgUIABCABDIFCAAQgAQyBQgAEIAEMgUIABCABDoICAAQgAQQsQM6CAgAELEDEIMBOgsIABCABBCxAxCDAVC8iQRY7ZIEYMKVBGgAcAB4AIABkwGIAewFkgEDNi4ymAEAoAEBqgELZ3dzLXdpei1pbWfAAQE&amp;sclient=img&amp;ei=9rA2ZJWCC_SW9u8P5--78AE&amp;bih=746&amp;biw=1479#imgrc=sjfe4AwaYYkARM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1100"/>
          </a:p>
        </p:txBody>
      </p:sp>
      <p:sp>
        <p:nvSpPr>
          <p:cNvPr id="125" name="Google Shape;125;p6"/>
          <p:cNvSpPr txBox="1"/>
          <p:nvPr/>
        </p:nvSpPr>
        <p:spPr>
          <a:xfrm>
            <a:off x="1697925" y="2497425"/>
            <a:ext cx="94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2333100" y="2580275"/>
            <a:ext cx="113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86850" y="69050"/>
            <a:ext cx="1366076" cy="1385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/>
          <p:nvPr/>
        </p:nvSpPr>
        <p:spPr>
          <a:xfrm>
            <a:off x="869450" y="1737975"/>
            <a:ext cx="36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46875" y="1772725"/>
            <a:ext cx="2173258" cy="33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body" idx="1"/>
          </p:nvPr>
        </p:nvSpPr>
        <p:spPr>
          <a:xfrm>
            <a:off x="2866200" y="1130200"/>
            <a:ext cx="46380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cs" sz="7200" b="1">
                <a:solidFill>
                  <a:schemeClr val="lt1"/>
                </a:solidFill>
              </a:rPr>
              <a:t>KONEC</a:t>
            </a:r>
            <a:endParaRPr sz="72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Předvádění na obrazovce (16:9)</PresentationFormat>
  <Paragraphs>45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Roboto</vt:lpstr>
      <vt:lpstr>Arial</vt:lpstr>
      <vt:lpstr>Simple Light</vt:lpstr>
      <vt:lpstr>Jaderné katastrofy</vt:lpstr>
      <vt:lpstr>Co jsou jaderné katastrofy?</vt:lpstr>
      <vt:lpstr>Příklady jaderných katastrof</vt:lpstr>
      <vt:lpstr>Co s jaderným odpadem?</vt:lpstr>
      <vt:lpstr>Stupnice INES </vt:lpstr>
      <vt:lpstr>Těžba uranu</vt:lpstr>
      <vt:lpstr>Zdroje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Jaderné katastrofy</dc:title>
  <dc:creator>Vítězslav Vávrovský</dc:creator>
  <cp:lastModifiedBy>Uživatel systému Windows</cp:lastModifiedBy>
  <cp:revision>1</cp:revision>
  <dcterms:modified xsi:type="dcterms:W3CDTF">2023-04-13T15:21:28Z</dcterms:modified>
</cp:coreProperties>
</file>