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6" r:id="rId7"/>
    <p:sldId id="263" r:id="rId8"/>
    <p:sldId id="264" r:id="rId9"/>
    <p:sldId id="265" r:id="rId10"/>
    <p:sldId id="267" r:id="rId11"/>
    <p:sldId id="26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49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49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51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2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5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4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19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07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5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07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75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EAD8-D7D6-452D-B25C-15227F2D6DF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C73C-8B6E-46FA-B7A0-8B0D882C0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2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news-features/understanding-climate/climate-change-atmospheric-carbon-dioxide" TargetMode="External"/><Relationship Id="rId2" Type="http://schemas.openxmlformats.org/officeDocument/2006/relationships/hyperlink" Target="https://climate.nasa.gov/evide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csusa.org/resources/causes-global-warming" TargetMode="External"/><Relationship Id="rId4" Type="http://schemas.openxmlformats.org/officeDocument/2006/relationships/hyperlink" Target="https://www.nationalgeographic.com/environment/global-warming/global-warming-overvie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ální oteplování nemá v historii obdoby, tvrdí nová studie - Aktuáln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7591"/>
            <a:ext cx="12527965" cy="88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18454" cy="237721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Globální změny klimatu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Brodská, Dvořáková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5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https://climate.nasa.gov/evidence</a:t>
            </a:r>
            <a:r>
              <a:rPr lang="cs-CZ" u="sng" dirty="0" smtClean="0">
                <a:hlinkClick r:id="rId2"/>
              </a:rPr>
              <a:t>/</a:t>
            </a:r>
            <a:endParaRPr lang="cs-CZ" u="sng" dirty="0" smtClean="0"/>
          </a:p>
          <a:p>
            <a:r>
              <a:rPr lang="cs-CZ" u="sng" dirty="0">
                <a:hlinkClick r:id="rId3"/>
              </a:rPr>
              <a:t>https://</a:t>
            </a:r>
            <a:r>
              <a:rPr lang="cs-CZ" u="sng" dirty="0" smtClean="0">
                <a:hlinkClick r:id="rId3"/>
              </a:rPr>
              <a:t>www.climate.gov/news-features/understanding-climate/climate-change-atmospheric-carbon-dioxide</a:t>
            </a:r>
            <a:endParaRPr lang="cs-CZ" u="sng" dirty="0" smtClean="0"/>
          </a:p>
          <a:p>
            <a:r>
              <a:rPr lang="cs-CZ" u="sng" dirty="0">
                <a:hlinkClick r:id="rId4"/>
              </a:rPr>
              <a:t>https://www.nationalgeographic.com/environment/global-warming/global-warming-overview</a:t>
            </a:r>
            <a:r>
              <a:rPr lang="cs-CZ" u="sng" dirty="0" smtClean="0">
                <a:hlinkClick r:id="rId4"/>
              </a:rPr>
              <a:t>/</a:t>
            </a:r>
            <a:endParaRPr lang="cs-CZ" u="sng" dirty="0" smtClean="0"/>
          </a:p>
          <a:p>
            <a:r>
              <a:rPr lang="cs-CZ" u="sng" dirty="0">
                <a:hlinkClick r:id="rId5"/>
              </a:rPr>
              <a:t>https://</a:t>
            </a:r>
            <a:r>
              <a:rPr lang="cs-CZ" u="sng" dirty="0" smtClean="0">
                <a:hlinkClick r:id="rId5"/>
              </a:rPr>
              <a:t>www.ucsusa.org/resources/causes-global-warming</a:t>
            </a:r>
            <a:endParaRPr lang="cs-CZ" u="sng" dirty="0" smtClean="0"/>
          </a:p>
          <a:p>
            <a:r>
              <a:rPr lang="cs-CZ" u="sng" dirty="0" smtClean="0">
                <a:solidFill>
                  <a:srgbClr val="0070C0"/>
                </a:solidFill>
              </a:rPr>
              <a:t>www/vercinyvedomosti.cz</a:t>
            </a:r>
            <a:endParaRPr lang="cs-CZ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buďte se, globální oteplování se utrhlo ze řetězu, varují vědci - 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69" y="1623401"/>
            <a:ext cx="6365631" cy="39785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reflection endPos="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globální oteplování?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69169" cy="4351338"/>
          </a:xfrm>
        </p:spPr>
        <p:txBody>
          <a:bodyPr/>
          <a:lstStyle/>
          <a:p>
            <a:r>
              <a:rPr lang="cs-CZ" dirty="0"/>
              <a:t>Globální oteplování je </a:t>
            </a:r>
            <a:r>
              <a:rPr lang="cs-CZ" dirty="0" smtClean="0"/>
              <a:t>dlouhodobé zvyšování </a:t>
            </a:r>
            <a:r>
              <a:rPr lang="cs-CZ" dirty="0"/>
              <a:t>průměrné teploty </a:t>
            </a:r>
            <a:r>
              <a:rPr lang="cs-CZ" dirty="0" smtClean="0"/>
              <a:t>Země</a:t>
            </a:r>
            <a:r>
              <a:rPr lang="cs-CZ" dirty="0"/>
              <a:t>, který je způsobený </a:t>
            </a:r>
            <a:r>
              <a:rPr lang="cs-CZ" b="1" dirty="0"/>
              <a:t>nárůstem koncentrace skleníkových plynů v atmosféře</a:t>
            </a:r>
            <a:r>
              <a:rPr lang="cs-CZ" dirty="0"/>
              <a:t>. Tyto </a:t>
            </a:r>
            <a:r>
              <a:rPr lang="cs-CZ" dirty="0" smtClean="0"/>
              <a:t>plyny </a:t>
            </a:r>
            <a:r>
              <a:rPr lang="cs-CZ" dirty="0"/>
              <a:t>zadržují část slunečního záření, které by jinak odraženo zpět do vesmíru, a tak způsobují ohřívání atmosféry a zemského povrchu.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7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o něm mluvit?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7286625" cy="4748212"/>
          </a:xfrm>
        </p:spPr>
        <p:txBody>
          <a:bodyPr/>
          <a:lstStyle/>
          <a:p>
            <a:r>
              <a:rPr lang="cs-CZ" dirty="0"/>
              <a:t>Ovlivňuje životní prostředí: Globální oteplování má vliv na životní prostředí, včetně klimatu, vodních zdrojů, přírodních ekosystémů a biodiverzity</a:t>
            </a:r>
            <a:r>
              <a:rPr lang="cs-CZ" dirty="0" smtClean="0"/>
              <a:t>.</a:t>
            </a:r>
          </a:p>
          <a:p>
            <a:r>
              <a:rPr lang="cs-CZ" dirty="0"/>
              <a:t>Zvyšuje riziko katastrof: Globální oteplování může zvýšit riziko katastrof, jako jsou záplavy, sucha, lesní požáry a </a:t>
            </a:r>
            <a:r>
              <a:rPr lang="cs-CZ" dirty="0" smtClean="0"/>
              <a:t>bouřky.</a:t>
            </a:r>
          </a:p>
          <a:p>
            <a:r>
              <a:rPr lang="cs-CZ" dirty="0"/>
              <a:t>Má ekonomické dopady: Globální oteplování může mít ekonomické dopady, jako jsou zvýšené náklady na energii a infrastrukturu a snížení produktivity zemědělství a průmyslu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  <p:pic>
        <p:nvPicPr>
          <p:cNvPr id="3074" name="Picture 2" descr="Konflikt je jako ledovec - Manželství | Manzelstvi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r="21500"/>
          <a:stretch/>
        </p:blipFill>
        <p:spPr bwMode="auto">
          <a:xfrm>
            <a:off x="8001000" y="1285875"/>
            <a:ext cx="4486276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5714" y="1690688"/>
            <a:ext cx="7532915" cy="4710111"/>
          </a:xfrm>
        </p:spPr>
        <p:txBody>
          <a:bodyPr/>
          <a:lstStyle/>
          <a:p>
            <a:r>
              <a:rPr lang="cs-CZ" dirty="0" smtClean="0"/>
              <a:t>Mezi příčiny globálního oteplování patří </a:t>
            </a:r>
            <a:r>
              <a:rPr lang="cs-CZ" b="1" dirty="0" smtClean="0"/>
              <a:t>nadměrná produkce skleníkových plynů</a:t>
            </a:r>
            <a:r>
              <a:rPr lang="cs-CZ" dirty="0" smtClean="0"/>
              <a:t>.</a:t>
            </a:r>
          </a:p>
          <a:p>
            <a:r>
              <a:rPr lang="cs-CZ" dirty="0"/>
              <a:t>Přirozené skleníkové plyny jsou důležité pro udržení přírodního skleníkového efektu, ale lidské aktivity, jako je </a:t>
            </a:r>
            <a:r>
              <a:rPr lang="cs-CZ" b="1" dirty="0"/>
              <a:t>spalování fosilních paliv </a:t>
            </a:r>
            <a:r>
              <a:rPr lang="cs-CZ" dirty="0"/>
              <a:t>(ropy, uhlí a zemního plynu) a odlesňování, způsobují zvýšení množství skleníkových plynů v atmosféře a tím i zvýšení skleníkového efektu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Jako skleníkové plyny si uvedeme například oxid uhličitý (CO</a:t>
            </a:r>
            <a:r>
              <a:rPr lang="cs-CZ" baseline="-25000" dirty="0" smtClean="0"/>
              <a:t>2</a:t>
            </a:r>
            <a:r>
              <a:rPr lang="cs-CZ" dirty="0" smtClean="0"/>
              <a:t>), metan (CH</a:t>
            </a:r>
            <a:r>
              <a:rPr lang="cs-CZ" baseline="-25000" dirty="0" smtClean="0"/>
              <a:t>4</a:t>
            </a:r>
            <a:r>
              <a:rPr lang="cs-CZ" dirty="0" smtClean="0"/>
              <a:t>)</a:t>
            </a:r>
            <a:r>
              <a:rPr lang="cs-CZ" baseline="-25000" dirty="0" smtClean="0"/>
              <a:t> </a:t>
            </a:r>
            <a:r>
              <a:rPr lang="cs-CZ" dirty="0" smtClean="0"/>
              <a:t>a oxid dusičitý (NO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endParaRPr lang="cs-CZ" baseline="-25000" dirty="0"/>
          </a:p>
        </p:txBody>
      </p:sp>
      <p:pic>
        <p:nvPicPr>
          <p:cNvPr id="4098" name="Picture 2" descr="Skleník Volya LLC Strelka | Buildex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60" y="1690688"/>
            <a:ext cx="55721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830" y="341616"/>
            <a:ext cx="10515600" cy="1325563"/>
          </a:xfrm>
        </p:spPr>
        <p:txBody>
          <a:bodyPr/>
          <a:lstStyle/>
          <a:p>
            <a:r>
              <a:rPr lang="cs-CZ" dirty="0" smtClean="0"/>
              <a:t>Příčiny - přírodní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30" y="1525676"/>
            <a:ext cx="9179447" cy="505976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Sluneční </a:t>
            </a:r>
            <a:r>
              <a:rPr lang="cs-CZ" dirty="0"/>
              <a:t>záření: Slunce vysílá elektromagnetické záření, které může ovlivňovat teplotu Země. I když většina slunečního záření projde atmosférou a dosáhne zemského povrchu, některé se odráží zpět do vesmíru. Když jsou sluneční aktivity intenzivnější, může to mít vliv na teplotu Země.</a:t>
            </a:r>
          </a:p>
          <a:p>
            <a:r>
              <a:rPr lang="cs-CZ" dirty="0"/>
              <a:t>Vulkanické erupce: Když se sopky </a:t>
            </a:r>
            <a:r>
              <a:rPr lang="cs-CZ" dirty="0" err="1"/>
              <a:t>erupují</a:t>
            </a:r>
            <a:r>
              <a:rPr lang="cs-CZ" dirty="0"/>
              <a:t>, uvolňují se do atmosféry aerosoly, které mohou odrážet sluneční záření a snižovat teplotu Země</a:t>
            </a:r>
            <a:r>
              <a:rPr lang="cs-CZ" dirty="0" smtClean="0"/>
              <a:t>.</a:t>
            </a:r>
          </a:p>
          <a:p>
            <a:r>
              <a:rPr lang="cs-CZ" dirty="0"/>
              <a:t>Oceánské proudy: Oceánské proudy jsou </a:t>
            </a:r>
            <a:r>
              <a:rPr lang="cs-CZ" dirty="0" smtClean="0"/>
              <a:t>důležitým </a:t>
            </a:r>
            <a:r>
              <a:rPr lang="cs-CZ" dirty="0"/>
              <a:t>faktorem ovlivňujícím teplotu na Zemi. Tyto proudy mohou transportovat teplou vodu z tropických oblastí do polárních oblastí a chladnou vodu zpět do tropů.</a:t>
            </a:r>
          </a:p>
        </p:txBody>
      </p:sp>
      <p:pic>
        <p:nvPicPr>
          <p:cNvPr id="5122" name="Picture 2" descr="Erupce Krakatoy ochladila planetu. A inspirovala Čapka k napsání Krakatitu  — ČT24 — Česká telev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84" y="1525676"/>
            <a:ext cx="4654292" cy="31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888" y="673100"/>
            <a:ext cx="9548812" cy="812800"/>
          </a:xfrm>
        </p:spPr>
        <p:txBody>
          <a:bodyPr>
            <a:normAutofit/>
          </a:bodyPr>
          <a:lstStyle/>
          <a:p>
            <a:r>
              <a:rPr lang="cs-CZ" sz="4400" dirty="0"/>
              <a:t>Jaké to má dopady?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0888" y="1852910"/>
            <a:ext cx="6475412" cy="4108450"/>
          </a:xfrm>
        </p:spPr>
        <p:txBody>
          <a:bodyPr/>
          <a:lstStyle/>
          <a:p>
            <a:r>
              <a:rPr lang="cs-CZ" sz="2800" dirty="0"/>
              <a:t>ZMĚNY POČASÍ (</a:t>
            </a:r>
            <a:r>
              <a:rPr lang="cs-CZ" sz="2800" dirty="0" err="1"/>
              <a:t>př</a:t>
            </a:r>
            <a:r>
              <a:rPr lang="cs-CZ" sz="2800" dirty="0"/>
              <a:t>: extrémní povětrnostní jevy- bouře, sucha, záplavy, tajfuny…)</a:t>
            </a:r>
          </a:p>
          <a:p>
            <a:r>
              <a:rPr lang="cs-CZ" sz="2800" dirty="0" smtClean="0"/>
              <a:t>ZVYŠOVÁNÍ HLADINY MOŘÍ A OCEÁNŮ (záplavy ostrovů nebo pobřežních oblastí, TÁNÍ LEDOVCŮ)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0888" y="4084935"/>
            <a:ext cx="11109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ZTRÁTA BIODIVERZITY (vyhynutí druhů rostlin a živočichů)</a:t>
            </a:r>
          </a:p>
          <a:p>
            <a:r>
              <a:rPr lang="cs-CZ" sz="2800" dirty="0"/>
              <a:t>ZMĚNY V ZEMĚDĚLSTVÍ (produkce potravin a zdrojů, zvýšení cen/hladomor)</a:t>
            </a:r>
          </a:p>
        </p:txBody>
      </p:sp>
      <p:pic>
        <p:nvPicPr>
          <p:cNvPr id="6" name="Picture 2" descr="Koncem doby ledové stoupla moře o 12 metrů. Čeká lidstvo totéž? | Nedd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850999"/>
            <a:ext cx="4746625" cy="26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to má dopady?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ZDRAVOTNÍ </a:t>
            </a:r>
            <a:r>
              <a:rPr lang="cs-CZ" dirty="0"/>
              <a:t>DOPADY (zvýšené teploty, znečištěné   ovzduší, rozšíření některých chorob…)</a:t>
            </a:r>
          </a:p>
          <a:p>
            <a:r>
              <a:rPr lang="cs-CZ" dirty="0" smtClean="0"/>
              <a:t>EKONOMICKÉ </a:t>
            </a:r>
            <a:r>
              <a:rPr lang="cs-CZ" dirty="0"/>
              <a:t>DOPADY (zemědělství, turismus, stavebnictví)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Vědci si nevědí rady s výkladem klimatických změn | Věda | Lidovky.cz">
            <a:extLst>
              <a:ext uri="{FF2B5EF4-FFF2-40B4-BE49-F238E27FC236}">
                <a16:creationId xmlns:a16="http://schemas.microsoft.com/office/drawing/2014/main" id="{42BBE193-EFA2-E186-6705-BEC4814EE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t="22679" r="6513"/>
          <a:stretch/>
        </p:blipFill>
        <p:spPr bwMode="auto">
          <a:xfrm>
            <a:off x="1053285" y="3617515"/>
            <a:ext cx="4174599" cy="25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set">
            <a:extLst>
              <a:ext uri="{FF2B5EF4-FFF2-40B4-BE49-F238E27FC236}">
                <a16:creationId xmlns:a16="http://schemas.microsoft.com/office/drawing/2014/main" id="{95D054DB-E976-5665-2D1C-7B519FC2C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10655"/>
          <a:stretch/>
        </p:blipFill>
        <p:spPr bwMode="auto">
          <a:xfrm>
            <a:off x="5987934" y="3586587"/>
            <a:ext cx="5798265" cy="290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můžeme zpomalit?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ZVÝŠENÍ VYUŽÍVÁNÍ OBNOVITELNÝCH ZDROJŮ ENERGIE (solární, větrné, vodní zdroje… snížení závislosti na fosilních palivech…)</a:t>
            </a:r>
          </a:p>
          <a:p>
            <a:r>
              <a:rPr lang="cs-CZ" dirty="0"/>
              <a:t>SNIŽOVÁNÍ EMISÍ SKLENÍKOVÝCH PLYNŮ (regulace průmyslu a dopravy, využívání ekologických technologií, snižování množství odpadu)</a:t>
            </a:r>
          </a:p>
          <a:p>
            <a:r>
              <a:rPr lang="cs-CZ" dirty="0"/>
              <a:t>PODPORA ENERGETICKÉ ÚČINNOSTI</a:t>
            </a:r>
          </a:p>
          <a:p>
            <a:r>
              <a:rPr lang="cs-CZ" dirty="0"/>
              <a:t>PODPORA UDRŽITELNÉHO ZEMĚDĚLSTVÍ (pěstování organických potravin, méně hnojiv)</a:t>
            </a:r>
          </a:p>
          <a:p>
            <a:r>
              <a:rPr lang="cs-CZ" dirty="0"/>
              <a:t>OMEZENÍ ODLESŇOVÁNÍ (ochrana lesů a jejich obnova)</a:t>
            </a:r>
          </a:p>
          <a:p>
            <a:r>
              <a:rPr lang="cs-CZ" dirty="0"/>
              <a:t>UDRŽITELNÝ ZPŮSOB ŽIVOTA (snížení osobní spotřeby energie, podpora recyklace, užívání obnovitelných zdrojů…)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7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můžeme zpomalit?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/>
              <a:t>ODLESŇOVÁNÍ (ochrana lesů a jejich obnova)</a:t>
            </a:r>
          </a:p>
          <a:p>
            <a:r>
              <a:rPr lang="cs-CZ" dirty="0" smtClean="0"/>
              <a:t>UDRŽITELNÝ </a:t>
            </a:r>
            <a:r>
              <a:rPr lang="cs-CZ" dirty="0"/>
              <a:t>ZPŮSOB ŽIVOTA (snížení osobní spotřeby energie, podpora recyklace, užívání obnovitelných zdrojů</a:t>
            </a:r>
            <a:r>
              <a:rPr lang="cs-CZ" dirty="0" smtClean="0"/>
              <a:t>…)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Češi se bojí dopadů klimatických změn. Jsou ochotni přispět k jejich  zmírnění - Deník.cz">
            <a:extLst>
              <a:ext uri="{FF2B5EF4-FFF2-40B4-BE49-F238E27FC236}">
                <a16:creationId xmlns:a16="http://schemas.microsoft.com/office/drawing/2014/main" id="{530AC0B7-B070-1FC4-11DC-E4CCCCD9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r="11520"/>
          <a:stretch/>
        </p:blipFill>
        <p:spPr bwMode="auto">
          <a:xfrm>
            <a:off x="639097" y="3429000"/>
            <a:ext cx="3900740" cy="28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rsko vyhlásilo stav klimatické nouze, následovalo tak Británii. Kdo bude  další? reaguje švédská aktivistka Greta Thunbergová | Hospodářské noviny  (HN.cz)">
            <a:extLst>
              <a:ext uri="{FF2B5EF4-FFF2-40B4-BE49-F238E27FC236}">
                <a16:creationId xmlns:a16="http://schemas.microsoft.com/office/drawing/2014/main" id="{8BFC1F21-4FCA-333E-6DAB-E287F6C48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b="7208"/>
          <a:stretch/>
        </p:blipFill>
        <p:spPr bwMode="auto">
          <a:xfrm>
            <a:off x="4907715" y="3264309"/>
            <a:ext cx="6882580" cy="31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529</Words>
  <Application>Microsoft Office PowerPoint</Application>
  <PresentationFormat>Širokoúhlá obrazovka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Globální změny klimatu</vt:lpstr>
      <vt:lpstr>Co je globální oteplování?</vt:lpstr>
      <vt:lpstr>Proč je důležité o něm mluvit?</vt:lpstr>
      <vt:lpstr>Příčiny</vt:lpstr>
      <vt:lpstr>Příčiny - přírodní </vt:lpstr>
      <vt:lpstr>Jaké to má dopady?</vt:lpstr>
      <vt:lpstr>Jaké to má dopady?</vt:lpstr>
      <vt:lpstr>Jak to můžeme zpomalit?</vt:lpstr>
      <vt:lpstr>Jak to můžeme zpomalit?</vt:lpstr>
      <vt:lpstr>Děkujeme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Globální oteplování</dc:title>
  <dc:creator>Adéla</dc:creator>
  <cp:lastModifiedBy>Adéla</cp:lastModifiedBy>
  <cp:revision>32</cp:revision>
  <dcterms:created xsi:type="dcterms:W3CDTF">2023-04-11T12:22:21Z</dcterms:created>
  <dcterms:modified xsi:type="dcterms:W3CDTF">2023-04-12T14:47:19Z</dcterms:modified>
</cp:coreProperties>
</file>