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5" r:id="rId8"/>
    <p:sldId id="260" r:id="rId9"/>
    <p:sldId id="264" r:id="rId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523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62338D-FD07-4761-9090-D3429A2F48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EF5212E-7EC7-5603-3B55-7EE2FA186A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8A79399-6D22-CD35-9BF6-4F7F93EE7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270B5-5F39-4709-9A6D-02335C4B33AD}" type="datetimeFigureOut">
              <a:rPr lang="cs-CZ" smtClean="0"/>
              <a:t>13.04.2023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2654DE1-1AD4-D0D8-666E-DB6A09E5A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37E5894-E87D-50DE-2EA7-F8EE44CE5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6DEFC-C9FD-44EC-841E-B05097CABB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4550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429D25-5DCD-197E-4F88-BB4E6ADDF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416FE67-8B9C-C3F4-5610-C0B12B1B34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C43E57E-7017-9587-B982-B1A80C07F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270B5-5F39-4709-9A6D-02335C4B33AD}" type="datetimeFigureOut">
              <a:rPr lang="cs-CZ" smtClean="0"/>
              <a:t>13.04.2023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F706C66-750B-634A-4307-2D6A81D4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CB171C5-EDA0-7D69-85DF-4C0872170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6DEFC-C9FD-44EC-841E-B05097CABB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9632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26E2A416-A951-9602-82B7-A3FA12E355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0AB9755-525D-D869-AA66-409AB917A0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D089F7F-B100-8E73-A917-5C19F219B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270B5-5F39-4709-9A6D-02335C4B33AD}" type="datetimeFigureOut">
              <a:rPr lang="cs-CZ" smtClean="0"/>
              <a:t>13.04.2023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E505F2A-2501-EF32-0CF1-DF8E9B4E0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F35814C-04D9-9995-D1EF-6B69521CE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6DEFC-C9FD-44EC-841E-B05097CABB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0131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0AD007-1CEA-C9AE-FE34-1F0F92AAA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CA6E472-0748-213B-AC64-121CDAEA2E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95FFDA3-3266-9F95-1C40-FDE9B7134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270B5-5F39-4709-9A6D-02335C4B33AD}" type="datetimeFigureOut">
              <a:rPr lang="cs-CZ" smtClean="0"/>
              <a:t>13.04.2023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E2662A3-3C0A-61D5-1976-D713A02C8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F9D5200-83CA-067C-BBD9-6D8278D83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6DEFC-C9FD-44EC-841E-B05097CABB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7120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DB7B7E-A77E-2BCB-054D-CFCE5D5B7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322D016-04A1-87B1-6224-A3757A06C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356B9AC-C8F5-C23D-54D0-0C8706716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270B5-5F39-4709-9A6D-02335C4B33AD}" type="datetimeFigureOut">
              <a:rPr lang="cs-CZ" smtClean="0"/>
              <a:t>13.04.2023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C948B8F-1324-BCB8-C21B-BD3EF670C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C08957D-F085-0AEB-42C0-6D4C31E53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6DEFC-C9FD-44EC-841E-B05097CABB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3312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014C96-208E-C128-C4A7-DAAB61BDC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427810D-98F9-B5FD-37B1-DB82B94D89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FC51307-464B-9B40-6BF0-1F9AD76346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BFBFCD0-6FF7-1F46-8919-722D649C3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270B5-5F39-4709-9A6D-02335C4B33AD}" type="datetimeFigureOut">
              <a:rPr lang="cs-CZ" smtClean="0"/>
              <a:t>13.04.2023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C6B07CE-0222-B141-2801-0FFA57086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02CB7E7-D9CF-58F3-5196-507496E3F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6DEFC-C9FD-44EC-841E-B05097CABB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0126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B8457D-0A7B-F9AF-EE4D-BFBFB0CFC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F7F80AF-7011-4ED3-FDD6-481708B832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38F544A-611B-EC98-BB1A-0C94F2F018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8D81C450-CC64-1360-29C5-5B2D5839EC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2D29F86-7AF0-FF05-1BAB-6E181511E4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FA82378C-A025-4908-163E-48CF7C0BE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270B5-5F39-4709-9A6D-02335C4B33AD}" type="datetimeFigureOut">
              <a:rPr lang="cs-CZ" smtClean="0"/>
              <a:t>13.04.2023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6C8436A4-61CD-A3A6-639C-22FCA5FCA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2BF2FC7F-632F-5EF3-4D5B-757C0C655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6DEFC-C9FD-44EC-841E-B05097CABB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60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E7721F-326C-E6C6-3418-B36AE7D3B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6C0110E3-7D70-2E8F-81E4-1EDE5A894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270B5-5F39-4709-9A6D-02335C4B33AD}" type="datetimeFigureOut">
              <a:rPr lang="cs-CZ" smtClean="0"/>
              <a:t>13.04.2023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CB1CFBB-2B33-41DD-8554-486BADAC9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4FB0D57-7B81-1F87-2C59-E6F5CB02C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6DEFC-C9FD-44EC-841E-B05097CABB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7176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4AAD3767-C4DF-F810-867D-5C86D99F6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270B5-5F39-4709-9A6D-02335C4B33AD}" type="datetimeFigureOut">
              <a:rPr lang="cs-CZ" smtClean="0"/>
              <a:t>13.04.2023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B0BF1E5-3369-F0F2-E092-52EEE976C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B55B397-4D8F-E057-28C1-E742A743C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6DEFC-C9FD-44EC-841E-B05097CABB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5496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6DA6DA-FBE7-AA31-18B6-A336BCF2C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DC6C33-E3D9-97D4-6EA8-757C556336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C160EE9-DA19-E290-A955-AC66EF5344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ACAA1CD-490F-8FFD-717B-11ADC97BA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270B5-5F39-4709-9A6D-02335C4B33AD}" type="datetimeFigureOut">
              <a:rPr lang="cs-CZ" smtClean="0"/>
              <a:t>13.04.2023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B6D9339-55BB-C9FC-4A8F-F668B3964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9CA87C6-CE7D-B029-3886-237C29289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6DEFC-C9FD-44EC-841E-B05097CABB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3890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0BF999-95CD-CA29-8A10-5F956F10F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CF06DFEA-7B6D-CC37-6FB2-49886F54B6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1ED2BEF-16AA-BF51-3D24-10515E6733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4614FC0-7856-CF2A-2BE2-A2C990713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270B5-5F39-4709-9A6D-02335C4B33AD}" type="datetimeFigureOut">
              <a:rPr lang="cs-CZ" smtClean="0"/>
              <a:t>13.04.2023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86EC4EA-95DD-A142-0392-92F64251D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E5D7C7D-54A4-6BE1-3AD9-EA574FE96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6DEFC-C9FD-44EC-841E-B05097CABB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7555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1C97D5D1-6F17-F7A0-5165-187A621A4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AEFAC9A-CA17-3E78-EC80-F1870BD93B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B41606C-B7EE-628D-5BFF-B766985D16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E270B5-5F39-4709-9A6D-02335C4B33AD}" type="datetimeFigureOut">
              <a:rPr lang="cs-CZ" smtClean="0"/>
              <a:t>13.04.2023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7C989E8-4D39-02E4-65DA-D982DA466E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E6AADDD-F9A8-419A-A4B8-EC640E9CC2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6DEFC-C9FD-44EC-841E-B05097CABB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4233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zpravy.aktualne.cz/zahranici/ve-valce-v-iraku-slo-britum-o-ropu-je-tu-novy-dukaz/r~i:article:697655/" TargetMode="External"/><Relationship Id="rId3" Type="http://schemas.openxmlformats.org/officeDocument/2006/relationships/hyperlink" Target="https://www.netestovanonazviratech.cz/testovani-na-zviratech/" TargetMode="External"/><Relationship Id="rId7" Type="http://schemas.openxmlformats.org/officeDocument/2006/relationships/hyperlink" Target="https://ct24.ceskatelevize.cz/svet/3151719-valka-o-ropu-ktera-zamorila-poust-i-zaliv-uplynulo-30-let-od-vpadu-irackych-vojsk-do" TargetMode="External"/><Relationship Id="rId12" Type="http://schemas.openxmlformats.org/officeDocument/2006/relationships/hyperlink" Target="https://cs.wikipedia.org/wiki/Atomov%C3%A9_bombardov%C3%A1n%C3%AD_Hiro%C5%A1imy_a_Nagasaki" TargetMode="External"/><Relationship Id="rId2" Type="http://schemas.openxmlformats.org/officeDocument/2006/relationships/hyperlink" Target="https://hradec.rozhlas.cz/jaky-byl-dopad-tricetilete-valky-na-cele-podkrkonosi-ve-vrchlabi-o-tom-maji-762751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top-armyshop.cz/magazin-valka-vietnam-prubeh-vysledek-nasledky" TargetMode="External"/><Relationship Id="rId11" Type="http://schemas.openxmlformats.org/officeDocument/2006/relationships/hyperlink" Target="https://ct24.ceskatelevize.cz/veda/3156393-jak-zabijela-atomova-bomba-radiace-nebyla-nejhorsi" TargetMode="External"/><Relationship Id="rId5" Type="http://schemas.openxmlformats.org/officeDocument/2006/relationships/hyperlink" Target="https://www.valka.cz/Valka-ve-Vietnamu-1945-1975-c500993" TargetMode="External"/><Relationship Id="rId10" Type="http://schemas.openxmlformats.org/officeDocument/2006/relationships/hyperlink" Target="https://www.flowee.cz/planeta/7797-a-co-priroda-pet-zpusobu-jak-pandemie-pomaha-s-ekologickou-krizi" TargetMode="External"/><Relationship Id="rId4" Type="http://schemas.openxmlformats.org/officeDocument/2006/relationships/hyperlink" Target="https://www.greeneuropeanjournal.eu/valka-na-ukrajine-ma-otresne-dusledky-i-pro-prirodu/" TargetMode="External"/><Relationship Id="rId9" Type="http://schemas.openxmlformats.org/officeDocument/2006/relationships/hyperlink" Target="https://ekolist.cz/cz/publicistika/nazory-a-komentare/miroslav-havranek-jake-dopady-na-zivotni-prostredi-bude-mit-valka-na-ukrajin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Obrázek 5" descr="Obsah obrázku kouř, zbraň&#10;&#10;Popis byl vytvořen automaticky">
            <a:extLst>
              <a:ext uri="{FF2B5EF4-FFF2-40B4-BE49-F238E27FC236}">
                <a16:creationId xmlns:a16="http://schemas.microsoft.com/office/drawing/2014/main" id="{96E77333-37E0-0ECE-891A-5D3485862C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58" b="25692"/>
          <a:stretch/>
        </p:blipFill>
        <p:spPr>
          <a:xfrm>
            <a:off x="-3048" y="10"/>
            <a:ext cx="12191999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D5E057B-0C61-98B5-54E1-98A9CD6F3C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cs-CZ" sz="5200" dirty="0">
                <a:solidFill>
                  <a:srgbClr val="FFFFFF"/>
                </a:solidFill>
              </a:rPr>
              <a:t>Dopad války na přírodu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FF17040-FE53-52F4-EF58-55EA05DB6A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Den země</a:t>
            </a:r>
          </a:p>
        </p:txBody>
      </p:sp>
    </p:spTree>
    <p:extLst>
      <p:ext uri="{BB962C8B-B14F-4D97-AF65-F5344CB8AC3E}">
        <p14:creationId xmlns:p14="http://schemas.microsoft.com/office/powerpoint/2010/main" val="2853429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id="{330D6772-5550-42D5-B8BC-CDE283656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1">
            <a:extLst>
              <a:ext uri="{FF2B5EF4-FFF2-40B4-BE49-F238E27FC236}">
                <a16:creationId xmlns:a16="http://schemas.microsoft.com/office/drawing/2014/main" id="{97DB0DD1-0F30-4B7E-A6DC-3DDA7D5B35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Obrázek 4" descr="Obsah obrázku kouř, pára, venku, ve tmě&#10;&#10;Popis byl vytvořen automaticky">
            <a:extLst>
              <a:ext uri="{FF2B5EF4-FFF2-40B4-BE49-F238E27FC236}">
                <a16:creationId xmlns:a16="http://schemas.microsoft.com/office/drawing/2014/main" id="{37732D60-E013-E9EC-2048-F0C081504F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10" b="6941"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272117F-8AF0-9623-B827-13782503D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671569"/>
            <a:ext cx="4155825" cy="4072044"/>
          </a:xfrm>
        </p:spPr>
        <p:txBody>
          <a:bodyPr anchor="t"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Odlesňování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848FE3F-A92C-ECA0-5EA6-BFC0CAB06B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6551" y="1671569"/>
            <a:ext cx="6167248" cy="4072044"/>
          </a:xfrm>
        </p:spPr>
        <p:txBody>
          <a:bodyPr>
            <a:normAutofit/>
          </a:bodyPr>
          <a:lstStyle/>
          <a:p>
            <a:r>
              <a:rPr lang="cs-CZ" sz="2000" b="0" i="0" dirty="0">
                <a:solidFill>
                  <a:srgbClr val="FFFFFF"/>
                </a:solidFill>
                <a:effectLst/>
                <a:latin typeface="-apple-system"/>
              </a:rPr>
              <a:t>Války jsou jednou z hlavních příčin odlesňování</a:t>
            </a:r>
          </a:p>
          <a:p>
            <a:r>
              <a:rPr lang="cs-CZ" sz="2000" dirty="0">
                <a:solidFill>
                  <a:srgbClr val="FFFFFF"/>
                </a:solidFill>
                <a:latin typeface="-apple-system"/>
              </a:rPr>
              <a:t>S</a:t>
            </a:r>
            <a:r>
              <a:rPr lang="cs-CZ" sz="2000" b="0" i="0" dirty="0">
                <a:solidFill>
                  <a:srgbClr val="FFFFFF"/>
                </a:solidFill>
                <a:effectLst/>
                <a:latin typeface="-apple-system"/>
              </a:rPr>
              <a:t>tromy jsou káceny pro stavbu nebo jako vojenská strategie </a:t>
            </a:r>
          </a:p>
          <a:p>
            <a:r>
              <a:rPr lang="cs-CZ" sz="2000" b="0" i="0" dirty="0">
                <a:solidFill>
                  <a:srgbClr val="FFFFFF"/>
                </a:solidFill>
                <a:effectLst/>
                <a:latin typeface="-apple-system"/>
              </a:rPr>
              <a:t>Odlesňování snižuje schopnost lesů zachycovat uhlík, poskytovat kyslík, chránit půdu před erozí a udržovat biodiverzitu</a:t>
            </a:r>
            <a:endParaRPr lang="cs-CZ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497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1032">
            <a:extLst>
              <a:ext uri="{FF2B5EF4-FFF2-40B4-BE49-F238E27FC236}">
                <a16:creationId xmlns:a16="http://schemas.microsoft.com/office/drawing/2014/main" id="{35C956CA-A8FB-4F91-A258-FBE459CD9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OBRAZEM: Před dvaceti lety začala první „válka v přímém přenosu“ - iDNES.cz">
            <a:extLst>
              <a:ext uri="{FF2B5EF4-FFF2-40B4-BE49-F238E27FC236}">
                <a16:creationId xmlns:a16="http://schemas.microsoft.com/office/drawing/2014/main" id="{CB43C04A-775F-8644-271F-B219E7DC71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57" r="2" b="2"/>
          <a:stretch/>
        </p:blipFill>
        <p:spPr bwMode="auto">
          <a:xfrm>
            <a:off x="5546558" y="-1"/>
            <a:ext cx="6645441" cy="2391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S torches Qayarah oil complex, dumps crude in Tigris - Iraq Oil Report">
            <a:extLst>
              <a:ext uri="{FF2B5EF4-FFF2-40B4-BE49-F238E27FC236}">
                <a16:creationId xmlns:a16="http://schemas.microsoft.com/office/drawing/2014/main" id="{5A9FA89A-B80C-76E1-3A86-A7431C9AE1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0" r="21620" b="-1"/>
          <a:stretch/>
        </p:blipFill>
        <p:spPr bwMode="auto">
          <a:xfrm>
            <a:off x="5546558" y="2391337"/>
            <a:ext cx="6645441" cy="4466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5" name="Rectangle 1034">
            <a:extLst>
              <a:ext uri="{FF2B5EF4-FFF2-40B4-BE49-F238E27FC236}">
                <a16:creationId xmlns:a16="http://schemas.microsoft.com/office/drawing/2014/main" id="{70A48D59-8581-41F7-B529-F4617FE07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46000">
                <a:schemeClr val="tx1">
                  <a:lumMod val="95000"/>
                  <a:lumOff val="5000"/>
                </a:schemeClr>
              </a:gs>
              <a:gs pos="90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68F9893-00C6-7558-052A-8042656DC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668" y="910431"/>
            <a:ext cx="4641631" cy="1466455"/>
          </a:xfrm>
        </p:spPr>
        <p:txBody>
          <a:bodyPr anchor="b">
            <a:normAutofit/>
          </a:bodyPr>
          <a:lstStyle/>
          <a:p>
            <a:r>
              <a:rPr lang="cs-CZ">
                <a:solidFill>
                  <a:schemeClr val="bg1"/>
                </a:solidFill>
              </a:rPr>
              <a:t>Válka o ropu</a:t>
            </a:r>
          </a:p>
        </p:txBody>
      </p:sp>
      <p:cxnSp>
        <p:nvCxnSpPr>
          <p:cNvPr id="1039" name="Straight Connector 1036">
            <a:extLst>
              <a:ext uri="{FF2B5EF4-FFF2-40B4-BE49-F238E27FC236}">
                <a16:creationId xmlns:a16="http://schemas.microsoft.com/office/drawing/2014/main" id="{967F2066-0253-4771-A5F6-68111E1FE8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87669" y="2397906"/>
            <a:ext cx="11004331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DCF02B9-6434-BA8E-70CA-9B2EEB4B2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7668" y="2492080"/>
            <a:ext cx="4641631" cy="3015849"/>
          </a:xfrm>
        </p:spPr>
        <p:txBody>
          <a:bodyPr>
            <a:normAutofit/>
          </a:bodyPr>
          <a:lstStyle/>
          <a:p>
            <a:r>
              <a:rPr lang="cs-CZ" sz="1700">
                <a:solidFill>
                  <a:schemeClr val="bg1"/>
                </a:solidFill>
              </a:rPr>
              <a:t>Odehrávala se v Iraku v roce 1991</a:t>
            </a:r>
          </a:p>
          <a:p>
            <a:r>
              <a:rPr lang="cs-CZ" sz="1700">
                <a:solidFill>
                  <a:schemeClr val="bg1"/>
                </a:solidFill>
              </a:rPr>
              <a:t>Iracká vojska zapálila nebo poškodila více než 600 ropných vrtů</a:t>
            </a:r>
          </a:p>
          <a:p>
            <a:r>
              <a:rPr lang="cs-CZ" sz="1700">
                <a:solidFill>
                  <a:schemeClr val="bg1"/>
                </a:solidFill>
              </a:rPr>
              <a:t>Uvolnila tím asi 500 milionů tun oxidu uhličitého</a:t>
            </a:r>
          </a:p>
          <a:p>
            <a:r>
              <a:rPr lang="cs-CZ" sz="1700">
                <a:solidFill>
                  <a:schemeClr val="bg1"/>
                </a:solidFill>
              </a:rPr>
              <a:t>Do Perského zálivu uvolnili asi šest milionů barelů ropy </a:t>
            </a:r>
          </a:p>
          <a:p>
            <a:r>
              <a:rPr lang="cs-CZ" sz="1700">
                <a:solidFill>
                  <a:schemeClr val="bg1"/>
                </a:solidFill>
              </a:rPr>
              <a:t>Americká vojska bombardovala irácké ropné rafinerie a způsobila úniky ropy do řeky Tigris</a:t>
            </a:r>
          </a:p>
        </p:txBody>
      </p:sp>
    </p:spTree>
    <p:extLst>
      <p:ext uri="{BB962C8B-B14F-4D97-AF65-F5344CB8AC3E}">
        <p14:creationId xmlns:p14="http://schemas.microsoft.com/office/powerpoint/2010/main" val="3009697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!!Rectangle">
            <a:extLst>
              <a:ext uri="{FF2B5EF4-FFF2-40B4-BE49-F238E27FC236}">
                <a16:creationId xmlns:a16="http://schemas.microsoft.com/office/drawing/2014/main" id="{7C432AFE-B3D2-4BFF-BF8F-96C27AFF1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01D7DA3-1BD3-EECA-CF8A-2757CC8C5D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4" b="14203"/>
          <a:stretch/>
        </p:blipFill>
        <p:spPr bwMode="auto">
          <a:xfrm>
            <a:off x="20" y="10"/>
            <a:ext cx="1219197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B80A354-A93E-02AA-6E22-CC5BC2ABF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9" y="941832"/>
            <a:ext cx="10506456" cy="2057400"/>
          </a:xfrm>
        </p:spPr>
        <p:txBody>
          <a:bodyPr anchor="b">
            <a:normAutofit/>
          </a:bodyPr>
          <a:lstStyle/>
          <a:p>
            <a:r>
              <a:rPr lang="cs-CZ" sz="5000"/>
              <a:t>Válka ve Vietnamu</a:t>
            </a:r>
          </a:p>
        </p:txBody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01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3241202"/>
            <a:ext cx="10506456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B55299B-35EE-7B66-C230-B94C7CAEEF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3502152"/>
            <a:ext cx="10506456" cy="2670048"/>
          </a:xfrm>
        </p:spPr>
        <p:txBody>
          <a:bodyPr>
            <a:normAutofit/>
          </a:bodyPr>
          <a:lstStyle/>
          <a:p>
            <a:r>
              <a:rPr lang="cs-CZ" sz="2000" dirty="0"/>
              <a:t>V roce 1969 americká vojska použila herbicid Agent Orange k postřiku 12 milionů hektarů lesa a zemědělské půdy v Jižním Vietnamu s cílem odstranit vegetaci sloužící jako kryt pro </a:t>
            </a:r>
            <a:r>
              <a:rPr lang="cs-CZ" sz="2000" dirty="0" err="1"/>
              <a:t>Vietcong</a:t>
            </a:r>
            <a:r>
              <a:rPr lang="cs-CZ" sz="2000" dirty="0"/>
              <a:t> </a:t>
            </a:r>
          </a:p>
          <a:p>
            <a:r>
              <a:rPr lang="cs-CZ" sz="2000" dirty="0"/>
              <a:t>Agent Orange způsobil vážné zdravotní problémy u milionů lidí a živočichů a poškodil genetickou informaci u mnoha generací</a:t>
            </a:r>
          </a:p>
        </p:txBody>
      </p:sp>
    </p:spTree>
    <p:extLst>
      <p:ext uri="{BB962C8B-B14F-4D97-AF65-F5344CB8AC3E}">
        <p14:creationId xmlns:p14="http://schemas.microsoft.com/office/powerpoint/2010/main" val="20984272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31" name="Rectangle 5126">
            <a:extLst>
              <a:ext uri="{FF2B5EF4-FFF2-40B4-BE49-F238E27FC236}">
                <a16:creationId xmlns:a16="http://schemas.microsoft.com/office/drawing/2014/main" id="{96CF2A2B-0745-440C-9224-C5C6A0A42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32" name="Rectangle 5128">
            <a:extLst>
              <a:ext uri="{FF2B5EF4-FFF2-40B4-BE49-F238E27FC236}">
                <a16:creationId xmlns:a16="http://schemas.microsoft.com/office/drawing/2014/main" id="{75BE6D6B-84C9-4D2B-97EB-773B7369EF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122" name="Picture 2" descr="Cats and dogs: Fighters' best friends in east Ukraine | Daily Sabah">
            <a:extLst>
              <a:ext uri="{FF2B5EF4-FFF2-40B4-BE49-F238E27FC236}">
                <a16:creationId xmlns:a16="http://schemas.microsoft.com/office/drawing/2014/main" id="{7B116BBA-2C07-5EDE-454C-C071AF933A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/>
        </p:blipFill>
        <p:spPr bwMode="auto">
          <a:xfrm>
            <a:off x="-1" y="10"/>
            <a:ext cx="1219200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1F2A9AA8-ED5F-F4D8-6F03-8F72DD31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728906"/>
            <a:ext cx="9792471" cy="2057037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Válka na Ukrajině – domácí mazlíčci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A961343-0AC5-17FF-9065-543509B8EF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8181" y="2957665"/>
            <a:ext cx="9792471" cy="3171423"/>
          </a:xfrm>
        </p:spPr>
        <p:txBody>
          <a:bodyPr>
            <a:normAutofit/>
          </a:bodyPr>
          <a:lstStyle/>
          <a:p>
            <a:r>
              <a:rPr lang="cs-CZ" sz="2000">
                <a:solidFill>
                  <a:srgbClr val="FFFFFF"/>
                </a:solidFill>
              </a:rPr>
              <a:t>Mnoho lidí muselo opustit své domy a nemohli si vzít s sebou své domácí mazlíčky</a:t>
            </a:r>
          </a:p>
          <a:p>
            <a:r>
              <a:rPr lang="cs-CZ" sz="2000">
                <a:solidFill>
                  <a:srgbClr val="FFFFFF"/>
                </a:solidFill>
              </a:rPr>
              <a:t>Některá byla zabita střelbou nebo minami, jiná se stala kořistí divokých zvířat nebo umřela hlady a žízní </a:t>
            </a:r>
          </a:p>
          <a:p>
            <a:r>
              <a:rPr lang="cs-CZ" sz="2000">
                <a:solidFill>
                  <a:srgbClr val="FFFFFF"/>
                </a:solidFill>
              </a:rPr>
              <a:t>Podle odhadů bylo v Donbasu opuštěno asi 50 tisíc psů a 15 tisíc koček</a:t>
            </a:r>
          </a:p>
        </p:txBody>
      </p:sp>
    </p:spTree>
    <p:extLst>
      <p:ext uri="{BB962C8B-B14F-4D97-AF65-F5344CB8AC3E}">
        <p14:creationId xmlns:p14="http://schemas.microsoft.com/office/powerpoint/2010/main" val="2391276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!!Rectangle">
            <a:extLst>
              <a:ext uri="{FF2B5EF4-FFF2-40B4-BE49-F238E27FC236}">
                <a16:creationId xmlns:a16="http://schemas.microsoft.com/office/drawing/2014/main" id="{7C432AFE-B3D2-4BFF-BF8F-96C27AFF1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savec&#10;&#10;Popis byl vytvořen automaticky">
            <a:extLst>
              <a:ext uri="{FF2B5EF4-FFF2-40B4-BE49-F238E27FC236}">
                <a16:creationId xmlns:a16="http://schemas.microsoft.com/office/drawing/2014/main" id="{5AF6462E-FAF6-C72D-EA5C-419823AF42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43" b="18707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431FD6D-B069-D851-D261-E829F47FD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9" y="941832"/>
            <a:ext cx="10506456" cy="2057400"/>
          </a:xfrm>
        </p:spPr>
        <p:txBody>
          <a:bodyPr anchor="b">
            <a:normAutofit/>
          </a:bodyPr>
          <a:lstStyle/>
          <a:p>
            <a:r>
              <a:rPr lang="cs-CZ" sz="5000"/>
              <a:t>Válka na Ukrajině – Divoká zvířata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01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3241202"/>
            <a:ext cx="10506456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432AF80-8F27-AB90-F188-EECCA76DAA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3502152"/>
            <a:ext cx="10506456" cy="2670048"/>
          </a:xfrm>
        </p:spPr>
        <p:txBody>
          <a:bodyPr>
            <a:normAutofit/>
          </a:bodyPr>
          <a:lstStyle/>
          <a:p>
            <a:r>
              <a:rPr lang="cs-CZ" sz="2000" b="0" i="0" dirty="0">
                <a:effectLst/>
                <a:latin typeface="-apple-system"/>
              </a:rPr>
              <a:t>Některá zvířata byla zabita nebo zraněna výbuchy nebo střelbou</a:t>
            </a:r>
          </a:p>
          <a:p>
            <a:r>
              <a:rPr lang="cs-CZ" sz="2000" b="0" i="0" dirty="0">
                <a:effectLst/>
                <a:latin typeface="-apple-system"/>
              </a:rPr>
              <a:t>Jiná byla nucena migrovat do jiných oblastí kvůli hluku, znečištění nebo nedostatku potravy</a:t>
            </a:r>
          </a:p>
          <a:p>
            <a:r>
              <a:rPr lang="cs-CZ" sz="2000" b="0" i="0" dirty="0">
                <a:effectLst/>
                <a:latin typeface="-apple-system"/>
              </a:rPr>
              <a:t>To vede k narušení ekologické rovnováhy, konkurenci mezi druhy nebo šíření nemocí</a:t>
            </a:r>
          </a:p>
        </p:txBody>
      </p:sp>
    </p:spTree>
    <p:extLst>
      <p:ext uri="{BB962C8B-B14F-4D97-AF65-F5344CB8AC3E}">
        <p14:creationId xmlns:p14="http://schemas.microsoft.com/office/powerpoint/2010/main" val="29437247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2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text, kresba, obraz, namalované&#10;&#10;Popis byl vytvořen automaticky">
            <a:extLst>
              <a:ext uri="{FF2B5EF4-FFF2-40B4-BE49-F238E27FC236}">
                <a16:creationId xmlns:a16="http://schemas.microsoft.com/office/drawing/2014/main" id="{E1B9021A-3394-6EDB-48B1-1E1B76EC23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9" t="-2929" r="-9321" b="13033"/>
          <a:stretch/>
        </p:blipFill>
        <p:spPr>
          <a:xfrm>
            <a:off x="4775200" y="-230293"/>
            <a:ext cx="8256693" cy="7070005"/>
          </a:xfrm>
          <a:prstGeom prst="rect">
            <a:avLst/>
          </a:prstGeom>
        </p:spPr>
      </p:pic>
      <p:sp>
        <p:nvSpPr>
          <p:cNvPr id="31" name="Rectangle 24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99A0643-0A37-A3EC-3B95-D01081036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4322826" cy="1124712"/>
          </a:xfrm>
        </p:spPr>
        <p:txBody>
          <a:bodyPr anchor="b">
            <a:noAutofit/>
          </a:bodyPr>
          <a:lstStyle/>
          <a:p>
            <a:r>
              <a:rPr lang="cs-CZ" sz="4000" dirty="0"/>
              <a:t>Hirošima a Nagasaki</a:t>
            </a:r>
          </a:p>
        </p:txBody>
      </p:sp>
      <p:sp>
        <p:nvSpPr>
          <p:cNvPr id="32" name="Rectangle 26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F74325B-90F5-A2D3-30C6-7FADF0D93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3" y="2718053"/>
            <a:ext cx="4194133" cy="3594693"/>
          </a:xfrm>
        </p:spPr>
        <p:txBody>
          <a:bodyPr anchor="t">
            <a:normAutofit/>
          </a:bodyPr>
          <a:lstStyle/>
          <a:p>
            <a:r>
              <a:rPr lang="cs-CZ" sz="1600" dirty="0"/>
              <a:t>Tlaková vlna způsobila rozsáhlé poškození budov, stromů a rostlin</a:t>
            </a:r>
          </a:p>
          <a:p>
            <a:r>
              <a:rPr lang="cs-CZ" sz="1600" dirty="0"/>
              <a:t>Ohnivá koule způsobila požáry, které spálily asi 13 km</a:t>
            </a:r>
            <a:r>
              <a:rPr lang="cs-CZ" sz="1600" baseline="30000" dirty="0"/>
              <a:t>2</a:t>
            </a:r>
            <a:r>
              <a:rPr lang="cs-CZ" sz="1600" dirty="0"/>
              <a:t> </a:t>
            </a:r>
          </a:p>
          <a:p>
            <a:r>
              <a:rPr lang="cs-CZ" sz="1600" dirty="0"/>
              <a:t>Radiace ovlivnila životní prostředí i zdraví lidí a zvířat</a:t>
            </a:r>
          </a:p>
          <a:p>
            <a:r>
              <a:rPr lang="cs-CZ" sz="1600" dirty="0"/>
              <a:t>Mnoho lidí a zvířat trpělo popáleninami, otravou </a:t>
            </a:r>
            <a:r>
              <a:rPr lang="cs-CZ" sz="1600"/>
              <a:t>zářením, nebo rakovinou </a:t>
            </a:r>
            <a:endParaRPr lang="cs-CZ" sz="1600" dirty="0"/>
          </a:p>
          <a:p>
            <a:r>
              <a:rPr lang="cs-CZ" sz="1600" dirty="0"/>
              <a:t>Bomba také změnila genetickou strukturu některých organismů a způsobila mutace nebo deformace</a:t>
            </a:r>
          </a:p>
          <a:p>
            <a:r>
              <a:rPr lang="cs-CZ" sz="1600" dirty="0"/>
              <a:t>Prostředí je stále radioaktivní </a:t>
            </a:r>
          </a:p>
        </p:txBody>
      </p:sp>
    </p:spTree>
    <p:extLst>
      <p:ext uri="{BB962C8B-B14F-4D97-AF65-F5344CB8AC3E}">
        <p14:creationId xmlns:p14="http://schemas.microsoft.com/office/powerpoint/2010/main" val="21844317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307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Obsah obrázku osoba&#10;&#10;Popis byl vytvořen automaticky">
            <a:extLst>
              <a:ext uri="{FF2B5EF4-FFF2-40B4-BE49-F238E27FC236}">
                <a16:creationId xmlns:a16="http://schemas.microsoft.com/office/drawing/2014/main" id="{60B64916-4023-EAD2-989F-F579852828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97" b="33553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E5FE3FE3-411B-C92D-68B0-2287585CE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dirty="0" err="1">
                <a:solidFill>
                  <a:srgbClr val="FFFFFF"/>
                </a:solidFill>
              </a:rPr>
              <a:t>Děkuji</a:t>
            </a:r>
            <a:r>
              <a:rPr lang="en-US" sz="6000" dirty="0">
                <a:solidFill>
                  <a:srgbClr val="FFFFFF"/>
                </a:solidFill>
              </a:rPr>
              <a:t> za </a:t>
            </a:r>
            <a:r>
              <a:rPr lang="en-US" sz="6000" dirty="0" err="1">
                <a:solidFill>
                  <a:srgbClr val="FFFFFF"/>
                </a:solidFill>
              </a:rPr>
              <a:t>poz</a:t>
            </a:r>
            <a:r>
              <a:rPr lang="cs-CZ" sz="6000" dirty="0">
                <a:solidFill>
                  <a:srgbClr val="FFFFFF"/>
                </a:solidFill>
              </a:rPr>
              <a:t>o</a:t>
            </a:r>
            <a:r>
              <a:rPr lang="en-US" sz="6000" dirty="0" err="1">
                <a:solidFill>
                  <a:srgbClr val="FFFFFF"/>
                </a:solidFill>
              </a:rPr>
              <a:t>rnost</a:t>
            </a:r>
            <a:endParaRPr lang="en-US" sz="6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729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0822E2-0A31-A9E3-0259-422CB70B0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7388EC9-E874-7535-B3A0-A1EF861F0C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400" dirty="0"/>
              <a:t>https://www.getyourguide.com/Sydney-Tours/Activities</a:t>
            </a:r>
          </a:p>
          <a:p>
            <a:r>
              <a:rPr lang="cs-CZ" sz="1400" dirty="0">
                <a:hlinkClick r:id="rId2"/>
              </a:rPr>
              <a:t>https://hradec.rozhlas.cz/jaky-byl-dopad-tricetilete-valky-na-cele-podkrkonosi-ve-vrchlabi-o-tom-maji-7627510</a:t>
            </a:r>
            <a:endParaRPr lang="cs-CZ" sz="1400" dirty="0"/>
          </a:p>
          <a:p>
            <a:r>
              <a:rPr lang="cs-CZ" sz="1400" dirty="0">
                <a:hlinkClick r:id="rId3"/>
              </a:rPr>
              <a:t>https://www.netestovanonazviratech.cz/testovani-na-zviratech/</a:t>
            </a:r>
            <a:endParaRPr lang="cs-CZ" sz="1400" dirty="0"/>
          </a:p>
          <a:p>
            <a:r>
              <a:rPr lang="cs-CZ" sz="1400" dirty="0">
                <a:hlinkClick r:id="rId4"/>
              </a:rPr>
              <a:t>https://www.greeneuropeanjournal.eu/valka-na-ukrajine-ma-otresne-dusledky-i-pro-prirodu/</a:t>
            </a:r>
            <a:endParaRPr lang="cs-CZ" sz="1400" dirty="0"/>
          </a:p>
          <a:p>
            <a:r>
              <a:rPr lang="cs-CZ" sz="1400" dirty="0">
                <a:hlinkClick r:id="rId5"/>
              </a:rPr>
              <a:t>https://www.valka.cz/Valka-ve-Vietnamu-1945-1975-c500993</a:t>
            </a:r>
            <a:endParaRPr lang="cs-CZ" sz="1400" dirty="0"/>
          </a:p>
          <a:p>
            <a:r>
              <a:rPr lang="cs-CZ" sz="1400" dirty="0">
                <a:hlinkClick r:id="rId6"/>
              </a:rPr>
              <a:t>https://www.top-armyshop.cz/magazin-valka-vietnam-prubeh-vysledek-nasledky</a:t>
            </a:r>
            <a:endParaRPr lang="cs-CZ" sz="1400" dirty="0"/>
          </a:p>
          <a:p>
            <a:r>
              <a:rPr lang="cs-CZ" sz="1400" dirty="0">
                <a:hlinkClick r:id="rId7"/>
              </a:rPr>
              <a:t>https://ct24.ceskatelevize.cz/svet/3151719-valka-o-ropu-ktera-zamorila-poust-i-zaliv-uplynulo-30-let-od-vpadu-irackych-vojsk-do</a:t>
            </a:r>
            <a:endParaRPr lang="cs-CZ" sz="1400" dirty="0"/>
          </a:p>
          <a:p>
            <a:r>
              <a:rPr lang="cs-CZ" sz="1400" dirty="0">
                <a:hlinkClick r:id="rId8"/>
              </a:rPr>
              <a:t>https://zpravy.aktualne.cz/zahranici/ve-valce-v-iraku-slo-britum-o-ropu-je-tu-novy-dukaz/r~i:article:697655/</a:t>
            </a:r>
            <a:endParaRPr lang="cs-CZ" sz="1400" dirty="0"/>
          </a:p>
          <a:p>
            <a:r>
              <a:rPr lang="cs-CZ" sz="1400" dirty="0">
                <a:hlinkClick r:id="rId9"/>
              </a:rPr>
              <a:t>https://ekolist.cz/cz/publicistika/nazory-a-komentare/miroslav-havranek-jake-dopady-na-zivotni-prostredi-bude-mit-valka-na-ukrajine</a:t>
            </a:r>
            <a:endParaRPr lang="cs-CZ" sz="1400" dirty="0"/>
          </a:p>
          <a:p>
            <a:r>
              <a:rPr lang="cs-CZ" sz="1400" dirty="0">
                <a:hlinkClick r:id="rId10"/>
              </a:rPr>
              <a:t>https://www.flowee.cz/planeta/7797-a-co-priroda-pet-zpusobu-jak-pandemie-pomaha-s-ekologickou-krizi</a:t>
            </a:r>
            <a:endParaRPr lang="cs-CZ" sz="1400" dirty="0"/>
          </a:p>
          <a:p>
            <a:r>
              <a:rPr lang="cs-CZ" sz="1400" dirty="0">
                <a:hlinkClick r:id="rId11"/>
              </a:rPr>
              <a:t>https://ct24.ceskatelevize.cz/veda/3156393-jak-zabijela-atomova-bomba-radiace-nebyla-nejhorsi</a:t>
            </a:r>
            <a:endParaRPr lang="cs-CZ" sz="1400" dirty="0"/>
          </a:p>
          <a:p>
            <a:r>
              <a:rPr lang="cs-CZ" sz="1400" dirty="0">
                <a:hlinkClick r:id="rId12"/>
              </a:rPr>
              <a:t>Atomové bombardování Hirošimy a Nagasaki – Wikipedie (wikipedia.org)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6053918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438</Words>
  <Application>Microsoft Office PowerPoint</Application>
  <PresentationFormat>Širokoúhlá obrazovka</PresentationFormat>
  <Paragraphs>44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4" baseType="lpstr">
      <vt:lpstr>-apple-system</vt:lpstr>
      <vt:lpstr>Arial</vt:lpstr>
      <vt:lpstr>Calibri</vt:lpstr>
      <vt:lpstr>Calibri Light</vt:lpstr>
      <vt:lpstr>Motiv Office</vt:lpstr>
      <vt:lpstr>Dopad války na přírodu</vt:lpstr>
      <vt:lpstr>Odlesňování </vt:lpstr>
      <vt:lpstr>Válka o ropu</vt:lpstr>
      <vt:lpstr>Válka ve Vietnamu</vt:lpstr>
      <vt:lpstr>Válka na Ukrajině – domácí mazlíčci</vt:lpstr>
      <vt:lpstr>Válka na Ukrajině – Divoká zvířata</vt:lpstr>
      <vt:lpstr>Hirošima a Nagasaki</vt:lpstr>
      <vt:lpstr>Děkuji za pozornost</vt:lpstr>
      <vt:lpstr>Zdroje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Dopad války na přírodu</dc:title>
  <dc:creator>Martin Cipín</dc:creator>
  <cp:lastModifiedBy>Martin Cipín</cp:lastModifiedBy>
  <cp:revision>6</cp:revision>
  <dcterms:created xsi:type="dcterms:W3CDTF">2023-04-10T12:59:55Z</dcterms:created>
  <dcterms:modified xsi:type="dcterms:W3CDTF">2023-04-13T17:36:07Z</dcterms:modified>
</cp:coreProperties>
</file>