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6328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569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801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0852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493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119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659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3329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860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1217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773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9B0642-5478-470B-A0FC-2E7E03F5B8D1}" type="datetimeFigureOut">
              <a:rPr lang="cs-CZ" smtClean="0"/>
              <a:t>23. 4. 2019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DD8A-6811-4437-BEC0-B008CBAD36D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087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thumb/7/7a/Ozon_01.jpg/330px-Ozon_01.jpg" TargetMode="External"/><Relationship Id="rId5" Type="http://schemas.openxmlformats.org/officeDocument/2006/relationships/image" Target="../media/image3.jpg"/><Relationship Id="rId4" Type="http://schemas.openxmlformats.org/officeDocument/2006/relationships/hyperlink" Target="https://upload.wikimedia.org/wikipedia/commons/thumb/7/75/Ozone_molecule.svg/420px-Ozone_molecule.svg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du.techmania.cz/sites/default/files/styles/large/public/encyklopedie/insert/6_15.gif?itok=4cU2Wyjn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.denik.cz/1/e5/freon-ozonova-dira-031-clone_galerie-980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upload.wikimedia.org/wikipedia/commons/thumb/f/f3/Antarcitc_ozone_layer_2006_09_24.jpg/330px-Antarcitc_ozone_layer_2006_09_24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cs.wikipedia.org/wiki/Ultrafialov%C3%A9_z%C3%A1%C5%99en%C3%AD" TargetMode="External"/><Relationship Id="rId13" Type="http://schemas.openxmlformats.org/officeDocument/2006/relationships/hyperlink" Target="https://edu.techmania.cz/cs/encyklopedie/fyzika/meteorologie/atmosfera/vrstvy-v-atmosfere" TargetMode="External"/><Relationship Id="rId3" Type="http://schemas.openxmlformats.org/officeDocument/2006/relationships/hyperlink" Target="https://cs.wikipedia.org/wiki/Ozon" TargetMode="External"/><Relationship Id="rId7" Type="http://schemas.openxmlformats.org/officeDocument/2006/relationships/hyperlink" Target="https://cs.wikipedia.org/wiki/Dobsonova_jednotka" TargetMode="External"/><Relationship Id="rId12" Type="http://schemas.openxmlformats.org/officeDocument/2006/relationships/hyperlink" Target="http://www.geology.cz/mujkousekzeme/veda/dira-do-sveta/ozonova-dir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on.cz/radce/co-je-ozonova-dira" TargetMode="External"/><Relationship Id="rId11" Type="http://schemas.openxmlformats.org/officeDocument/2006/relationships/hyperlink" Target="https://cs.wikipedia.org/wiki/Gordon_Dobson" TargetMode="External"/><Relationship Id="rId5" Type="http://schemas.openxmlformats.org/officeDocument/2006/relationships/hyperlink" Target="https://cs.wikipedia.org/wiki/Ozonov%C3%A1_d%C3%ADra" TargetMode="External"/><Relationship Id="rId10" Type="http://schemas.openxmlformats.org/officeDocument/2006/relationships/hyperlink" Target="https://en.wikipedia.org/wiki/Dobson_unit" TargetMode="External"/><Relationship Id="rId4" Type="http://schemas.openxmlformats.org/officeDocument/2006/relationships/hyperlink" Target="https://cs.wikipedia.org/wiki/Ozonov%C3%A1_vrstva" TargetMode="External"/><Relationship Id="rId9" Type="http://schemas.openxmlformats.org/officeDocument/2006/relationships/hyperlink" Target="http://www.converter.cz/jednotky/dobson.ht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Ozon</a:t>
            </a: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Kristián Petr </a:t>
            </a:r>
            <a:r>
              <a:rPr lang="cs-CZ" dirty="0" err="1" smtClean="0"/>
              <a:t>Šulista</a:t>
            </a:r>
            <a:r>
              <a:rPr lang="cs-CZ" dirty="0" smtClean="0"/>
              <a:t>, Jan Stejskal, Šimon Kubeš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36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Ozon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7306" cy="4351338"/>
          </a:xfrm>
        </p:spPr>
        <p:txBody>
          <a:bodyPr/>
          <a:lstStyle/>
          <a:p>
            <a:r>
              <a:rPr lang="cs-CZ" dirty="0" smtClean="0"/>
              <a:t>Tříatomová molekula kyslíku - O</a:t>
            </a:r>
            <a:r>
              <a:rPr lang="cs-CZ" baseline="-25000" dirty="0" smtClean="0"/>
              <a:t>3</a:t>
            </a:r>
          </a:p>
          <a:p>
            <a:r>
              <a:rPr lang="cs-CZ" dirty="0" smtClean="0"/>
              <a:t>Vzniká působením el. výbojů nebo krátkovlnného UV záření na klasickou molekulu kyslíku, každý ze dvou atomů se spojí s další dvouatomovou molekulou kyslíku</a:t>
            </a:r>
          </a:p>
          <a:p>
            <a:r>
              <a:rPr lang="cs-CZ" dirty="0" smtClean="0"/>
              <a:t>Namodralý plyn s intenzivním zápachem</a:t>
            </a:r>
            <a:endParaRPr lang="cs-CZ" dirty="0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918" y="4270376"/>
            <a:ext cx="4000500" cy="1771650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8257615" y="6176963"/>
            <a:ext cx="389180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4"/>
              </a:rPr>
              <a:t>https://upload.wikimedia.org/wikipedia/commons/thumb/7/75/Ozone_molecule.svg/420px-Ozone_molecule.svg.png</a:t>
            </a:r>
            <a:endParaRPr lang="cs-CZ" sz="1100" dirty="0" smtClean="0"/>
          </a:p>
          <a:p>
            <a:endParaRPr lang="cs-CZ" sz="1100" dirty="0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471" y="4039287"/>
            <a:ext cx="2351442" cy="2137675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4724400" y="6176963"/>
            <a:ext cx="309551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6"/>
              </a:rPr>
              <a:t>https://upload.wikimedia.org/wikipedia/commons/thumb/7/7a/Ozon_01.jpg/330px-Ozon_01.jpg</a:t>
            </a:r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57190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Ozonová vrstva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7306" cy="4351338"/>
          </a:xfrm>
        </p:spPr>
        <p:txBody>
          <a:bodyPr/>
          <a:lstStyle/>
          <a:p>
            <a:r>
              <a:rPr lang="cs-CZ" dirty="0" smtClean="0"/>
              <a:t>Část stratosféry</a:t>
            </a:r>
          </a:p>
          <a:p>
            <a:pPr lvl="1"/>
            <a:r>
              <a:rPr lang="cs-CZ" dirty="0" smtClean="0"/>
              <a:t>Stratosféra: 10 – 50 km n. mořem</a:t>
            </a:r>
          </a:p>
          <a:p>
            <a:pPr lvl="1"/>
            <a:r>
              <a:rPr lang="cs-CZ" dirty="0" smtClean="0"/>
              <a:t>Ozonová vrstva: 25 – 35 km n. zemským povrchem</a:t>
            </a:r>
            <a:endParaRPr lang="cs-CZ" dirty="0"/>
          </a:p>
          <a:p>
            <a:r>
              <a:rPr lang="cs-CZ" dirty="0" smtClean="0"/>
              <a:t>Zvýšený poměr ozonu vůči běžnému kyslíku (2 – 8 částic v milionu -&gt; ozonová vrstva je velmi tenká)</a:t>
            </a:r>
          </a:p>
          <a:p>
            <a:r>
              <a:rPr lang="cs-CZ" dirty="0" smtClean="0"/>
              <a:t>Význam</a:t>
            </a:r>
          </a:p>
          <a:p>
            <a:pPr lvl="1"/>
            <a:r>
              <a:rPr lang="cs-CZ" dirty="0" smtClean="0"/>
              <a:t>Absorbuje UV záření lépe než běžný kyslík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268" y="3455333"/>
            <a:ext cx="4258237" cy="2856567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682754" y="6311900"/>
            <a:ext cx="399825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>
                <a:hlinkClick r:id="rId4"/>
              </a:rPr>
              <a:t>https://</a:t>
            </a:r>
            <a:r>
              <a:rPr lang="cs-CZ" sz="1100" dirty="0" smtClean="0">
                <a:hlinkClick r:id="rId4"/>
              </a:rPr>
              <a:t>edu.techmania.cz/sites/default/files/styles/large/public/encyklopedie/insert/6_15.gif?itok=4cU2Wyjn</a:t>
            </a:r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483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UV záření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7306" cy="4351338"/>
          </a:xfrm>
        </p:spPr>
        <p:txBody>
          <a:bodyPr/>
          <a:lstStyle/>
          <a:p>
            <a:r>
              <a:rPr lang="cs-CZ" dirty="0" smtClean="0"/>
              <a:t>Pochází ze Slunce</a:t>
            </a:r>
          </a:p>
          <a:p>
            <a:r>
              <a:rPr lang="cs-CZ" dirty="0" smtClean="0"/>
              <a:t>Obrovská energie fotonů</a:t>
            </a:r>
          </a:p>
          <a:p>
            <a:r>
              <a:rPr lang="cs-CZ" dirty="0" smtClean="0"/>
              <a:t>Způsobuje mutace DNA (působí i na rostliny)</a:t>
            </a:r>
          </a:p>
          <a:p>
            <a:r>
              <a:rPr lang="cs-CZ" dirty="0" smtClean="0"/>
              <a:t>Kdyby prošly UV paprsky na zemský povrch bez ztráty energie, vedlo by to ke vzniku rakovinných nádorů kůže nebo poškození zraku</a:t>
            </a:r>
          </a:p>
          <a:p>
            <a:r>
              <a:rPr lang="cs-CZ" dirty="0" smtClean="0"/>
              <a:t>U rostlin má na svědomí nádory nebo zmenšování plochy listů</a:t>
            </a:r>
          </a:p>
          <a:p>
            <a:r>
              <a:rPr lang="cs-CZ" dirty="0" smtClean="0"/>
              <a:t>Díky ozonové vrstvě se člověk pouze opálí (pokud nebude vystaven slunečnímu záření příliš dlouho)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273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 smtClean="0"/>
              <a:t>Dobsonova</a:t>
            </a:r>
            <a:r>
              <a:rPr lang="cs-CZ" b="1" dirty="0" smtClean="0"/>
              <a:t> jednotka - DU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7306" cy="4351338"/>
          </a:xfrm>
        </p:spPr>
        <p:txBody>
          <a:bodyPr/>
          <a:lstStyle/>
          <a:p>
            <a:r>
              <a:rPr lang="cs-CZ" dirty="0" smtClean="0"/>
              <a:t>Vyjadřuje množství ozonu v atmosféře</a:t>
            </a:r>
          </a:p>
          <a:p>
            <a:r>
              <a:rPr lang="cs-CZ" dirty="0" smtClean="0"/>
              <a:t>1 DU = 2,69×10</a:t>
            </a:r>
            <a:r>
              <a:rPr lang="cs-CZ" baseline="30000" dirty="0" smtClean="0"/>
              <a:t>20</a:t>
            </a:r>
            <a:r>
              <a:rPr lang="cs-CZ" dirty="0" smtClean="0"/>
              <a:t> molekul ozonu na 1 m² za standardních podmínek, což představuje vrstvu tenkou 0,01 mm</a:t>
            </a:r>
          </a:p>
          <a:p>
            <a:r>
              <a:rPr lang="cs-CZ" dirty="0" smtClean="0"/>
              <a:t>Průměrné hodnoty: 350 – 450 DU, což za daných podmínek odpovídá vrstvě o tloušťce 1 mm</a:t>
            </a:r>
          </a:p>
          <a:p>
            <a:r>
              <a:rPr lang="cs-CZ" dirty="0" smtClean="0"/>
              <a:t>Pojmenována po </a:t>
            </a:r>
            <a:r>
              <a:rPr lang="cs-CZ" dirty="0" err="1" smtClean="0"/>
              <a:t>Gordonu</a:t>
            </a:r>
            <a:r>
              <a:rPr lang="cs-CZ" smtClean="0"/>
              <a:t> Dobsonovi</a:t>
            </a:r>
            <a:r>
              <a:rPr lang="cs-CZ" dirty="0" smtClean="0"/>
              <a:t>, jenž vynalezl spektrofotometr, kterým lze měřit množství ozonu ve stratosféře</a:t>
            </a:r>
          </a:p>
        </p:txBody>
      </p:sp>
    </p:spTree>
    <p:extLst>
      <p:ext uri="{BB962C8B-B14F-4D97-AF65-F5344CB8AC3E}">
        <p14:creationId xmlns:p14="http://schemas.microsoft.com/office/powerpoint/2010/main" val="1693658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Ozonová díra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smtClean="0"/>
              <a:t>Oblast, kde je menší koncentrace ozonu ve stratosféře</a:t>
            </a:r>
          </a:p>
          <a:p>
            <a:r>
              <a:rPr lang="cs-CZ" dirty="0" smtClean="0"/>
              <a:t>V 60. letech 20. st. si Mario J. Molina a </a:t>
            </a:r>
            <a:r>
              <a:rPr lang="cs-CZ" dirty="0" err="1" smtClean="0"/>
              <a:t>Sherwood</a:t>
            </a:r>
            <a:r>
              <a:rPr lang="cs-CZ" dirty="0" smtClean="0"/>
              <a:t> </a:t>
            </a:r>
            <a:r>
              <a:rPr lang="cs-CZ" dirty="0" err="1" smtClean="0"/>
              <a:t>Rowland</a:t>
            </a:r>
            <a:r>
              <a:rPr lang="cs-CZ" dirty="0" smtClean="0"/>
              <a:t> všimli, že ozon se rychleji ničí než tvoří</a:t>
            </a:r>
          </a:p>
          <a:p>
            <a:r>
              <a:rPr lang="cs-CZ" dirty="0" smtClean="0"/>
              <a:t>Vzniká kvůli chloru, fluoru a bromu, které blokují reakci vzniku ozonu, protože reagují s atomy kyslíku; Také reagují i s molekulami ozonu</a:t>
            </a:r>
          </a:p>
          <a:p>
            <a:r>
              <a:rPr lang="cs-CZ" dirty="0" smtClean="0"/>
              <a:t>Halogeny se do atmosféry dostávají proto, že jsou součástí freonů, které se používaly např. jako hnací plyny ve sprejích. (V r. 1987 bylo jejich užívání zakázáno Montrealským protokolem)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695" y="5011271"/>
            <a:ext cx="2462305" cy="1846729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802283" y="6088559"/>
            <a:ext cx="19274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4"/>
              </a:rPr>
              <a:t>https://g.denik.cz/1/e5/freon-ozonova-dira-031-clone_galerie-980.jpg</a:t>
            </a:r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426509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Největší ozonová díra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1" y="1825625"/>
            <a:ext cx="7989346" cy="4351338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Nad Antarktidou</a:t>
            </a:r>
          </a:p>
          <a:p>
            <a:r>
              <a:rPr lang="cs-CZ" dirty="0" smtClean="0"/>
              <a:t>Poprvé byla pozorována v 80. letech 20. st.</a:t>
            </a:r>
          </a:p>
          <a:p>
            <a:r>
              <a:rPr lang="cs-CZ" dirty="0" smtClean="0"/>
              <a:t>Vzniká i kvůli speciálním podmínkám, které jsou pouze na jižním pólu a v okolí</a:t>
            </a:r>
          </a:p>
          <a:p>
            <a:r>
              <a:rPr lang="cs-CZ" dirty="0" smtClean="0"/>
              <a:t>V období polární zimy je vzduch izolován, takže reakce s fluorem, chlorem a bromem probíhají bez přerušení</a:t>
            </a:r>
          </a:p>
          <a:p>
            <a:r>
              <a:rPr lang="cs-CZ" dirty="0" smtClean="0"/>
              <a:t>V období polárního léta se vzduch smíchá se vzduchem z nižších zeměpisných šířek, kde je ozonu dost 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546" y="2753958"/>
            <a:ext cx="3017520" cy="3017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8122024" y="5792242"/>
            <a:ext cx="3998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>
                <a:hlinkClick r:id="rId4"/>
              </a:rPr>
              <a:t>https://upload.wikimedia.org/wikipedia/commons/thumb/f/f3/Antarcitc_ozone_layer_2006_09_24.jpg/330px-Antarcitc_ozone_layer_2006_09_24.jpg</a:t>
            </a:r>
            <a:endParaRPr lang="cs-CZ" sz="1100" dirty="0" smtClean="0"/>
          </a:p>
          <a:p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34778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Otázky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cs-CZ" dirty="0" smtClean="0"/>
              <a:t>1. Co je to ozon a jak vzniká?</a:t>
            </a:r>
          </a:p>
          <a:p>
            <a:r>
              <a:rPr lang="cs-CZ" dirty="0" smtClean="0"/>
              <a:t>2. Co je to ozonová vrstva, kde se nachází a proč je tak důležitá?</a:t>
            </a:r>
          </a:p>
          <a:p>
            <a:r>
              <a:rPr lang="cs-CZ" dirty="0" smtClean="0"/>
              <a:t>3. Co určuje </a:t>
            </a:r>
            <a:r>
              <a:rPr lang="cs-CZ" dirty="0" err="1" smtClean="0"/>
              <a:t>Dobsonova</a:t>
            </a:r>
            <a:r>
              <a:rPr lang="cs-CZ" dirty="0" smtClean="0"/>
              <a:t> jednotka a po kom je pojmenována?</a:t>
            </a:r>
          </a:p>
          <a:p>
            <a:r>
              <a:rPr lang="cs-CZ" dirty="0" smtClean="0"/>
              <a:t>4. Co je to Montrealský protokol?</a:t>
            </a:r>
          </a:p>
          <a:p>
            <a:r>
              <a:rPr lang="cs-CZ" dirty="0" smtClean="0"/>
              <a:t>5. Kde se nachází největší ozonová díra a proč?</a:t>
            </a:r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7642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Zdroje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717306" cy="4351338"/>
          </a:xfrm>
        </p:spPr>
        <p:txBody>
          <a:bodyPr>
            <a:noAutofit/>
          </a:bodyPr>
          <a:lstStyle/>
          <a:p>
            <a:r>
              <a:rPr lang="cs-CZ" sz="1800" dirty="0" smtClean="0">
                <a:hlinkClick r:id="rId3"/>
              </a:rPr>
              <a:t>https://cs.wikipedia.org/wiki/Ozon</a:t>
            </a:r>
            <a:endParaRPr lang="cs-CZ" sz="1800" dirty="0" smtClean="0"/>
          </a:p>
          <a:p>
            <a:r>
              <a:rPr lang="cs-CZ" sz="1800" dirty="0" smtClean="0">
                <a:hlinkClick r:id="rId4"/>
              </a:rPr>
              <a:t>https://cs.wikipedia.org/wiki/Ozonov%C3%A1_vrstva</a:t>
            </a:r>
            <a:endParaRPr lang="cs-CZ" sz="1800" dirty="0" smtClean="0"/>
          </a:p>
          <a:p>
            <a:r>
              <a:rPr lang="cs-CZ" sz="1800" dirty="0" smtClean="0">
                <a:hlinkClick r:id="rId5"/>
              </a:rPr>
              <a:t>https://cs.wikipedia.org/wiki/Ozonov%C3%A1_d%C3%ADra</a:t>
            </a:r>
            <a:endParaRPr lang="cs-CZ" sz="1800" dirty="0" smtClean="0"/>
          </a:p>
          <a:p>
            <a:r>
              <a:rPr lang="cs-CZ" sz="1800" dirty="0" smtClean="0">
                <a:hlinkClick r:id="rId6"/>
              </a:rPr>
              <a:t>https://www.eon.cz/radce/co-je-ozonova-dira</a:t>
            </a:r>
            <a:endParaRPr lang="cs-CZ" sz="1800" dirty="0" smtClean="0"/>
          </a:p>
          <a:p>
            <a:r>
              <a:rPr lang="cs-CZ" sz="1800" dirty="0" smtClean="0">
                <a:hlinkClick r:id="rId7"/>
              </a:rPr>
              <a:t>https://cs.wikipedia.org/wiki/Dobsonova_jednotka</a:t>
            </a:r>
            <a:endParaRPr lang="cs-CZ" sz="1800" dirty="0" smtClean="0"/>
          </a:p>
          <a:p>
            <a:r>
              <a:rPr lang="cs-CZ" sz="1800" dirty="0" smtClean="0">
                <a:hlinkClick r:id="rId8"/>
              </a:rPr>
              <a:t>https://cs.wikipedia.org/wiki/Ultrafialov%C3%A9_z%C3%A1%C5%99en%C3%AD</a:t>
            </a:r>
            <a:endParaRPr lang="cs-CZ" sz="1800" dirty="0" smtClean="0"/>
          </a:p>
          <a:p>
            <a:r>
              <a:rPr lang="cs-CZ" sz="1800" dirty="0" smtClean="0">
                <a:hlinkClick r:id="rId9"/>
              </a:rPr>
              <a:t>http://www.converter.cz/jednotky/dobson.htm</a:t>
            </a:r>
            <a:endParaRPr lang="cs-CZ" sz="1800" dirty="0" smtClean="0"/>
          </a:p>
          <a:p>
            <a:r>
              <a:rPr lang="cs-CZ" sz="1800" dirty="0" smtClean="0">
                <a:hlinkClick r:id="rId10"/>
              </a:rPr>
              <a:t>https://en.wikipedia.org/wiki/Dobson_unit</a:t>
            </a:r>
            <a:endParaRPr lang="cs-CZ" sz="1800" dirty="0" smtClean="0"/>
          </a:p>
          <a:p>
            <a:r>
              <a:rPr lang="cs-CZ" sz="1800" dirty="0" smtClean="0">
                <a:hlinkClick r:id="rId11"/>
              </a:rPr>
              <a:t>https://cs.wikipedia.org/wiki/Gordon_Dobson</a:t>
            </a:r>
            <a:endParaRPr lang="cs-CZ" sz="1800" dirty="0" smtClean="0"/>
          </a:p>
          <a:p>
            <a:r>
              <a:rPr lang="cs-CZ" sz="1800" dirty="0" smtClean="0">
                <a:hlinkClick r:id="rId12"/>
              </a:rPr>
              <a:t>http://www.geology.cz/mujkousekzeme/veda/dira-do-sveta/ozonova-dira</a:t>
            </a:r>
            <a:endParaRPr lang="cs-CZ" sz="1800" dirty="0" smtClean="0"/>
          </a:p>
          <a:p>
            <a:r>
              <a:rPr lang="cs-CZ" sz="1800" dirty="0">
                <a:hlinkClick r:id="rId13"/>
              </a:rPr>
              <a:t>https://</a:t>
            </a:r>
            <a:r>
              <a:rPr lang="cs-CZ" sz="1800" dirty="0" smtClean="0">
                <a:hlinkClick r:id="rId13"/>
              </a:rPr>
              <a:t>edu.techmania.cz/cs/encyklopedie/fyzika/meteorologie/atmosfera/vrstvy-v-atmosfere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21047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498</Words>
  <Application>Microsoft Office PowerPoint</Application>
  <PresentationFormat>Širokoúhlá obrazovka</PresentationFormat>
  <Paragraphs>60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Ozon</vt:lpstr>
      <vt:lpstr>Ozon</vt:lpstr>
      <vt:lpstr>Ozonová vrstva</vt:lpstr>
      <vt:lpstr>UV záření</vt:lpstr>
      <vt:lpstr>Dobsonova jednotka - DU</vt:lpstr>
      <vt:lpstr>Ozonová díra</vt:lpstr>
      <vt:lpstr>Největší ozonová díra</vt:lpstr>
      <vt:lpstr>Otázky</vt:lpstr>
      <vt:lpstr>Zdroje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</dc:title>
  <dc:creator>Šimon Kubeš</dc:creator>
  <cp:lastModifiedBy>Šimon Kubeš</cp:lastModifiedBy>
  <cp:revision>17</cp:revision>
  <dcterms:created xsi:type="dcterms:W3CDTF">2019-04-04T17:04:53Z</dcterms:created>
  <dcterms:modified xsi:type="dcterms:W3CDTF">2019-04-23T16:47:40Z</dcterms:modified>
</cp:coreProperties>
</file>