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5CF84-5932-4D4D-B93D-156E78AFC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9C252A-2723-41A7-A1ED-974A0FBF5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0DD56-FFA2-451E-A685-1A973984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5CAF70-7CD4-4312-B4BF-2297B1C9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D61AE-D949-4FE7-BB63-798CEC77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39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EC8CC-93D5-49CB-B41C-DAE228ED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787F87-1C61-4764-B139-DDA190957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601AD8-AFD6-48E1-82A2-3EAB6C2A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0D5CE5-3435-4D54-8C28-8FD23CC4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2530AB-CA5C-4152-9BFF-EABF9B13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8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1303B5-06E8-4551-BC17-1A4E2BCC5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BFC840-B76F-452C-869B-007520C7E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30D5C-C9A3-471D-9735-0D245BD4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BB80D0-0FC7-43F7-863E-CDCF9A3F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C76985-45D0-4D08-B5D5-AE17E9D9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96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3183E-F5FC-42C8-8A99-0F9F2CBE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F2AD5-81D3-48AF-A20C-0C0073FC0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FCEFF-F0D5-45AB-9507-286E3620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826544-AF44-436A-B371-1177FF81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DD145-290E-4663-A5DA-36033D0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26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1253F-367E-402D-93D3-F9CE6AC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2E2024-9291-4655-B1B6-1E96D222F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3AEE4-E127-4EA2-BF38-FE527CFE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5A09F6-1EBE-4769-85E7-BE906E57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E718EB-D991-4E09-BDDF-0C913CA6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7ECB1-669E-4D76-BCD8-C328AAA3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654852-BD28-4D9B-80BE-AC0465732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A4B161-8DB5-4CAB-81D7-84C84ADDB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A38D15-C5E9-4504-AB82-FE6ABA98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907547-9D50-4FEF-93C0-8D7DA6D0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D8B0ED-175A-41DA-8411-5505FDB2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5AD1A-FC91-4A40-9187-285B99A0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118F7C-CF69-40D0-8FC2-A6041C69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DC4BA2-03F8-4C30-8AD2-CF9548F1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DDC065-73FE-4335-AEAD-2583591A2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6C7340F-6E76-480C-A16C-B0D073CD7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7D0BE-2856-48A9-9CCB-C80B7D65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4ABA8F-CAAA-45E8-A7AD-8F3F3B91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056488-5CCA-47F9-9A8D-EA45D040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6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67106-F5E1-4A07-9F68-A642968B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B4A6F4-C035-4D14-B331-D4A49E84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BC8A9A-2098-484A-B4B9-AABC311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592CFC-F620-4806-9C98-EC3DEB4F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4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3BCFD9-FD2E-4120-8B2D-D61E54DE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E73D1C-08AC-49F4-A574-FAB25E6D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3B1545-9916-4197-8EEC-360E1F20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6D929-09FB-446F-A6EB-BFB471B7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A3F2EC-0E9C-4F95-9A9A-D38D1563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A5B1E3-297B-49D0-874F-851CDD3D3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B9D2C3-21E3-4250-8BEA-20AD4E8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9700A2-1FAF-4587-81C3-946E40AC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56CCB1-FD96-4666-8C67-AF173C03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475CE-8843-437C-BC9C-775A9E42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058463-658A-4271-8518-F5B9E366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F3F2B04-F72C-48E7-95F8-21C13C5A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D3C454-BA92-4B75-A403-FCB3CE03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D1F526-8350-4F83-9A44-E29C474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76CE2-CE98-4072-A7D1-D5A97046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530653-8658-48E8-A0C8-C15FBC3C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054633-62A7-46D9-95EA-DA85AB40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D4657-3F13-47B2-AA74-6289F31A2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F9DC-99FF-41FF-8C7C-8DF66D5D05FD}" type="datetimeFigureOut">
              <a:rPr lang="cs-CZ" smtClean="0"/>
              <a:t>16.4.2019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CF2207-DDFC-42C9-AAD1-8034EA613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C68C9E-E782-4E4E-BECD-3BECBB4F6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3447-B8FD-4E11-BB72-E9064A3F2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stuff.co.nz/environment/72344235/death-by-a-thousand-cuts-nzs-oil-spill-record-revealed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graydestiny.weebly.com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google.com/url?sa=i&amp;rct=j&amp;q=&amp;esrc=s&amp;source=images&amp;cd=&amp;cad=rja&amp;uact=8&amp;ved=2ahUKEwi1ueKtyKzhAhXMsKQKHQl5BawQjhx6BAgBEAM&amp;url=http://www.enviropaedia.com/topic/default.php?topic_id%3D106&amp;psig=AOvVaw0zRoB-0eLui9myWa_6wYfN&amp;ust=1554128061826541" TargetMode="External"/><Relationship Id="rId5" Type="http://schemas.openxmlformats.org/officeDocument/2006/relationships/hyperlink" Target="https://www.google.com/url?sa=i&amp;rct=j&amp;q=&amp;esrc=s&amp;source=images&amp;cd=&amp;ved=2ahUKEwj2r-SnxazhAhWQMewKHcRAAfQQjhx6BAgBEAM&amp;url=http://archive.fortune.com/galleries/2010/fortune/1005/gallery.expensive_oil_spills.fortune/4.html&amp;psig=AOvVaw0o8iY4X70ZbJ8xaA1USDka&amp;ust=1554127144398421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ved=2ahUKEwj5heC3xKzhAhVB6KQKHX-pCCEQjhx6BAgBEAM&amp;url=https://en.wikipedia.org/wiki/Kuwaiti_oil_fires&amp;psig=AOvVaw33KlOLfpupY5jMhdZD8deA&amp;ust=1554126873684253" TargetMode="External"/><Relationship Id="rId9" Type="http://schemas.openxmlformats.org/officeDocument/2006/relationships/hyperlink" Target="https://www.economist.com/united-states/2015/04/18/double-double-oil-and-troub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svet/1065397-kvuli-havarii-tankeru-prestige-za-mrize-nikdo-nepujd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nes.cz/zpravy/zahranicni/video-pet-let-od-havarie-ropne-plosiny-deepwater-horizon.A150420_105058_zahranicni_ert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oZXfAm6rF0" TargetMode="External"/><Relationship Id="rId3" Type="http://schemas.openxmlformats.org/officeDocument/2006/relationships/hyperlink" Target="https://www.investicniweb.cz/2010-5-3-nejvetsi-ropne-katastrofy-historie/" TargetMode="External"/><Relationship Id="rId7" Type="http://schemas.openxmlformats.org/officeDocument/2006/relationships/hyperlink" Target="https://ropa60.webnode.sk/ropne-haverie/" TargetMode="External"/><Relationship Id="rId2" Type="http://schemas.openxmlformats.org/officeDocument/2006/relationships/hyperlink" Target="https://www.google.com/url?sa=i&amp;rct=j&amp;q=&amp;esrc=s&amp;source=images&amp;cd=&amp;ved=2ahUKEwj-rYCqvqzhAhVNsaQKHSeHBGAQjhx6BAgBEAM&amp;url=https://fotosfotos.eu/oil-spill-art.html&amp;psig=AOvVaw3BVF-lun1wbUALr6AzIyfK&amp;ust=1554125350141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24.ceskatelevize.cz/veda/2059730-nejhorsi-ropne-katastrofy-zabily-statisice-zvirat-a-znicily-cele-ekosystemy" TargetMode="External"/><Relationship Id="rId5" Type="http://schemas.openxmlformats.org/officeDocument/2006/relationships/hyperlink" Target="https://cs.wikipedia.org/wiki/Exxon_Valdez" TargetMode="External"/><Relationship Id="rId4" Type="http://schemas.openxmlformats.org/officeDocument/2006/relationships/hyperlink" Target="https://cs.wikipedia.org/wiki/Hav%C3%A1rie_plo%C5%A1iny_Deepwater_Horiz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ZXfAm6r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F3A76-E0D5-45B1-9B18-6F2A32A8A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cs-CZ" b="1" i="1" dirty="0"/>
              <a:t>Ropné havárie </a:t>
            </a:r>
            <a:br>
              <a:rPr lang="cs-CZ" b="1" i="1" dirty="0"/>
            </a:br>
            <a:r>
              <a:rPr lang="cs-CZ" sz="2000" b="1" i="1" dirty="0"/>
              <a:t>Ema Kočvarová, Nela Vítů a </a:t>
            </a:r>
            <a:r>
              <a:rPr lang="cs-CZ" sz="2000" b="1" i="1"/>
              <a:t>Kateřina Blažková</a:t>
            </a:r>
            <a:endParaRPr lang="cs-CZ" b="1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4FE615-6B36-4D01-A436-3410A1ADC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09530" y="2756452"/>
            <a:ext cx="2994992" cy="271670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186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C3C84-55DE-4B03-8A3D-04B9BDE5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Rena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01B30B-6D98-4B15-8D70-969E3D9E1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Dvousetmetrová kontejnerová loď Rena, která se plavila pod </a:t>
            </a:r>
            <a:r>
              <a:rPr lang="cs-CZ" b="1" dirty="0"/>
              <a:t>liberijskou vlajkou</a:t>
            </a:r>
            <a:r>
              <a:rPr lang="cs-CZ" dirty="0"/>
              <a:t>, najela  </a:t>
            </a:r>
            <a:r>
              <a:rPr lang="cs-CZ" b="1" dirty="0"/>
              <a:t>5. října 2011 </a:t>
            </a:r>
            <a:r>
              <a:rPr lang="cs-CZ" dirty="0"/>
              <a:t>na útes u pobřeží </a:t>
            </a:r>
            <a:r>
              <a:rPr lang="cs-CZ" b="1" dirty="0"/>
              <a:t>Nového Zélandu</a:t>
            </a:r>
            <a:r>
              <a:rPr lang="cs-CZ" dirty="0"/>
              <a:t> a začal z ní unikat mazut, který se rozšířil až do vzdálenosti 5 km od místa katastrofy.</a:t>
            </a:r>
          </a:p>
          <a:p>
            <a:r>
              <a:rPr lang="cs-CZ" dirty="0"/>
              <a:t> Na vině byl kapitán lodi. Po čtvrt roce (leden 2012) se loď rozlomila na dvě části a i se svým nákladem se začala pomalu potápět. Uniklá ropa a mazut už zabily téměř </a:t>
            </a:r>
            <a:r>
              <a:rPr lang="cs-CZ" b="1" dirty="0"/>
              <a:t>1 400 ptáků a 13 tuleňů</a:t>
            </a:r>
            <a:r>
              <a:rPr lang="cs-CZ" dirty="0"/>
              <a:t>.</a:t>
            </a:r>
          </a:p>
          <a:p>
            <a:r>
              <a:rPr lang="cs-CZ" dirty="0"/>
              <a:t>Masivní kontejnerová loď nakonec klesla na dno oceánu. </a:t>
            </a:r>
          </a:p>
          <a:p>
            <a:r>
              <a:rPr lang="cs-CZ" b="1" dirty="0"/>
              <a:t>Vyteklá ropa: 1100 – 1270 barelů</a:t>
            </a:r>
          </a:p>
          <a:p>
            <a:r>
              <a:rPr lang="cs-CZ" b="1" dirty="0"/>
              <a:t>Náklady: 2,244 – 3,366 milionu USD</a:t>
            </a:r>
          </a:p>
        </p:txBody>
      </p:sp>
    </p:spTree>
    <p:extLst>
      <p:ext uri="{BB962C8B-B14F-4D97-AF65-F5344CB8AC3E}">
        <p14:creationId xmlns:p14="http://schemas.microsoft.com/office/powerpoint/2010/main" val="25176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1DE54774-F854-4E04-86EB-99F6D1E62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646" y="180459"/>
            <a:ext cx="3895224" cy="2667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E1498B-E189-4676-9A96-97E61C99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3" y="160609"/>
            <a:ext cx="3333750" cy="2667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67FAFC-FB20-4259-AE87-88008A8497DF}"/>
              </a:ext>
            </a:extLst>
          </p:cNvPr>
          <p:cNvSpPr txBox="1"/>
          <p:nvPr/>
        </p:nvSpPr>
        <p:spPr>
          <a:xfrm>
            <a:off x="261083" y="2847459"/>
            <a:ext cx="366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4"/>
              </a:rPr>
              <a:t>Kuwaiti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oil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fires</a:t>
            </a:r>
            <a:r>
              <a:rPr lang="cs-CZ" dirty="0">
                <a:hlinkClick r:id="rId4"/>
              </a:rPr>
              <a:t> - </a:t>
            </a:r>
            <a:r>
              <a:rPr lang="cs-CZ" dirty="0" err="1">
                <a:hlinkClick r:id="rId4"/>
              </a:rPr>
              <a:t>Wikipedia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CDAD0398-1B0E-40B5-9139-CF1DDEE6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162A98-089B-447A-A667-47E0DA3E9320}"/>
              </a:ext>
            </a:extLst>
          </p:cNvPr>
          <p:cNvSpPr txBox="1"/>
          <p:nvPr/>
        </p:nvSpPr>
        <p:spPr>
          <a:xfrm>
            <a:off x="3727646" y="2847459"/>
            <a:ext cx="389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6 big oil spills, and what they cost - I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026A753-F0CC-4167-83BD-089E3EE5E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816" y="180459"/>
            <a:ext cx="3977958" cy="2647150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0F60C4DD-1824-424C-8B69-527FF7578556}"/>
              </a:ext>
            </a:extLst>
          </p:cNvPr>
          <p:cNvSpPr/>
          <p:nvPr/>
        </p:nvSpPr>
        <p:spPr>
          <a:xfrm>
            <a:off x="7755683" y="2827609"/>
            <a:ext cx="3942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D6D6D6"/>
                </a:solidFill>
                <a:effectLst/>
                <a:latin typeface="arial" panose="020B0604020202020204" pitchFamily="34" charset="0"/>
                <a:hlinkClick r:id="rId7"/>
              </a:rPr>
              <a:t>Atlantic Empress and Aegean </a:t>
            </a:r>
            <a:r>
              <a:rPr lang="en-US" b="0" i="0" u="none" strike="noStrike" dirty="0" err="1">
                <a:solidFill>
                  <a:srgbClr val="D6D6D6"/>
                </a:solidFill>
                <a:effectLst/>
                <a:latin typeface="arial" panose="020B0604020202020204" pitchFamily="34" charset="0"/>
                <a:hlinkClick r:id="rId7"/>
              </a:rPr>
              <a:t>Captai</a:t>
            </a:r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8BF9C7D-AFFC-4CDF-9E0B-B3C6406F5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083" y="3853245"/>
            <a:ext cx="3442040" cy="1937955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CE670BD8-B32E-495E-A48F-F3391EA8C226}"/>
              </a:ext>
            </a:extLst>
          </p:cNvPr>
          <p:cNvSpPr/>
          <p:nvPr/>
        </p:nvSpPr>
        <p:spPr>
          <a:xfrm>
            <a:off x="261083" y="5814567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D6D6D6"/>
                </a:solidFill>
                <a:effectLst/>
                <a:latin typeface="arial" panose="020B0604020202020204" pitchFamily="34" charset="0"/>
                <a:hlinkClick r:id="rId9"/>
              </a:rPr>
              <a:t>Double, double, oil and trouble - Dee</a:t>
            </a:r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A0AADFF8-2695-423C-8E9D-70BDDB798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3188" y="3782589"/>
            <a:ext cx="3313510" cy="2031978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3BF41DCB-186E-42B8-A9F1-95A13A7092B2}"/>
              </a:ext>
            </a:extLst>
          </p:cNvPr>
          <p:cNvSpPr/>
          <p:nvPr/>
        </p:nvSpPr>
        <p:spPr>
          <a:xfrm>
            <a:off x="4215611" y="5814567"/>
            <a:ext cx="354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hlinkClick r:id="rId11"/>
              </a:rPr>
              <a:t>Exxon </a:t>
            </a:r>
            <a:r>
              <a:rPr lang="cs-CZ" u="sng" dirty="0" err="1">
                <a:hlinkClick r:id="rId11"/>
              </a:rPr>
              <a:t>Valdez</a:t>
            </a:r>
            <a:r>
              <a:rPr lang="cs-CZ" u="sng" dirty="0">
                <a:hlinkClick r:id="rId11"/>
              </a:rPr>
              <a:t> </a:t>
            </a:r>
            <a:r>
              <a:rPr lang="cs-CZ" u="sng" dirty="0" err="1">
                <a:hlinkClick r:id="rId11"/>
              </a:rPr>
              <a:t>Disaster</a:t>
            </a:r>
            <a:r>
              <a:rPr lang="cs-CZ" u="sng" dirty="0">
                <a:hlinkClick r:id="rId11"/>
              </a:rPr>
              <a:t> | </a:t>
            </a:r>
            <a:r>
              <a:rPr lang="cs-CZ" u="sng" dirty="0" err="1">
                <a:hlinkClick r:id="rId11"/>
              </a:rPr>
              <a:t>Sustainable</a:t>
            </a:r>
            <a:r>
              <a:rPr lang="cs-CZ" u="sng" dirty="0">
                <a:hlinkClick r:id="rId11"/>
              </a:rPr>
              <a:t> </a:t>
            </a:r>
            <a:endParaRPr 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6083BDC-A56B-469C-9026-EC00D60350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5293" y="3782589"/>
            <a:ext cx="3693481" cy="2080834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1AE07AD8-8B69-4807-A99B-7229DEC4D448}"/>
              </a:ext>
            </a:extLst>
          </p:cNvPr>
          <p:cNvSpPr/>
          <p:nvPr/>
        </p:nvSpPr>
        <p:spPr>
          <a:xfrm>
            <a:off x="8035407" y="5863423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13"/>
              </a:rPr>
              <a:t>Death by a thousand cuts': NZ's oil 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3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BF11E-B5A7-4628-8E60-AFF05F9E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Následky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DEA6FC-FC65-4BD6-B423-0A3A5C9F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62"/>
            <a:ext cx="10515600" cy="4351338"/>
          </a:xfrm>
        </p:spPr>
        <p:txBody>
          <a:bodyPr/>
          <a:lstStyle/>
          <a:p>
            <a:r>
              <a:rPr lang="cs-CZ" dirty="0"/>
              <a:t>Ropné katastrofy mají destruktivní dopad na zasažený ekosystém.</a:t>
            </a:r>
          </a:p>
          <a:p>
            <a:r>
              <a:rPr lang="cs-CZ" dirty="0"/>
              <a:t>Jak moc postižená oblast zůstane, závisí na velikosti rozšíření ropných skvrn, době trvání katastrofy, nebo jestli se skvrna dostane až k pobřeží.</a:t>
            </a:r>
          </a:p>
          <a:p>
            <a:r>
              <a:rPr lang="cs-CZ" dirty="0"/>
              <a:t>Při katastrofě umírají statisíce savců, ryb a ptáků. Ještě větší dopad to má na plankton, řasy, korály…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B98301-FBB7-4840-AC8C-B3719A29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8" y="3760715"/>
            <a:ext cx="3926811" cy="261898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A71842-6EC1-4E6A-80D7-4452ACB78922}"/>
              </a:ext>
            </a:extLst>
          </p:cNvPr>
          <p:cNvSpPr/>
          <p:nvPr/>
        </p:nvSpPr>
        <p:spPr>
          <a:xfrm>
            <a:off x="7668833" y="638169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Kvůli havárii tankeru </a:t>
            </a:r>
            <a:r>
              <a:rPr lang="cs-CZ" dirty="0" err="1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Prestige</a:t>
            </a:r>
            <a:r>
              <a:rPr lang="cs-CZ" dirty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 za </a:t>
            </a:r>
            <a:r>
              <a:rPr lang="cs-CZ" dirty="0" err="1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mří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2BA19F-7574-40DD-BBD7-AC31F37AD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4" r="2338" b="16284"/>
          <a:stretch/>
        </p:blipFill>
        <p:spPr>
          <a:xfrm>
            <a:off x="3500178" y="4068443"/>
            <a:ext cx="3926811" cy="229262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5AA0398-2D2B-49C5-A778-12017F88D45A}"/>
              </a:ext>
            </a:extLst>
          </p:cNvPr>
          <p:cNvSpPr/>
          <p:nvPr/>
        </p:nvSpPr>
        <p:spPr>
          <a:xfrm>
            <a:off x="3500178" y="6381690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Ropa v Mexickém zálivu stále zabíjí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46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C5B0E-EFD6-4690-9D56-565B0F8C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Likvidace katastrofy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3E240F-B2E0-4291-8F2F-4F9D3A3D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" y="1444487"/>
            <a:ext cx="11807687" cy="486354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Odstraňování rozlité ropy z mořské hladiny je komplikované. Nejprve je třeba zamezit šíření ropné skvrny - k tomu se používají </a:t>
            </a:r>
            <a:r>
              <a:rPr lang="cs-CZ" sz="2000" b="1" dirty="0"/>
              <a:t>plovoucí bariéry</a:t>
            </a:r>
            <a:r>
              <a:rPr lang="cs-CZ" sz="2000" dirty="0"/>
              <a:t>. Ty jsou důležité zejména pro ochranu pobřeží před znečištěním, nejsou však příliš účinné v rozbouřeném moři. Soustředěním ropy uvnitř norných stěn se však brání většímu odpařování, které se významně podílí na odstranění ropného povlaku při rozptýlení na velké ploše. </a:t>
            </a:r>
          </a:p>
          <a:p>
            <a:r>
              <a:rPr lang="cs-CZ" sz="2000" dirty="0"/>
              <a:t>Samo odstraňování ropných skvrn z mořské hladiny lze provádět pomocí </a:t>
            </a:r>
            <a:r>
              <a:rPr lang="cs-CZ" sz="2000" b="1" dirty="0"/>
              <a:t>speciálních lodí</a:t>
            </a:r>
            <a:r>
              <a:rPr lang="cs-CZ" sz="2000" dirty="0"/>
              <a:t>, které sbírají tenkou povrchovou vrstvu vody smíšenou s ropou. </a:t>
            </a:r>
            <a:r>
              <a:rPr lang="cs-CZ" sz="2000" b="1" dirty="0"/>
              <a:t>Takto sebranou ropu lze posléze využít například při výrobě asfaltů</a:t>
            </a:r>
            <a:r>
              <a:rPr lang="cs-CZ" sz="2000" dirty="0"/>
              <a:t>. Metoda ale vyžaduje klidnou mořskou hladinu a ani v tom případě není příliš účinná. Většina států tyto lodě ale nevlastní. </a:t>
            </a:r>
          </a:p>
          <a:p>
            <a:r>
              <a:rPr lang="cs-CZ" sz="2000" dirty="0"/>
              <a:t>Ropný povlak lze odstraňovat i pomocí </a:t>
            </a:r>
            <a:r>
              <a:rPr lang="cs-CZ" sz="2000" b="1" dirty="0"/>
              <a:t>chemikálií</a:t>
            </a:r>
            <a:r>
              <a:rPr lang="cs-CZ" sz="2000" dirty="0"/>
              <a:t>. Z </a:t>
            </a:r>
            <a:r>
              <a:rPr lang="cs-CZ" sz="2000" b="1" dirty="0"/>
              <a:t>postřikovacích letadel</a:t>
            </a:r>
            <a:r>
              <a:rPr lang="cs-CZ" sz="2000" dirty="0"/>
              <a:t> se prostřednictvím chemických bomb rozptylují po ropném koberci tzv. </a:t>
            </a:r>
            <a:r>
              <a:rPr lang="cs-CZ" sz="2000" b="1" dirty="0"/>
              <a:t>dispergátory</a:t>
            </a:r>
            <a:r>
              <a:rPr lang="cs-CZ" sz="2000" dirty="0"/>
              <a:t>. Ty mají rozbít jednolitou ropnou skvrnu na malé vysrážené částečky, které pak klesnou ke dnu. Nelze však říci, že v této formě již ropné látky životnímu prostředí neškodí. </a:t>
            </a:r>
          </a:p>
          <a:p>
            <a:r>
              <a:rPr lang="cs-CZ" sz="2000" dirty="0"/>
              <a:t>Zapálení rozlité ropy nemá velký smysl, neboť při něm shoří jen její lehce zápalné složky, které by se stejně postupně vypařily. </a:t>
            </a:r>
          </a:p>
          <a:p>
            <a:r>
              <a:rPr lang="cs-CZ" sz="2000" dirty="0"/>
              <a:t>Zasáhne-li ropný povlak pobřeží, zbývá jen</a:t>
            </a:r>
            <a:r>
              <a:rPr lang="cs-CZ" sz="2000" b="1" dirty="0"/>
              <a:t> mechanické ruční odstraňování </a:t>
            </a:r>
            <a:r>
              <a:rPr lang="cs-CZ" sz="2000" dirty="0"/>
              <a:t>usazeného povlaku. Na tuto práci bývá při katastrofách většího rozsahu nasazováno několik tisíc lidí.</a:t>
            </a:r>
          </a:p>
        </p:txBody>
      </p:sp>
    </p:spTree>
    <p:extLst>
      <p:ext uri="{BB962C8B-B14F-4D97-AF65-F5344CB8AC3E}">
        <p14:creationId xmlns:p14="http://schemas.microsoft.com/office/powerpoint/2010/main" val="152141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Jaké byly příčiny kuvajtské ropné skvrny? Kolik barelů ropy vyteklo?</a:t>
            </a:r>
          </a:p>
          <a:p>
            <a:r>
              <a:rPr lang="cs-CZ" dirty="0"/>
              <a:t>Odvoď, co se může stát zvířatům zasaženým ropnou katastrofou.</a:t>
            </a:r>
          </a:p>
          <a:p>
            <a:r>
              <a:rPr lang="cs-CZ" dirty="0"/>
              <a:t>Uveď alespoň 3 způsoby likvidace ropné skvrny.</a:t>
            </a:r>
          </a:p>
          <a:p>
            <a:r>
              <a:rPr lang="cs-CZ" dirty="0"/>
              <a:t> Jak vzniká ropa, a kde jsou její naleziště?</a:t>
            </a:r>
          </a:p>
          <a:p>
            <a:r>
              <a:rPr lang="cs-CZ" dirty="0"/>
              <a:t>Jaké jsou typy těžby, a čím jsou charakteristické?</a:t>
            </a:r>
          </a:p>
          <a:p>
            <a:r>
              <a:rPr lang="cs-CZ" dirty="0"/>
              <a:t>Jak se může přepravovat ropa, jaké ropovody vedou do ČR , a odkud vedou ropu?</a:t>
            </a:r>
          </a:p>
          <a:p>
            <a:r>
              <a:rPr lang="cs-CZ" dirty="0"/>
              <a:t>Popiš havárii ropné plošiny </a:t>
            </a:r>
            <a:r>
              <a:rPr lang="cs-CZ" dirty="0" err="1"/>
              <a:t>Deepwater</a:t>
            </a:r>
            <a:r>
              <a:rPr lang="cs-CZ" dirty="0"/>
              <a:t> Horizon.</a:t>
            </a:r>
          </a:p>
          <a:p>
            <a:r>
              <a:rPr lang="cs-CZ" dirty="0"/>
              <a:t>Bonus: Kde leží ostrov Tobago? Co se u něj stalo?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34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A6EC3-6635-4C9A-80AF-F6F4BD7F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21980F-2E75-4DB5-A7D8-4D3A4660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hlinkClick r:id="rId2"/>
              </a:rPr>
              <a:t>Oil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Spill</a:t>
            </a:r>
            <a:r>
              <a:rPr lang="cs-CZ" dirty="0">
                <a:hlinkClick r:id="rId2"/>
              </a:rPr>
              <a:t> Art</a:t>
            </a:r>
            <a:endParaRPr lang="cs-CZ" dirty="0"/>
          </a:p>
          <a:p>
            <a:r>
              <a:rPr lang="cs-CZ" dirty="0">
                <a:hlinkClick r:id="rId3"/>
              </a:rPr>
              <a:t>https://www.investicniweb.cz/2010-5-3-nejvetsi-ropne-katastrofy-historie/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https://cs.wikipedia.org/wiki/Hav%C3%A1rie_plo%C5%A1iny_Deepwater_Horizon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https://cs.wikipedia.org/wiki/Exxon_Valdez</a:t>
            </a:r>
            <a:endParaRPr lang="cs-CZ" dirty="0"/>
          </a:p>
          <a:p>
            <a:r>
              <a:rPr lang="cs-CZ" dirty="0">
                <a:hlinkClick r:id="rId6"/>
              </a:rPr>
              <a:t>https://ct24.ceskatelevize.cz/veda/2059730-nejhorsi-ropne-katastrofy-zabily-statisice-zvirat-a-znicily-cele-ekosystemy</a:t>
            </a:r>
            <a:endParaRPr lang="cs-CZ" dirty="0"/>
          </a:p>
          <a:p>
            <a:r>
              <a:rPr lang="cs-CZ" dirty="0">
                <a:hlinkClick r:id="rId7"/>
              </a:rPr>
              <a:t>https://ropa60.webnode.sk/ropne-haverie/</a:t>
            </a:r>
            <a:endParaRPr lang="cs-CZ" dirty="0"/>
          </a:p>
          <a:p>
            <a:r>
              <a:rPr lang="pl-PL" dirty="0">
                <a:hlinkClick r:id="rId8"/>
              </a:rPr>
              <a:t>NEZkreslená věda III: Co je to ropa? - YouTube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75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41D8C1-DDCB-4D46-A047-8D7C0A040C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685" t="2563" r="33514" b="43775"/>
          <a:stretch/>
        </p:blipFill>
        <p:spPr>
          <a:xfrm>
            <a:off x="2396193" y="4329278"/>
            <a:ext cx="3599690" cy="2163597"/>
          </a:xfrm>
          <a:prstGeom prst="rect">
            <a:avLst/>
          </a:prstGeom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0AADF4D-1779-4D99-A478-F80EAE235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1401554"/>
            <a:ext cx="10318542" cy="4956660"/>
          </a:xfrm>
        </p:spPr>
        <p:txBody>
          <a:bodyPr>
            <a:normAutofit fontScale="70000" lnSpcReduction="20000"/>
          </a:bodyPr>
          <a:lstStyle/>
          <a:p>
            <a:r>
              <a:rPr lang="cs-CZ" sz="2900" b="1" dirty="0"/>
              <a:t>Definice: </a:t>
            </a:r>
            <a:r>
              <a:rPr lang="cs-CZ" sz="2900" dirty="0"/>
              <a:t>Ropa je olejovitá kapalina, která se nachází 200m až 6000m pod povrchem. Je lehčí než voda, skládá se z plynných, tuhých a kapalných látek. </a:t>
            </a:r>
          </a:p>
          <a:p>
            <a:r>
              <a:rPr lang="cs-CZ" sz="2900" b="1" dirty="0"/>
              <a:t>Vznik: </a:t>
            </a:r>
            <a:r>
              <a:rPr lang="cs-CZ" sz="2900" dirty="0"/>
              <a:t>Vznikala miliony let z organické hmoty. Především z planktonu, který po smrti dopadl na mořské dno, kde se mísil s anorganickými látkami. Odolné části zůstaly v sedimentech zachovány, a pokud se dostaly aspoň 2,5 km hluboko pod povrch zemské kůry, část těchto organických látek se působením tlaku a tepla přeměnila na ropu a zemní plyn. Ropa byla dále posouvána, dokud se nedostala do nepropustných hornin tzv. ropné pasti (např. antiklinály).</a:t>
            </a:r>
          </a:p>
          <a:p>
            <a:r>
              <a:rPr lang="cs-CZ" sz="2900" b="1" dirty="0"/>
              <a:t>Naleziště</a:t>
            </a:r>
            <a:r>
              <a:rPr lang="cs-CZ" sz="2900" dirty="0"/>
              <a:t>: Blízký východ, Venezuela,</a:t>
            </a:r>
            <a:r>
              <a:rPr lang="cs-CZ" sz="2500" dirty="0"/>
              <a:t> </a:t>
            </a:r>
            <a:r>
              <a:rPr lang="cs-CZ" sz="2900" dirty="0"/>
              <a:t>USA, Kanada , Rusko a v ČR na jižní</a:t>
            </a:r>
            <a:r>
              <a:rPr lang="cs-CZ" sz="2500" dirty="0"/>
              <a:t> </a:t>
            </a:r>
            <a:r>
              <a:rPr lang="cs-CZ" sz="2900" dirty="0"/>
              <a:t>Moravě</a:t>
            </a:r>
          </a:p>
          <a:p>
            <a:r>
              <a:rPr lang="cs-CZ" sz="2900" b="1" dirty="0"/>
              <a:t>Historie</a:t>
            </a:r>
            <a:r>
              <a:rPr lang="cs-CZ" sz="2900" dirty="0"/>
              <a:t>: Dříve ke svícení, mazání a jako bojová zápalná látka. Její hlavní využití přišlo až v pol. 19.st., kdy byla zvládnuta destilace ropy. </a:t>
            </a:r>
          </a:p>
          <a:p>
            <a:r>
              <a:rPr lang="cs-CZ" sz="2900" b="1" dirty="0"/>
              <a:t>Oddělení jednotlivých frakcí destilací ropy: </a:t>
            </a:r>
            <a:r>
              <a:rPr lang="cs-CZ" sz="2900" dirty="0"/>
              <a:t>petrolej na svícení, plynový olej, benzín, mazut, plyny</a:t>
            </a:r>
          </a:p>
          <a:p>
            <a:r>
              <a:rPr lang="cs-CZ" sz="2900" b="1" dirty="0"/>
              <a:t>Složení:</a:t>
            </a:r>
          </a:p>
          <a:p>
            <a:pPr marL="0" indent="0">
              <a:buNone/>
            </a:pPr>
            <a:endParaRPr lang="cs-CZ" sz="2900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 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45FFA4-6081-4D5A-A221-B87F20EF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Ropa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9D7915-AB1E-4F40-AEEF-332C496A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028" y="5497579"/>
            <a:ext cx="5157787" cy="823912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4A40E74-9D96-48AB-BCB4-3B3A02D66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5841" y="365125"/>
            <a:ext cx="5183188" cy="8239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B7CD463-0E23-4D13-8789-9C0C0A86ADCD}"/>
              </a:ext>
            </a:extLst>
          </p:cNvPr>
          <p:cNvSpPr/>
          <p:nvPr/>
        </p:nvSpPr>
        <p:spPr>
          <a:xfrm>
            <a:off x="2285734" y="6492875"/>
            <a:ext cx="502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NEZkreslená věda III: Co je to ropa? - YouTube</a:t>
            </a:r>
            <a:endParaRPr lang="pl-PL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532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BEBE0-6B70-47DA-9162-0E4929CA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Typy těžby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391E4-755E-4B66-96DF-7FE6EEA8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Primární metoda: </a:t>
            </a:r>
            <a:r>
              <a:rPr lang="cs-CZ" dirty="0"/>
              <a:t>Udělá se ,,kolmý vrt“. Ropa teče sama je pod tlakem, díky vodě zespoda a zemního plynu ze shora. Vytěží se 25-40% ropy z ložiska. </a:t>
            </a:r>
          </a:p>
          <a:p>
            <a:r>
              <a:rPr lang="cs-CZ" b="1" dirty="0"/>
              <a:t>Sekundární metoda</a:t>
            </a:r>
            <a:r>
              <a:rPr lang="cs-CZ" dirty="0"/>
              <a:t>: Dojde k poklesu tlaku, do vrtu se vhání voda nebo zemní plyn k zvýšení tlaku a jeho udržení. Vytěží se 5-15% ropy z ložiska.     K tomuto způsobu těžby dochází pouze, pokud se to vyplatí.</a:t>
            </a:r>
          </a:p>
          <a:p>
            <a:r>
              <a:rPr lang="cs-CZ" b="1" dirty="0"/>
              <a:t>Terciální metoda: </a:t>
            </a:r>
            <a:r>
              <a:rPr lang="cs-CZ" dirty="0"/>
              <a:t>Sníží se viskozita ropy pomocí injektáže horké páry nebo oxidu uhličitého. Tato metoda se skoro nevyužívá.</a:t>
            </a:r>
          </a:p>
          <a:p>
            <a:pPr lvl="0">
              <a:buFontTx/>
              <a:buChar char="-"/>
            </a:pPr>
            <a:endParaRPr lang="cs-CZ" b="1" dirty="0"/>
          </a:p>
          <a:p>
            <a:r>
              <a:rPr lang="cs-CZ" b="1" dirty="0"/>
              <a:t>Přeprava: </a:t>
            </a:r>
            <a:r>
              <a:rPr lang="cs-CZ" dirty="0"/>
              <a:t>Přepravujeme ji tankery nebo ropovody. K nám do České Republiky vedou dva ropovody: Družba (z Ruska) a IKL</a:t>
            </a:r>
            <a:r>
              <a:rPr lang="cs-CZ" b="1" dirty="0"/>
              <a:t> </a:t>
            </a:r>
            <a:r>
              <a:rPr lang="cs-CZ" dirty="0"/>
              <a:t>(Ingolstadt – Kralupy nad Vltavou – Litvínov, přivádí arabskou ropu)</a:t>
            </a:r>
          </a:p>
          <a:p>
            <a:pPr marL="0" indent="0">
              <a:buNone/>
            </a:pPr>
            <a:r>
              <a:rPr lang="cs-CZ" b="1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13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AEB3F-D3F9-4BF4-8018-8DC25892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i="1" dirty="0"/>
              <a:t>Kuvajtská ropná skvrna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600ED6-7FAE-45DA-819C-41AEC11C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 Za </a:t>
            </a:r>
            <a:r>
              <a:rPr lang="cs-CZ" b="1" dirty="0"/>
              <a:t>největší ropnou skvrnu všech dob </a:t>
            </a:r>
            <a:r>
              <a:rPr lang="cs-CZ" dirty="0"/>
              <a:t>se dá považovat ropná skvrna v Kuvajtu vzniklá během války v Perském zálivu. Vytvořila se následkem </a:t>
            </a:r>
            <a:r>
              <a:rPr lang="cs-CZ" b="1" dirty="0"/>
              <a:t>úmyslného vypuštění ropy</a:t>
            </a:r>
            <a:r>
              <a:rPr lang="cs-CZ" dirty="0"/>
              <a:t> do moře po obsazení iráckou armádou, která měla za cíl zabránit americkým silám získat Kuvajt.</a:t>
            </a:r>
          </a:p>
          <a:p>
            <a:r>
              <a:rPr lang="cs-CZ" dirty="0"/>
              <a:t>Aby se zabránilo dalším únikům ropy, americké letectvo zničilo ropné věže. Podle mezinárodní studie byla zjištěná dlouhodobá škoda okolo 1 milionu barelů a asi 3 miliony barelů byly naplaveny na pobřeží Saúdské Arábie.</a:t>
            </a:r>
          </a:p>
          <a:p>
            <a:r>
              <a:rPr lang="cs-CZ" b="1" dirty="0"/>
              <a:t>Vyteklá ropa: 5,7 milionu barelů</a:t>
            </a:r>
            <a:endParaRPr lang="cs-CZ" dirty="0"/>
          </a:p>
          <a:p>
            <a:r>
              <a:rPr lang="cs-CZ" b="1" dirty="0"/>
              <a:t>Náklady: 484,5 milionu USD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60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87F3F-5D9E-49A5-98BA-C4FD4627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Ixotoc</a:t>
            </a:r>
            <a:r>
              <a:rPr lang="cs-CZ" b="1" i="1" dirty="0"/>
              <a:t>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C22291-0F82-4FA2-8754-FDED7D06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Ropný vrt </a:t>
            </a:r>
            <a:r>
              <a:rPr lang="cs-CZ" dirty="0" err="1"/>
              <a:t>Ixotoc</a:t>
            </a:r>
            <a:r>
              <a:rPr lang="cs-CZ" dirty="0"/>
              <a:t> 1 vlastněný mexickou ropnou společností </a:t>
            </a:r>
            <a:r>
              <a:rPr lang="cs-CZ" dirty="0" err="1"/>
              <a:t>Pemex</a:t>
            </a:r>
            <a:r>
              <a:rPr lang="cs-CZ" dirty="0"/>
              <a:t> se nacházel v Mexickém zálivu, skoro tisíc kilometrů od pobřeží Texasu. Kvůli </a:t>
            </a:r>
            <a:r>
              <a:rPr lang="cs-CZ" b="1" dirty="0"/>
              <a:t>nerovnováze tlaku </a:t>
            </a:r>
            <a:r>
              <a:rPr lang="cs-CZ" dirty="0"/>
              <a:t>došlo k výbuchu, následkem jehož uniklo od </a:t>
            </a:r>
            <a:r>
              <a:rPr lang="cs-CZ" b="1" dirty="0"/>
              <a:t>3. června 1979 do 23. března </a:t>
            </a:r>
            <a:r>
              <a:rPr lang="cs-CZ" dirty="0"/>
              <a:t>následujícího roku 10 tisíc až 30 tisíc barelů ropy.</a:t>
            </a:r>
          </a:p>
          <a:p>
            <a:r>
              <a:rPr lang="cs-CZ" dirty="0"/>
              <a:t>Americká vláda musela vynaložit dva měsíce na boj s touto skvrnou a na ochranu důležitých zálivů.</a:t>
            </a:r>
          </a:p>
          <a:p>
            <a:r>
              <a:rPr lang="cs-CZ" b="1" dirty="0"/>
              <a:t>Vyteklá ropa: 3,34 milionu barelů</a:t>
            </a:r>
          </a:p>
          <a:p>
            <a:r>
              <a:rPr lang="cs-CZ" b="1" dirty="0"/>
              <a:t>Náklady: 283,9 milionu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41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D81B-BC00-45CF-B475-098E2892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482254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 err="1"/>
              <a:t>Atlantic</a:t>
            </a:r>
            <a:r>
              <a:rPr lang="cs-CZ" b="1" i="1" dirty="0"/>
              <a:t> </a:t>
            </a:r>
            <a:r>
              <a:rPr lang="cs-CZ" b="1" i="1" dirty="0" err="1"/>
              <a:t>Empress</a:t>
            </a:r>
            <a:r>
              <a:rPr lang="cs-CZ" b="1" i="1" dirty="0"/>
              <a:t> a </a:t>
            </a:r>
            <a:r>
              <a:rPr lang="cs-CZ" b="1" i="1" dirty="0" err="1"/>
              <a:t>Aegean</a:t>
            </a:r>
            <a:r>
              <a:rPr lang="cs-CZ" b="1" i="1" dirty="0"/>
              <a:t> </a:t>
            </a:r>
            <a:r>
              <a:rPr lang="cs-CZ" b="1" i="1" dirty="0" err="1"/>
              <a:t>Captain</a:t>
            </a:r>
            <a:endParaRPr lang="cs-CZ" b="1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A58CDC-F270-4289-892E-3248F8CB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1931643"/>
            <a:ext cx="10515600" cy="4351338"/>
          </a:xfrm>
        </p:spPr>
        <p:txBody>
          <a:bodyPr/>
          <a:lstStyle/>
          <a:p>
            <a:r>
              <a:rPr lang="cs-CZ" dirty="0"/>
              <a:t>V </a:t>
            </a:r>
            <a:r>
              <a:rPr lang="cs-CZ" b="1" dirty="0"/>
              <a:t>červenci 1979 </a:t>
            </a:r>
            <a:r>
              <a:rPr lang="cs-CZ" dirty="0"/>
              <a:t>vyteklo ze dvou lodí, </a:t>
            </a:r>
            <a:r>
              <a:rPr lang="cs-CZ" dirty="0" err="1"/>
              <a:t>Atlantic</a:t>
            </a:r>
            <a:r>
              <a:rPr lang="cs-CZ" dirty="0"/>
              <a:t> </a:t>
            </a:r>
            <a:r>
              <a:rPr lang="cs-CZ" dirty="0" err="1"/>
              <a:t>Empress</a:t>
            </a:r>
            <a:r>
              <a:rPr lang="cs-CZ" dirty="0"/>
              <a:t> a </a:t>
            </a:r>
            <a:r>
              <a:rPr lang="cs-CZ" dirty="0" err="1"/>
              <a:t>Aegean</a:t>
            </a:r>
            <a:r>
              <a:rPr lang="cs-CZ" dirty="0"/>
              <a:t> </a:t>
            </a:r>
            <a:r>
              <a:rPr lang="cs-CZ" dirty="0" err="1"/>
              <a:t>Captain</a:t>
            </a:r>
            <a:r>
              <a:rPr lang="cs-CZ" dirty="0"/>
              <a:t>, okolo 2,2 milionu barelů nafty. Lodě se srazily kvůli </a:t>
            </a:r>
            <a:r>
              <a:rPr lang="cs-CZ" b="1" dirty="0"/>
              <a:t>tropické bouřce</a:t>
            </a:r>
            <a:r>
              <a:rPr lang="cs-CZ" dirty="0"/>
              <a:t> u ostrova </a:t>
            </a:r>
            <a:r>
              <a:rPr lang="cs-CZ" b="1" dirty="0"/>
              <a:t>Tobago</a:t>
            </a:r>
            <a:r>
              <a:rPr lang="cs-CZ" dirty="0"/>
              <a:t>. Téměř měsíc trvalo, než byly lodě objeveny. Z </a:t>
            </a:r>
            <a:r>
              <a:rPr lang="cs-CZ" dirty="0" err="1"/>
              <a:t>Atlantic</a:t>
            </a:r>
            <a:r>
              <a:rPr lang="cs-CZ" dirty="0"/>
              <a:t> </a:t>
            </a:r>
            <a:r>
              <a:rPr lang="cs-CZ" dirty="0" err="1"/>
              <a:t>Empress</a:t>
            </a:r>
            <a:r>
              <a:rPr lang="cs-CZ" dirty="0"/>
              <a:t> vytékala ropa i po té, co byla z místa kolize odtažena, až se nakonec </a:t>
            </a:r>
            <a:r>
              <a:rPr lang="cs-CZ" b="1" dirty="0"/>
              <a:t>3. srpna</a:t>
            </a:r>
            <a:r>
              <a:rPr lang="cs-CZ" dirty="0"/>
              <a:t> potopila.</a:t>
            </a:r>
          </a:p>
          <a:p>
            <a:r>
              <a:rPr lang="cs-CZ" b="1" dirty="0"/>
              <a:t>Vyteklá ropa: 2,2 milionu barelů</a:t>
            </a:r>
          </a:p>
          <a:p>
            <a:r>
              <a:rPr lang="cs-CZ" b="1" dirty="0"/>
              <a:t>Náklady: 187 milionů USD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26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A5D19-1124-4761-850D-AEFDB228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Fargona</a:t>
            </a:r>
            <a:endParaRPr lang="cs-CZ" b="1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AC7835-A841-4E9C-B6C3-DB1FC7A9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 </a:t>
            </a:r>
            <a:r>
              <a:rPr lang="cs-CZ" b="1" dirty="0"/>
              <a:t>březnu 1992 </a:t>
            </a:r>
            <a:r>
              <a:rPr lang="cs-CZ" dirty="0"/>
              <a:t>unikly do údolí v okolí města </a:t>
            </a:r>
            <a:r>
              <a:rPr lang="cs-CZ" dirty="0" err="1"/>
              <a:t>Fargona</a:t>
            </a:r>
            <a:r>
              <a:rPr lang="cs-CZ" dirty="0"/>
              <a:t> v Uzbekistánu více než 2 miliony barelů nafty.</a:t>
            </a:r>
          </a:p>
          <a:p>
            <a:r>
              <a:rPr lang="cs-CZ" dirty="0"/>
              <a:t>Oblast je z ekonomického hlediska významná svým zemědělstvím, přesto se zde </a:t>
            </a:r>
            <a:r>
              <a:rPr lang="cs-CZ" b="1" dirty="0"/>
              <a:t>od roku 1908 těží ropa </a:t>
            </a:r>
            <a:r>
              <a:rPr lang="cs-CZ" dirty="0"/>
              <a:t>a je jedním z nejaktivnějších center rafinace ropy v Uzbekistánu.</a:t>
            </a:r>
          </a:p>
          <a:p>
            <a:endParaRPr lang="cs-CZ" dirty="0"/>
          </a:p>
          <a:p>
            <a:r>
              <a:rPr lang="cs-CZ" b="1" dirty="0"/>
              <a:t>Vyteklá ropa: 2,095 milionu barelů</a:t>
            </a:r>
          </a:p>
          <a:p>
            <a:r>
              <a:rPr lang="cs-CZ" b="1" dirty="0"/>
              <a:t>Náklady: 178 milionů USD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98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3B2D8-1960-4CC6-9C4B-A15365FC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Havárie ropné plošiny </a:t>
            </a:r>
            <a:r>
              <a:rPr lang="cs-CZ" b="1" i="1" dirty="0" err="1"/>
              <a:t>Deepwater</a:t>
            </a:r>
            <a:r>
              <a:rPr lang="cs-CZ" b="1" i="1" dirty="0"/>
              <a:t> </a:t>
            </a:r>
            <a:r>
              <a:rPr lang="cs-CZ" b="1" i="1" dirty="0" err="1"/>
              <a:t>Horizon</a:t>
            </a:r>
            <a:endParaRPr lang="cs-CZ" b="1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1993BE-6F35-444A-BAA6-626DFCF1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Ropná plošina nacházející se 80 km jihovýchodně od pobřeží Louisiany. Byla v závěrečné fázi práce na vrtu, když probíhalo jeho zpevňování betonem. 20. dubna 2010 došlo z důvodu </a:t>
            </a:r>
            <a:r>
              <a:rPr lang="cs-CZ" b="1" dirty="0"/>
              <a:t>podcenění rizik při cementování vrtu a špatného vyhodnocení tlakové zkoušky </a:t>
            </a:r>
            <a:r>
              <a:rPr lang="cs-CZ" dirty="0"/>
              <a:t>u ústí vrtu</a:t>
            </a:r>
            <a:r>
              <a:rPr lang="cs-CZ" baseline="30000" dirty="0"/>
              <a:t> </a:t>
            </a:r>
            <a:r>
              <a:rPr lang="cs-CZ" dirty="0"/>
              <a:t>k explozi.</a:t>
            </a:r>
          </a:p>
          <a:p>
            <a:r>
              <a:rPr lang="cs-CZ" dirty="0"/>
              <a:t>Po explozi následoval </a:t>
            </a:r>
            <a:r>
              <a:rPr lang="cs-CZ" b="1" dirty="0"/>
              <a:t>požár</a:t>
            </a:r>
            <a:r>
              <a:rPr lang="cs-CZ" dirty="0"/>
              <a:t>, který se nepodařilo uhasit. 22. dubna se celá plošina potopila.</a:t>
            </a:r>
          </a:p>
          <a:p>
            <a:r>
              <a:rPr lang="cs-CZ" dirty="0"/>
              <a:t>Uzávěr, který měl v takovém případě vrt ihned uzavřít, však selhal a ropa z vrtu začala vytékat přímo do moře. Následně se vytvořila ropná skvrna.</a:t>
            </a:r>
          </a:p>
          <a:p>
            <a:r>
              <a:rPr lang="cs-CZ" dirty="0"/>
              <a:t>19. května ropa ze skvrny v Mexickém zálivu zasáhla pobřežní </a:t>
            </a:r>
            <a:r>
              <a:rPr lang="cs-CZ" b="1" dirty="0"/>
              <a:t>mokřady státu Louisiana</a:t>
            </a:r>
            <a:r>
              <a:rPr lang="cs-CZ" dirty="0"/>
              <a:t>. Louisianské mokřady jsou ekologicky citlivou oblastí, která patří mezi líhně mnoha mořských živočichů například krevet, ústřic či krabů, a kde žije řada ohrožených ptáků např. </a:t>
            </a:r>
            <a:r>
              <a:rPr lang="cs-CZ" b="1" dirty="0"/>
              <a:t>pelikán hnědý</a:t>
            </a:r>
            <a:r>
              <a:rPr lang="cs-CZ" dirty="0"/>
              <a:t>.</a:t>
            </a:r>
          </a:p>
          <a:p>
            <a:r>
              <a:rPr lang="cs-CZ" dirty="0"/>
              <a:t>Únik ropy se podařilo zastavit </a:t>
            </a:r>
            <a:r>
              <a:rPr lang="cs-CZ" b="1" dirty="0"/>
              <a:t>15. července 2010</a:t>
            </a:r>
            <a:r>
              <a:rPr lang="cs-CZ" dirty="0"/>
              <a:t>.</a:t>
            </a:r>
          </a:p>
          <a:p>
            <a:r>
              <a:rPr lang="cs-CZ" b="1" dirty="0"/>
              <a:t>Zemřelo 11 lidí, 17 jich bylo zraněno.</a:t>
            </a:r>
          </a:p>
          <a:p>
            <a:r>
              <a:rPr lang="cs-CZ" b="1" dirty="0"/>
              <a:t>Vyteklá ropa: 4, 9 milionu barelů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6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80AD0-9331-4D30-B248-BDF35ED3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Exxon </a:t>
            </a:r>
            <a:r>
              <a:rPr lang="cs-CZ" b="1" i="1" dirty="0" err="1"/>
              <a:t>Valdez</a:t>
            </a:r>
            <a:r>
              <a:rPr lang="cs-CZ" b="1" i="1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0D112C-A822-4DF0-82C0-8456BCBA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Bylo původní jméno tankeru americké ropné společnosti.</a:t>
            </a:r>
          </a:p>
          <a:p>
            <a:r>
              <a:rPr lang="cs-CZ" dirty="0"/>
              <a:t>Ztroskotal </a:t>
            </a:r>
            <a:r>
              <a:rPr lang="cs-CZ" b="1" dirty="0"/>
              <a:t>24. března 1989 </a:t>
            </a:r>
            <a:r>
              <a:rPr lang="cs-CZ" dirty="0"/>
              <a:t>okolo 00:04 na pobřeží Aljašky v </a:t>
            </a:r>
            <a:r>
              <a:rPr lang="cs-CZ" b="1" dirty="0"/>
              <a:t>zálivu prince Williama</a:t>
            </a:r>
            <a:r>
              <a:rPr lang="cs-CZ" dirty="0"/>
              <a:t> s plným nákladem ropy. </a:t>
            </a:r>
          </a:p>
          <a:p>
            <a:r>
              <a:rPr lang="cs-CZ" dirty="0"/>
              <a:t>Podle odhadů měla nehoda za následek smrt </a:t>
            </a:r>
            <a:r>
              <a:rPr lang="cs-CZ" b="1" dirty="0"/>
              <a:t>250 000 mořských ptáků, 2800 mořských vyder, 300 tuleňů, 250 orlů, asi 22 kosatek a miliardy jiker lososů a sleďů</a:t>
            </a:r>
            <a:r>
              <a:rPr lang="cs-CZ" dirty="0"/>
              <a:t>. Ropa také znečistila celé pobřeží a zapříčinila zničení většiny planktonu v dané oblasti.</a:t>
            </a:r>
          </a:p>
          <a:p>
            <a:r>
              <a:rPr lang="cs-CZ" dirty="0"/>
              <a:t>Likvidace následků se účastnilo více než </a:t>
            </a:r>
            <a:r>
              <a:rPr lang="cs-CZ" b="1" dirty="0"/>
              <a:t>11 tisíc lidí</a:t>
            </a:r>
            <a:r>
              <a:rPr lang="cs-CZ" dirty="0"/>
              <a:t>. Havárie také způsobila ekonomický kolaps nedalekého, na rybolovu závislého města, </a:t>
            </a:r>
            <a:r>
              <a:rPr lang="cs-CZ" b="1" dirty="0"/>
              <a:t>Cordova</a:t>
            </a:r>
            <a:r>
              <a:rPr lang="cs-CZ" dirty="0"/>
              <a:t>.</a:t>
            </a:r>
          </a:p>
          <a:p>
            <a:r>
              <a:rPr lang="cs-CZ" b="1" dirty="0"/>
              <a:t>Vyteklá ropa: 260 000 barelů</a:t>
            </a:r>
          </a:p>
          <a:p>
            <a:r>
              <a:rPr lang="cs-CZ" b="1" dirty="0"/>
              <a:t>Náklady: 2 miliardy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03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1311</Words>
  <Application>Microsoft Office PowerPoint</Application>
  <PresentationFormat>Širokoúhlá obrazovka</PresentationFormat>
  <Paragraphs>99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Motiv Office</vt:lpstr>
      <vt:lpstr>Ropné havárie  Ema Kočvarová, Nela Vítů a Kateřina Blažková</vt:lpstr>
      <vt:lpstr>Ropa</vt:lpstr>
      <vt:lpstr>Typy těžby </vt:lpstr>
      <vt:lpstr>Kuvajtská ropná skvrna</vt:lpstr>
      <vt:lpstr>Ixotoc 1</vt:lpstr>
      <vt:lpstr>Atlantic Empress a Aegean Captain</vt:lpstr>
      <vt:lpstr>Fargona</vt:lpstr>
      <vt:lpstr>Havárie ropné plošiny Deepwater Horizon</vt:lpstr>
      <vt:lpstr>Exxon Valdez </vt:lpstr>
      <vt:lpstr>Rena</vt:lpstr>
      <vt:lpstr>Prezentace aplikace PowerPoint</vt:lpstr>
      <vt:lpstr>Následky </vt:lpstr>
      <vt:lpstr>Likvidace katastrofy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Ropné havárie</dc:title>
  <dc:creator>Nela Vítů</dc:creator>
  <cp:lastModifiedBy>Kateřina Blažková</cp:lastModifiedBy>
  <cp:revision>29</cp:revision>
  <dcterms:created xsi:type="dcterms:W3CDTF">2019-03-31T11:23:06Z</dcterms:created>
  <dcterms:modified xsi:type="dcterms:W3CDTF">2019-04-16T17:59:36Z</dcterms:modified>
</cp:coreProperties>
</file>