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AE9F-0C66-4CAB-8B72-A2B4359386B6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844F-3CB9-4595-8C2E-48F2BE546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75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AE9F-0C66-4CAB-8B72-A2B4359386B6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844F-3CB9-4595-8C2E-48F2BE546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3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AE9F-0C66-4CAB-8B72-A2B4359386B6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844F-3CB9-4595-8C2E-48F2BE546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10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AE9F-0C66-4CAB-8B72-A2B4359386B6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844F-3CB9-4595-8C2E-48F2BE546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77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AE9F-0C66-4CAB-8B72-A2B4359386B6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844F-3CB9-4595-8C2E-48F2BE546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69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AE9F-0C66-4CAB-8B72-A2B4359386B6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844F-3CB9-4595-8C2E-48F2BE546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8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AE9F-0C66-4CAB-8B72-A2B4359386B6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844F-3CB9-4595-8C2E-48F2BE546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7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AE9F-0C66-4CAB-8B72-A2B4359386B6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844F-3CB9-4595-8C2E-48F2BE546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AE9F-0C66-4CAB-8B72-A2B4359386B6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844F-3CB9-4595-8C2E-48F2BE546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6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AE9F-0C66-4CAB-8B72-A2B4359386B6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844F-3CB9-4595-8C2E-48F2BE546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87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AE9F-0C66-4CAB-8B72-A2B4359386B6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844F-3CB9-4595-8C2E-48F2BE546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83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3AE9F-0C66-4CAB-8B72-A2B4359386B6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1844F-3CB9-4595-8C2E-48F2BE546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39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3&amp;ved=2ahUKEwiIkJXGuKLhAhUOExQKHUTAAZAQFjACegQIBhAC&amp;url=http%3A%2F%2Ffiles.zapisky4.webnode.cz%2F200000084-1ec211fbb0%2FZlato.docx&amp;usg=AOvVaw2_FjkrcVizS1W2bMMh3S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516912"/>
            <a:ext cx="12903200" cy="77203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8120" y="782320"/>
            <a:ext cx="3561080" cy="1418019"/>
          </a:xfrm>
        </p:spPr>
        <p:txBody>
          <a:bodyPr>
            <a:noAutofit/>
          </a:bodyPr>
          <a:lstStyle/>
          <a:p>
            <a:r>
              <a:rPr lang="cs-CZ" sz="13000" dirty="0" smtClean="0">
                <a:latin typeface="Gabriola" panose="04040605051002020D02" pitchFamily="82" charset="0"/>
                <a:cs typeface="Courier New" panose="02070309020205020404" pitchFamily="49" charset="0"/>
              </a:rPr>
              <a:t>Zlato</a:t>
            </a:r>
            <a:endParaRPr lang="cs-CZ" sz="13000" dirty="0">
              <a:latin typeface="Gabriola" panose="04040605051002020D02" pitchFamily="82" charset="0"/>
              <a:cs typeface="Courier New" panose="02070309020205020404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120" y="3220720"/>
            <a:ext cx="3688080" cy="85852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Gabriola" panose="04040605051002020D02" pitchFamily="82" charset="0"/>
              </a:rPr>
              <a:t>Mezinárodní den </a:t>
            </a:r>
            <a:r>
              <a:rPr lang="cs-CZ" sz="3600" b="1" dirty="0" smtClean="0">
                <a:latin typeface="Gabriola" panose="04040605051002020D02" pitchFamily="82" charset="0"/>
                <a:cs typeface="Courier New" panose="02070309020205020404" pitchFamily="49" charset="0"/>
              </a:rPr>
              <a:t>Země</a:t>
            </a:r>
            <a:endParaRPr lang="cs-CZ" sz="3600" b="1" dirty="0">
              <a:latin typeface="Gabriola" panose="04040605051002020D02" pitchFamily="8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0082" y="219456"/>
            <a:ext cx="1995011" cy="1600200"/>
          </a:xfrm>
        </p:spPr>
        <p:txBody>
          <a:bodyPr>
            <a:normAutofit/>
          </a:bodyPr>
          <a:lstStyle/>
          <a:p>
            <a:r>
              <a:rPr lang="cs-CZ" sz="8000" dirty="0" smtClean="0">
                <a:latin typeface="Gabriola" panose="04040605051002020D02" pitchFamily="82" charset="0"/>
              </a:rPr>
              <a:t>Zlato</a:t>
            </a:r>
            <a:endParaRPr lang="cs-CZ" sz="8000" dirty="0">
              <a:latin typeface="Gabriola" panose="040406050510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338" y="2478025"/>
            <a:ext cx="10515600" cy="4574128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Gabriola" panose="04040605051002020D02" pitchFamily="82" charset="0"/>
              </a:rPr>
              <a:t>V přírodě  pouze ryzí nebo ve slitině se stříbrem jako </a:t>
            </a:r>
            <a:r>
              <a:rPr lang="cs-CZ" sz="2800" dirty="0" err="1" smtClean="0">
                <a:latin typeface="Gabriola" panose="04040605051002020D02" pitchFamily="82" charset="0"/>
              </a:rPr>
              <a:t>elektrum</a:t>
            </a:r>
            <a:endParaRPr lang="cs-CZ" sz="2800" dirty="0" smtClean="0">
              <a:latin typeface="Gabriola" panose="04040605051002020D02" pitchFamily="82" charset="0"/>
            </a:endParaRPr>
          </a:p>
          <a:p>
            <a:r>
              <a:rPr lang="cs-CZ" sz="2800" dirty="0">
                <a:latin typeface="Gabriola" panose="04040605051002020D02" pitchFamily="82" charset="0"/>
              </a:rPr>
              <a:t>N</a:t>
            </a:r>
            <a:r>
              <a:rPr lang="cs-CZ" sz="2800" dirty="0" smtClean="0">
                <a:latin typeface="Gabriola" panose="04040605051002020D02" pitchFamily="82" charset="0"/>
              </a:rPr>
              <a:t>ereaguje s kyselinami, výjimkou je lučavka královská  (HNO3 + </a:t>
            </a:r>
            <a:r>
              <a:rPr lang="cs-CZ" sz="2800" dirty="0" err="1" smtClean="0">
                <a:latin typeface="Gabriola" panose="04040605051002020D02" pitchFamily="82" charset="0"/>
              </a:rPr>
              <a:t>HCl</a:t>
            </a:r>
            <a:r>
              <a:rPr lang="cs-CZ" sz="2800" dirty="0" smtClean="0">
                <a:latin typeface="Gabriola" panose="04040605051002020D02" pitchFamily="82" charset="0"/>
              </a:rPr>
              <a:t>)</a:t>
            </a:r>
          </a:p>
          <a:p>
            <a:r>
              <a:rPr lang="cs-CZ" sz="2800" dirty="0" smtClean="0">
                <a:latin typeface="Gabriola" panose="04040605051002020D02" pitchFamily="82" charset="0"/>
              </a:rPr>
              <a:t>V minulosti byly peníze v bankách tzv. kryty zlatem </a:t>
            </a:r>
          </a:p>
          <a:p>
            <a:r>
              <a:rPr lang="cs-CZ" sz="2800" dirty="0" smtClean="0">
                <a:latin typeface="Gabriola" panose="04040605051002020D02" pitchFamily="82" charset="0"/>
              </a:rPr>
              <a:t>Zlato je příliš měkké proto se při zpracování mísí s jinými látkami </a:t>
            </a:r>
          </a:p>
          <a:p>
            <a:pPr marL="0" indent="0">
              <a:buNone/>
            </a:pPr>
            <a:r>
              <a:rPr lang="cs-CZ" sz="2800" dirty="0" smtClean="0">
                <a:latin typeface="Gabriola" panose="04040605051002020D02" pitchFamily="82" charset="0"/>
              </a:rPr>
              <a:t>	– podíl zlata ve slitině se určuje v karátech</a:t>
            </a:r>
          </a:p>
          <a:p>
            <a:pPr marL="0" indent="0">
              <a:buNone/>
            </a:pPr>
            <a:r>
              <a:rPr lang="cs-CZ" sz="2800" dirty="0">
                <a:latin typeface="Gabriola" panose="04040605051002020D02" pitchFamily="82" charset="0"/>
              </a:rPr>
              <a:t>	</a:t>
            </a:r>
            <a:r>
              <a:rPr lang="cs-CZ" sz="2800" dirty="0" smtClean="0">
                <a:latin typeface="Gabriola" panose="04040605051002020D02" pitchFamily="82" charset="0"/>
              </a:rPr>
              <a:t>– čisté zlato … 24 karátů </a:t>
            </a:r>
            <a:r>
              <a:rPr lang="cs-CZ" dirty="0" smtClean="0">
                <a:latin typeface="Gabriola" panose="04040605051002020D02" pitchFamily="82" charset="0"/>
              </a:rPr>
              <a:t>	</a:t>
            </a:r>
          </a:p>
          <a:p>
            <a:pPr marL="0" indent="0">
              <a:buNone/>
            </a:pPr>
            <a:r>
              <a:rPr lang="cs-CZ" dirty="0">
                <a:latin typeface="Gabriola" panose="04040605051002020D02" pitchFamily="82" charset="0"/>
              </a:rPr>
              <a:t>	</a:t>
            </a:r>
            <a:r>
              <a:rPr lang="cs-CZ" dirty="0" smtClean="0">
                <a:latin typeface="Gabriola" panose="04040605051002020D02" pitchFamily="82" charset="0"/>
              </a:rPr>
              <a:t>–</a:t>
            </a:r>
            <a:r>
              <a:rPr lang="cs-CZ" sz="2800" dirty="0" smtClean="0">
                <a:latin typeface="Gabriola" panose="04040605051002020D02" pitchFamily="82" charset="0"/>
              </a:rPr>
              <a:t>ve šperkařství označováno puncovními značkami</a:t>
            </a:r>
          </a:p>
          <a:p>
            <a:pPr marL="0" indent="0">
              <a:buNone/>
            </a:pPr>
            <a:endParaRPr lang="cs-CZ" sz="2800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cs-CZ" sz="2800" dirty="0">
                <a:latin typeface="Gabriola" panose="04040605051002020D02" pitchFamily="82" charset="0"/>
              </a:rPr>
              <a:t>	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09338" y="1819656"/>
            <a:ext cx="10576497" cy="1371600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Gabriola" panose="04040605051002020D02" pitchFamily="82" charset="0"/>
              </a:rPr>
              <a:t>	  Vzácné	Elektricky vodivé	 Odolné proti korozi      Kujné</a:t>
            </a:r>
            <a:endParaRPr lang="cs-CZ" sz="3200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VÃ½sledek obrÃ¡zku pro zl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66" y="4298847"/>
            <a:ext cx="4115264" cy="230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1540" y="355981"/>
            <a:ext cx="2636520" cy="1325563"/>
          </a:xfrm>
        </p:spPr>
        <p:txBody>
          <a:bodyPr/>
          <a:lstStyle/>
          <a:p>
            <a:r>
              <a:rPr lang="cs-CZ" sz="8000" dirty="0">
                <a:latin typeface="Gabriola" panose="04040605051002020D02" pitchFamily="82" charset="0"/>
              </a:rPr>
              <a:t>Využití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7492" y="1812638"/>
            <a:ext cx="11149584" cy="2627503"/>
          </a:xfrm>
        </p:spPr>
        <p:txBody>
          <a:bodyPr>
            <a:normAutofit/>
          </a:bodyPr>
          <a:lstStyle/>
          <a:p>
            <a:r>
              <a:rPr lang="cs-CZ" dirty="0">
                <a:latin typeface="Gabriola" panose="04040605051002020D02" pitchFamily="82" charset="0"/>
              </a:rPr>
              <a:t>Vysoká vodivost a odolnost proti korozi - mikro a PC </a:t>
            </a:r>
            <a:r>
              <a:rPr lang="cs-CZ" dirty="0" smtClean="0">
                <a:latin typeface="Gabriola" panose="04040605051002020D02" pitchFamily="82" charset="0"/>
              </a:rPr>
              <a:t>elektronika</a:t>
            </a:r>
          </a:p>
          <a:p>
            <a:r>
              <a:rPr lang="cs-CZ" dirty="0" smtClean="0">
                <a:latin typeface="Gabriola" panose="04040605051002020D02" pitchFamily="82" charset="0"/>
              </a:rPr>
              <a:t>Barvení </a:t>
            </a:r>
            <a:r>
              <a:rPr lang="cs-CZ" dirty="0">
                <a:latin typeface="Gabriola" panose="04040605051002020D02" pitchFamily="82" charset="0"/>
              </a:rPr>
              <a:t>a zlacení skla</a:t>
            </a:r>
          </a:p>
          <a:p>
            <a:r>
              <a:rPr lang="cs-CZ" dirty="0" smtClean="0">
                <a:latin typeface="Gabriola" panose="04040605051002020D02" pitchFamily="82" charset="0"/>
              </a:rPr>
              <a:t>Slitiny v zubním lékařství (ze slitin se stříbrem, mědí, niklem… vzniká amalgám)</a:t>
            </a:r>
          </a:p>
          <a:p>
            <a:r>
              <a:rPr lang="cs-CZ" dirty="0" smtClean="0">
                <a:latin typeface="Gabriola" panose="04040605051002020D02" pitchFamily="82" charset="0"/>
              </a:rPr>
              <a:t>Šperkařství </a:t>
            </a:r>
            <a:r>
              <a:rPr lang="cs-CZ" dirty="0">
                <a:latin typeface="Gabriola" panose="04040605051002020D02" pitchFamily="82" charset="0"/>
              </a:rPr>
              <a:t>(také bílé zlato</a:t>
            </a:r>
            <a:r>
              <a:rPr lang="cs-CZ" dirty="0" smtClean="0">
                <a:latin typeface="Gabriola" panose="04040605051002020D02" pitchFamily="82" charset="0"/>
              </a:rPr>
              <a:t>)</a:t>
            </a:r>
            <a:endParaRPr lang="cs-CZ" dirty="0">
              <a:latin typeface="Gabriola" panose="04040605051002020D02" pitchFamily="82" charset="0"/>
            </a:endParaRPr>
          </a:p>
          <a:p>
            <a:r>
              <a:rPr lang="cs-CZ" dirty="0">
                <a:latin typeface="Gabriola" panose="04040605051002020D02" pitchFamily="82" charset="0"/>
              </a:rPr>
              <a:t>Potravinářství (barvivo </a:t>
            </a:r>
            <a:r>
              <a:rPr lang="cs-CZ" dirty="0" smtClean="0">
                <a:latin typeface="Gabriola" panose="04040605051002020D02" pitchFamily="82" charset="0"/>
              </a:rPr>
              <a:t>E175) </a:t>
            </a:r>
            <a:endParaRPr lang="cs-CZ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82524" y="4709160"/>
            <a:ext cx="11274552" cy="1993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>
                <a:latin typeface="Gabriola" panose="04040605051002020D02" pitchFamily="82" charset="0"/>
              </a:rPr>
              <a:t>Měna </a:t>
            </a:r>
            <a:r>
              <a:rPr lang="cs-CZ" dirty="0">
                <a:latin typeface="Gabriola" panose="04040605051002020D02" pitchFamily="82" charset="0"/>
              </a:rPr>
              <a:t>byla dříve i u </a:t>
            </a:r>
            <a:r>
              <a:rPr lang="cs-CZ" dirty="0" smtClean="0">
                <a:latin typeface="Gabriola" panose="04040605051002020D02" pitchFamily="82" charset="0"/>
              </a:rPr>
              <a:t>nás </a:t>
            </a:r>
            <a:r>
              <a:rPr lang="cs-CZ" dirty="0">
                <a:latin typeface="Gabriola" panose="04040605051002020D02" pitchFamily="82" charset="0"/>
              </a:rPr>
              <a:t>tzv. kryta </a:t>
            </a:r>
            <a:r>
              <a:rPr lang="cs-CZ" dirty="0" smtClean="0">
                <a:latin typeface="Gabriola" panose="04040605051002020D02" pitchFamily="82" charset="0"/>
              </a:rPr>
              <a:t>zlatem. Na </a:t>
            </a:r>
            <a:r>
              <a:rPr lang="cs-CZ" dirty="0">
                <a:latin typeface="Gabriola" panose="04040605051002020D02" pitchFamily="82" charset="0"/>
              </a:rPr>
              <a:t>každou vloženou bankovku připadalo </a:t>
            </a:r>
            <a:r>
              <a:rPr lang="cs-CZ" dirty="0" smtClean="0">
                <a:latin typeface="Gabriola" panose="04040605051002020D02" pitchFamily="82" charset="0"/>
              </a:rPr>
              <a:t>v bance odpovídající </a:t>
            </a:r>
            <a:r>
              <a:rPr lang="cs-CZ" dirty="0">
                <a:latin typeface="Gabriola" panose="04040605051002020D02" pitchFamily="82" charset="0"/>
              </a:rPr>
              <a:t>množství zlata</a:t>
            </a:r>
            <a:r>
              <a:rPr lang="cs-CZ" dirty="0" smtClean="0">
                <a:latin typeface="Gabriola" panose="04040605051002020D02" pitchFamily="82" charset="0"/>
              </a:rPr>
              <a:t>. Což zamezovalo jejímu znehodnocení. U nás tomu dnes již tak není, avšak některé státy krytí měny stále zachovávají.</a:t>
            </a:r>
            <a:endParaRPr lang="cs-CZ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0" y="1128522"/>
            <a:ext cx="2295144" cy="34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5760" y="465709"/>
            <a:ext cx="3840480" cy="805307"/>
          </a:xfrm>
        </p:spPr>
        <p:txBody>
          <a:bodyPr>
            <a:noAutofit/>
          </a:bodyPr>
          <a:lstStyle/>
          <a:p>
            <a:r>
              <a:rPr lang="cs-CZ" sz="8000" dirty="0" smtClean="0">
                <a:latin typeface="Gabriola" panose="04040605051002020D02" pitchFamily="82" charset="0"/>
              </a:rPr>
              <a:t>Těžba zlata</a:t>
            </a:r>
            <a:endParaRPr lang="cs-CZ" sz="8000" dirty="0">
              <a:latin typeface="Gabriola" panose="040406050510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50008"/>
            <a:ext cx="10515600" cy="4032504"/>
          </a:xfrm>
        </p:spPr>
        <p:txBody>
          <a:bodyPr/>
          <a:lstStyle/>
          <a:p>
            <a:r>
              <a:rPr lang="cs-CZ" dirty="0" smtClean="0">
                <a:latin typeface="Gabriola" panose="04040605051002020D02" pitchFamily="82" charset="0"/>
              </a:rPr>
              <a:t>Mechanicky proces získávání zlata za pomoci </a:t>
            </a:r>
            <a:r>
              <a:rPr lang="cs-CZ" i="1" dirty="0" smtClean="0">
                <a:latin typeface="Gabriola" panose="04040605051002020D02" pitchFamily="82" charset="0"/>
              </a:rPr>
              <a:t>rýžovací </a:t>
            </a:r>
            <a:r>
              <a:rPr lang="cs-CZ" dirty="0" smtClean="0">
                <a:latin typeface="Gabriola" panose="04040605051002020D02" pitchFamily="82" charset="0"/>
              </a:rPr>
              <a:t>pánve z vody</a:t>
            </a:r>
          </a:p>
          <a:p>
            <a:r>
              <a:rPr lang="cs-CZ" dirty="0" smtClean="0">
                <a:latin typeface="Gabriola" panose="04040605051002020D02" pitchFamily="82" charset="0"/>
              </a:rPr>
              <a:t>Drobné částice projdou sítem zlaté šupinky (</a:t>
            </a:r>
            <a:r>
              <a:rPr lang="cs-CZ" dirty="0" err="1" smtClean="0">
                <a:latin typeface="Gabriola" panose="04040605051002020D02" pitchFamily="82" charset="0"/>
              </a:rPr>
              <a:t>zlatinky</a:t>
            </a:r>
            <a:r>
              <a:rPr lang="cs-CZ" dirty="0" smtClean="0">
                <a:latin typeface="Gabriola" panose="04040605051002020D02" pitchFamily="82" charset="0"/>
              </a:rPr>
              <a:t>, valounky) se zachytí</a:t>
            </a:r>
          </a:p>
          <a:p>
            <a:pPr marL="0" indent="0">
              <a:buNone/>
            </a:pPr>
            <a:r>
              <a:rPr lang="cs-CZ" dirty="0">
                <a:latin typeface="Gabriola" panose="04040605051002020D02" pitchFamily="82" charset="0"/>
              </a:rPr>
              <a:t>	 – </a:t>
            </a:r>
            <a:r>
              <a:rPr lang="cs-CZ" dirty="0" smtClean="0">
                <a:latin typeface="Gabriola" panose="04040605051002020D02" pitchFamily="82" charset="0"/>
              </a:rPr>
              <a:t>využívá princip gravitace</a:t>
            </a:r>
          </a:p>
          <a:p>
            <a:r>
              <a:rPr lang="cs-CZ" dirty="0" smtClean="0">
                <a:latin typeface="Gabriola" panose="04040605051002020D02" pitchFamily="82" charset="0"/>
              </a:rPr>
              <a:t>Částečky se mísí se rtutí – vzniklá hmota se zahříváním opět zbavuje rtuti 		  	– vzniká slitek zvaný </a:t>
            </a:r>
            <a:r>
              <a:rPr lang="cs-CZ" i="1" dirty="0" smtClean="0">
                <a:latin typeface="Gabriola" panose="04040605051002020D02" pitchFamily="82" charset="0"/>
              </a:rPr>
              <a:t>houba</a:t>
            </a:r>
            <a:r>
              <a:rPr lang="cs-CZ" dirty="0" smtClean="0">
                <a:latin typeface="Gabriola" panose="04040605051002020D02" pitchFamily="82" charset="0"/>
              </a:rPr>
              <a:t>		 uniká velké množství rtuti</a:t>
            </a:r>
            <a:endParaRPr lang="cs-CZ" dirty="0">
              <a:latin typeface="Gabriola" panose="04040605051002020D02" pitchFamily="82" charset="0"/>
            </a:endParaRPr>
          </a:p>
          <a:p>
            <a:r>
              <a:rPr lang="cs-CZ" dirty="0" smtClean="0">
                <a:latin typeface="Gabriola" panose="04040605051002020D02" pitchFamily="82" charset="0"/>
              </a:rPr>
              <a:t>Dnes považováno za sport</a:t>
            </a:r>
          </a:p>
          <a:p>
            <a:r>
              <a:rPr lang="cs-CZ" dirty="0" smtClean="0">
                <a:latin typeface="Gabriola" panose="04040605051002020D02" pitchFamily="82" charset="0"/>
              </a:rPr>
              <a:t>V ČR např. ve Zlatých Horách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24" y="1469009"/>
            <a:ext cx="1901952" cy="77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800" dirty="0" smtClean="0">
                <a:latin typeface="Gabriola" panose="04040605051002020D02" pitchFamily="82" charset="0"/>
              </a:rPr>
              <a:t>Rýžování</a:t>
            </a:r>
            <a:endParaRPr lang="cs-CZ" sz="4800" dirty="0">
              <a:latin typeface="Gabriola" panose="04040605051002020D02" pitchFamily="82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5591556" y="4498848"/>
            <a:ext cx="2773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VÃ½sledek obrÃ¡zku pro rÃ½Å¾ovÃ¡nÃ­ z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80" y="565025"/>
            <a:ext cx="3209407" cy="180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ryzovani zlata zav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52" y="4775431"/>
            <a:ext cx="3368555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3736" y="310261"/>
            <a:ext cx="3761232" cy="1189355"/>
          </a:xfrm>
        </p:spPr>
        <p:txBody>
          <a:bodyPr>
            <a:normAutofit/>
          </a:bodyPr>
          <a:lstStyle/>
          <a:p>
            <a:r>
              <a:rPr lang="cs-CZ" sz="8000" dirty="0" smtClean="0">
                <a:latin typeface="Gabriola" panose="04040605051002020D02" pitchFamily="82" charset="0"/>
              </a:rPr>
              <a:t>Těžba zlata</a:t>
            </a:r>
            <a:endParaRPr lang="cs-CZ" sz="8000" dirty="0">
              <a:latin typeface="Gabriola" panose="040406050510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89576" y="1499617"/>
            <a:ext cx="1749552" cy="731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800" dirty="0" smtClean="0">
                <a:latin typeface="Gabriola" panose="04040605051002020D02" pitchFamily="82" charset="0"/>
              </a:rPr>
              <a:t>loužení</a:t>
            </a:r>
            <a:endParaRPr lang="cs-CZ" sz="4800" dirty="0">
              <a:latin typeface="Gabriola" panose="04040605051002020D02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0372" y="2231137"/>
            <a:ext cx="7054596" cy="443483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Gabriola" panose="04040605051002020D02" pitchFamily="82" charset="0"/>
              </a:rPr>
              <a:t>Zlatonosná hornina se rozemele a pak se louží roztokem KCN nebo </a:t>
            </a:r>
            <a:r>
              <a:rPr lang="cs-CZ" dirty="0" err="1" smtClean="0">
                <a:latin typeface="Gabriola" panose="04040605051002020D02" pitchFamily="82" charset="0"/>
              </a:rPr>
              <a:t>NaCN</a:t>
            </a:r>
            <a:r>
              <a:rPr lang="cs-CZ" dirty="0" smtClean="0">
                <a:latin typeface="Gabriola" panose="04040605051002020D02" pitchFamily="82" charset="0"/>
              </a:rPr>
              <a:t> za přístupu vzduchu, následnou reakcí se zinkem se vyloučí zlato</a:t>
            </a:r>
          </a:p>
          <a:p>
            <a:r>
              <a:rPr lang="cs-CZ" dirty="0" smtClean="0">
                <a:latin typeface="Gabriola" panose="04040605051002020D02" pitchFamily="82" charset="0"/>
              </a:rPr>
              <a:t>Možné urychlit zvýšením tlaku</a:t>
            </a:r>
          </a:p>
          <a:p>
            <a:pPr marL="0" indent="0">
              <a:buNone/>
            </a:pPr>
            <a:endParaRPr lang="cs-CZ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cs-CZ" dirty="0" smtClean="0">
                <a:latin typeface="Gabriola" panose="04040605051002020D02" pitchFamily="82" charset="0"/>
              </a:rPr>
              <a:t>V roce 2000 30. ledna se stala havárie ve zlatém dole </a:t>
            </a:r>
            <a:r>
              <a:rPr lang="cs-CZ" dirty="0" err="1" smtClean="0">
                <a:latin typeface="Gabriola" panose="04040605051002020D02" pitchFamily="82" charset="0"/>
              </a:rPr>
              <a:t>Baia</a:t>
            </a:r>
            <a:r>
              <a:rPr lang="cs-CZ" dirty="0" smtClean="0">
                <a:latin typeface="Gabriola" panose="04040605051002020D02" pitchFamily="82" charset="0"/>
              </a:rPr>
              <a:t> Mare v Rumunsku. Látky používané při loužení unikly do okolí. Znečištěné byly také řeky </a:t>
            </a:r>
            <a:r>
              <a:rPr lang="cs-CZ" dirty="0" err="1" smtClean="0">
                <a:latin typeface="Gabriola" panose="04040605051002020D02" pitchFamily="82" charset="0"/>
              </a:rPr>
              <a:t>Somos</a:t>
            </a:r>
            <a:r>
              <a:rPr lang="cs-CZ" dirty="0" smtClean="0">
                <a:latin typeface="Gabriola" panose="04040605051002020D02" pitchFamily="82" charset="0"/>
              </a:rPr>
              <a:t>, Tisa nebo Dunaj. </a:t>
            </a:r>
            <a:r>
              <a:rPr lang="cs-CZ" dirty="0">
                <a:latin typeface="Gabriola" panose="04040605051002020D02" pitchFamily="82" charset="0"/>
              </a:rPr>
              <a:t>Kyanidový roztok </a:t>
            </a:r>
            <a:r>
              <a:rPr lang="cs-CZ" dirty="0" smtClean="0">
                <a:latin typeface="Gabriola" panose="04040605051002020D02" pitchFamily="82" charset="0"/>
              </a:rPr>
              <a:t>vyhubil téměř veškeré organismy. Postižená byla i pole v okolí zavlažována vodou z řek. Havárie zničila ekosystém v širokém okolí.</a:t>
            </a:r>
          </a:p>
        </p:txBody>
      </p:sp>
      <p:pic>
        <p:nvPicPr>
          <p:cNvPr id="3078" name="Picture 6" descr="VÃ½sledek obrÃ¡zku pro baia mare 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68" y="644652"/>
            <a:ext cx="3456918" cy="244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Ã½sledek obrÃ¡zku pro baia mare g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68" y="3694176"/>
            <a:ext cx="3519579" cy="24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7176" y="365125"/>
            <a:ext cx="2517648" cy="1325563"/>
          </a:xfrm>
        </p:spPr>
        <p:txBody>
          <a:bodyPr>
            <a:normAutofit/>
          </a:bodyPr>
          <a:lstStyle/>
          <a:p>
            <a:r>
              <a:rPr lang="cs-CZ" sz="8000" dirty="0" smtClean="0">
                <a:latin typeface="Gabriola" panose="04040605051002020D02" pitchFamily="82" charset="0"/>
              </a:rPr>
              <a:t>Výskyt</a:t>
            </a:r>
            <a:endParaRPr lang="cs-CZ" sz="8000" dirty="0">
              <a:latin typeface="Gabriola" panose="040406050510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abriola" panose="04040605051002020D02" pitchFamily="82" charset="0"/>
              </a:rPr>
              <a:t>V ČR : Kašperské Hory, Zlaté Hory, Zlatý potok, </a:t>
            </a:r>
            <a:r>
              <a:rPr lang="cs-CZ" dirty="0" err="1" smtClean="0">
                <a:latin typeface="Gabriola" panose="04040605051002020D02" pitchFamily="82" charset="0"/>
              </a:rPr>
              <a:t>Břevnec</a:t>
            </a:r>
            <a:endParaRPr lang="cs-CZ" dirty="0" smtClean="0">
              <a:latin typeface="Gabriola" panose="04040605051002020D02" pitchFamily="82" charset="0"/>
            </a:endParaRPr>
          </a:p>
          <a:p>
            <a:r>
              <a:rPr lang="cs-CZ" dirty="0" smtClean="0">
                <a:latin typeface="Gabriola" panose="04040605051002020D02" pitchFamily="82" charset="0"/>
              </a:rPr>
              <a:t>Svět : Mexiko, Austrálie, Papua </a:t>
            </a:r>
            <a:r>
              <a:rPr lang="cs-CZ" dirty="0">
                <a:latin typeface="Gabriola" panose="04040605051002020D02" pitchFamily="82" charset="0"/>
              </a:rPr>
              <a:t>N</a:t>
            </a:r>
            <a:r>
              <a:rPr lang="cs-CZ" dirty="0" smtClean="0">
                <a:latin typeface="Gabriola" panose="04040605051002020D02" pitchFamily="82" charset="0"/>
              </a:rPr>
              <a:t>ová Guinea, Peru, Dominikánská republika, Uzbekistán,</a:t>
            </a:r>
          </a:p>
          <a:p>
            <a:endParaRPr lang="cs-CZ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cs-CZ" dirty="0" smtClean="0">
              <a:latin typeface="Gabriola" panose="04040605051002020D02" pitchFamily="82" charset="0"/>
            </a:endParaRPr>
          </a:p>
          <a:p>
            <a:endParaRPr lang="cs-CZ" dirty="0" smtClean="0">
              <a:latin typeface="Gabriola" panose="04040605051002020D02" pitchFamily="82" charset="0"/>
            </a:endParaRPr>
          </a:p>
          <a:p>
            <a:r>
              <a:rPr lang="cs-CZ" dirty="0" smtClean="0">
                <a:latin typeface="Gabriola" panose="04040605051002020D02" pitchFamily="82" charset="0"/>
              </a:rPr>
              <a:t>Nejproduktivnější důl : </a:t>
            </a:r>
            <a:r>
              <a:rPr lang="cs-CZ" dirty="0" err="1" smtClean="0">
                <a:latin typeface="Gabriola" panose="04040605051002020D02" pitchFamily="82" charset="0"/>
              </a:rPr>
              <a:t>Muruntau</a:t>
            </a:r>
            <a:r>
              <a:rPr lang="cs-CZ" dirty="0" smtClean="0">
                <a:latin typeface="Gabriola" panose="04040605051002020D02" pitchFamily="82" charset="0"/>
              </a:rPr>
              <a:t> (Uzbekistán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098" name="Picture 2" descr="VÃ½sledek obrÃ¡zku pro murunt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91" y="4972719"/>
            <a:ext cx="3328417" cy="16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nes d'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91" y="2878314"/>
            <a:ext cx="2267585" cy="14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newsinafrica.co/wp-content/uploads/2018/04/Gold-miners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54" y="3122965"/>
            <a:ext cx="3862403" cy="21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ewmont open to new partner to expand Yanacocha gold mine in Pe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29" y="365125"/>
            <a:ext cx="2852928" cy="18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2828" y="288188"/>
            <a:ext cx="8086344" cy="1325563"/>
          </a:xfrm>
        </p:spPr>
        <p:txBody>
          <a:bodyPr>
            <a:normAutofit fontScale="90000"/>
          </a:bodyPr>
          <a:lstStyle/>
          <a:p>
            <a:r>
              <a:rPr lang="cs-CZ" sz="8000" dirty="0" smtClean="0">
                <a:latin typeface="Gabriola" panose="04040605051002020D02" pitchFamily="82" charset="0"/>
              </a:rPr>
              <a:t>Na co se tě možná zeptáme</a:t>
            </a:r>
            <a:endParaRPr lang="cs-CZ" sz="8000" dirty="0">
              <a:latin typeface="Gabriola" panose="040406050510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365" y="1536569"/>
            <a:ext cx="11642103" cy="519416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abriola" panose="04040605051002020D02" pitchFamily="82" charset="0"/>
              </a:rPr>
              <a:t>V jakých jednotkách udáváme podíl zlata ve slitině?</a:t>
            </a:r>
          </a:p>
          <a:p>
            <a:r>
              <a:rPr lang="cs-CZ" dirty="0" smtClean="0">
                <a:latin typeface="Gabriola" panose="04040605051002020D02" pitchFamily="82" charset="0"/>
              </a:rPr>
              <a:t>Kde došlo k havárii při těžbě </a:t>
            </a:r>
            <a:r>
              <a:rPr lang="cs-CZ" dirty="0" smtClean="0">
                <a:latin typeface="Gabriola" panose="04040605051002020D02" pitchFamily="82" charset="0"/>
              </a:rPr>
              <a:t>zlata, </a:t>
            </a:r>
            <a:r>
              <a:rPr lang="cs-CZ" dirty="0" smtClean="0">
                <a:latin typeface="Gabriola" panose="04040605051002020D02" pitchFamily="82" charset="0"/>
              </a:rPr>
              <a:t>jakým způsobem se tam zlato těžilo a co to způsobilo?</a:t>
            </a:r>
          </a:p>
          <a:p>
            <a:r>
              <a:rPr lang="cs-CZ" dirty="0" smtClean="0">
                <a:latin typeface="Gabriola" panose="04040605051002020D02" pitchFamily="82" charset="0"/>
              </a:rPr>
              <a:t>Jak funguje rýžování zlata a kde se v </a:t>
            </a:r>
            <a:r>
              <a:rPr lang="cs-CZ" dirty="0">
                <a:latin typeface="Gabriola" panose="04040605051002020D02" pitchFamily="82" charset="0"/>
              </a:rPr>
              <a:t>Č</a:t>
            </a:r>
            <a:r>
              <a:rPr lang="cs-CZ" dirty="0" smtClean="0">
                <a:latin typeface="Gabriola" panose="04040605051002020D02" pitchFamily="82" charset="0"/>
              </a:rPr>
              <a:t>R </a:t>
            </a:r>
            <a:r>
              <a:rPr lang="cs-CZ" dirty="0" smtClean="0">
                <a:latin typeface="Gabriola" panose="04040605051002020D02" pitchFamily="82" charset="0"/>
              </a:rPr>
              <a:t>rýžovalo?</a:t>
            </a:r>
          </a:p>
          <a:p>
            <a:r>
              <a:rPr lang="cs-CZ" dirty="0" smtClean="0">
                <a:latin typeface="Gabriola" panose="04040605051002020D02" pitchFamily="82" charset="0"/>
              </a:rPr>
              <a:t>Kde jsou na světě nejrozsáhlejší ložiska zlata?</a:t>
            </a:r>
          </a:p>
          <a:p>
            <a:r>
              <a:rPr lang="cs-CZ" dirty="0" smtClean="0">
                <a:latin typeface="Gabriola" panose="04040605051002020D02" pitchFamily="82" charset="0"/>
              </a:rPr>
              <a:t>Jak se zlato využívá?</a:t>
            </a:r>
          </a:p>
          <a:p>
            <a:r>
              <a:rPr lang="cs-CZ" dirty="0" smtClean="0">
                <a:latin typeface="Gabriola" panose="04040605051002020D02" pitchFamily="82" charset="0"/>
              </a:rPr>
              <a:t>Která kyselina rozpouští zlato a jaké je její složení?</a:t>
            </a:r>
          </a:p>
          <a:p>
            <a:endParaRPr lang="cs-CZ" dirty="0">
              <a:latin typeface="Gabriola" panose="04040605051002020D02" pitchFamily="82" charset="0"/>
            </a:endParaRPr>
          </a:p>
          <a:p>
            <a:endParaRPr lang="cs-CZ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cs-CZ" dirty="0" smtClean="0">
                <a:latin typeface="Gabriola" panose="04040605051002020D02" pitchFamily="82" charset="0"/>
              </a:rPr>
              <a:t>							        </a:t>
            </a:r>
            <a:r>
              <a:rPr lang="cs-CZ" dirty="0">
                <a:latin typeface="Gabriola" panose="04040605051002020D02" pitchFamily="82" charset="0"/>
              </a:rPr>
              <a:t>	 </a:t>
            </a:r>
            <a:r>
              <a:rPr lang="cs-CZ" dirty="0" smtClean="0">
                <a:latin typeface="Gabriola" panose="04040605051002020D02" pitchFamily="82" charset="0"/>
              </a:rPr>
              <a:t>      </a:t>
            </a:r>
          </a:p>
          <a:p>
            <a:pPr marL="0" indent="0">
              <a:buNone/>
            </a:pPr>
            <a:r>
              <a:rPr lang="cs-CZ" dirty="0">
                <a:latin typeface="Gabriola" panose="04040605051002020D02" pitchFamily="82" charset="0"/>
              </a:rPr>
              <a:t>	</a:t>
            </a:r>
            <a:r>
              <a:rPr lang="cs-CZ" dirty="0" smtClean="0">
                <a:latin typeface="Gabriola" panose="04040605051002020D02" pitchFamily="82" charset="0"/>
              </a:rPr>
              <a:t>							A možná tě ještě překvapíme :)</a:t>
            </a:r>
          </a:p>
          <a:p>
            <a:endParaRPr lang="cs-CZ" dirty="0">
              <a:latin typeface="Gabriola" panose="04040605051002020D02" pitchFamily="82" charset="0"/>
            </a:endParaRPr>
          </a:p>
        </p:txBody>
      </p:sp>
      <p:pic>
        <p:nvPicPr>
          <p:cNvPr id="5124" name="Picture 4" descr="VÃ½sledek obrÃ¡zku pro gold tiff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92" y="3123304"/>
            <a:ext cx="1910003" cy="28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ek obrÃ¡zku pro gold m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02" y="5015060"/>
            <a:ext cx="2851131" cy="149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Ã½sledek obrÃ¡zku pro zlata ru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28" y="2562286"/>
            <a:ext cx="2255182" cy="1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 smtClean="0">
                <a:latin typeface="Gabriola" panose="04040605051002020D02" pitchFamily="82" charset="0"/>
              </a:rPr>
              <a:t>Zdroje</a:t>
            </a:r>
            <a:endParaRPr lang="cs-CZ" sz="8000" dirty="0">
              <a:latin typeface="Gabriola" panose="04040605051002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u="sng" dirty="0">
                <a:latin typeface="Gabriola" panose="04040605051002020D02" pitchFamily="82" charset="0"/>
              </a:rPr>
              <a:t>http://</a:t>
            </a:r>
            <a:r>
              <a:rPr lang="cs-CZ" sz="2600" u="sng" dirty="0" smtClean="0">
                <a:latin typeface="Gabriola" panose="04040605051002020D02" pitchFamily="82" charset="0"/>
              </a:rPr>
              <a:t>akcieatrhy.cz/cz/10-nejvetsich-svetovych-zlatych-dolu</a:t>
            </a:r>
          </a:p>
          <a:p>
            <a:r>
              <a:rPr lang="cs-CZ" sz="2600" u="sng" dirty="0" smtClean="0">
                <a:latin typeface="Gabriola" panose="04040605051002020D02" pitchFamily="82" charset="0"/>
              </a:rPr>
              <a:t>http</a:t>
            </a:r>
            <a:r>
              <a:rPr lang="cs-CZ" sz="2600" u="sng" dirty="0">
                <a:latin typeface="Gabriola" panose="04040605051002020D02" pitchFamily="82" charset="0"/>
              </a:rPr>
              <a:t>://geologie.vsb.cz/loziska/loziska/loziska_cr.html#ZLATO</a:t>
            </a:r>
            <a:endParaRPr lang="cs-CZ" sz="2600" dirty="0">
              <a:latin typeface="Gabriola" panose="04040605051002020D02" pitchFamily="82" charset="0"/>
            </a:endParaRPr>
          </a:p>
          <a:p>
            <a:r>
              <a:rPr lang="cs-CZ" sz="2600" u="sng" dirty="0">
                <a:latin typeface="Gabriola" panose="04040605051002020D02" pitchFamily="82" charset="0"/>
              </a:rPr>
              <a:t>https://cs.wikipedia.org/wiki/</a:t>
            </a:r>
            <a:r>
              <a:rPr lang="cs-CZ" sz="2600" u="sng" dirty="0" err="1">
                <a:latin typeface="Gabriola" panose="04040605051002020D02" pitchFamily="82" charset="0"/>
              </a:rPr>
              <a:t>Rýžování_zlata</a:t>
            </a:r>
            <a:endParaRPr lang="cs-CZ" sz="2600" dirty="0">
              <a:latin typeface="Gabriola" panose="04040605051002020D02" pitchFamily="82" charset="0"/>
            </a:endParaRPr>
          </a:p>
          <a:p>
            <a:r>
              <a:rPr lang="cs-CZ" sz="2600" u="sng" dirty="0">
                <a:latin typeface="Gabriola" panose="04040605051002020D02" pitchFamily="82" charset="0"/>
              </a:rPr>
              <a:t>https://</a:t>
            </a:r>
            <a:r>
              <a:rPr lang="cs-CZ" sz="2600" u="sng" dirty="0" smtClean="0">
                <a:latin typeface="Gabriola" panose="04040605051002020D02" pitchFamily="82" charset="0"/>
              </a:rPr>
              <a:t>archiv.ihned.cz/c1-742788-kyanidove-zamoreni-tisy-se-da-srovnat-s-cernobylem</a:t>
            </a:r>
            <a:r>
              <a:rPr lang="cs-CZ" sz="2600" dirty="0">
                <a:latin typeface="Gabriola" panose="04040605051002020D02" pitchFamily="82" charset="0"/>
              </a:rPr>
              <a:t> </a:t>
            </a:r>
            <a:endParaRPr lang="cs-CZ" sz="2600" dirty="0" smtClean="0">
              <a:latin typeface="Gabriola" panose="04040605051002020D02" pitchFamily="82" charset="0"/>
            </a:endParaRPr>
          </a:p>
          <a:p>
            <a:r>
              <a:rPr lang="cs-CZ" u="sng" dirty="0">
                <a:latin typeface="Gabriola" panose="04040605051002020D02" pitchFamily="82" charset="0"/>
              </a:rPr>
              <a:t>https://cs.wikipedia.org/wiki/Zlato</a:t>
            </a:r>
            <a:endParaRPr lang="cs-CZ" dirty="0">
              <a:latin typeface="Gabriola" panose="04040605051002020D02" pitchFamily="82" charset="0"/>
            </a:endParaRPr>
          </a:p>
          <a:p>
            <a:r>
              <a:rPr lang="cs-CZ" sz="2600" u="sng" dirty="0" smtClean="0">
                <a:latin typeface="Gabriola" panose="04040605051002020D02" pitchFamily="82" charset="0"/>
              </a:rPr>
              <a:t>https</a:t>
            </a:r>
            <a:r>
              <a:rPr lang="cs-CZ" sz="2600" u="sng" dirty="0">
                <a:latin typeface="Gabriola" panose="04040605051002020D02" pitchFamily="82" charset="0"/>
              </a:rPr>
              <a:t>://www.idnes.cz/zpravy/zahranicni/rumunsko-poprve-priznalo-ekologickou-katastrofu.A000213175252zahranicni_lsd</a:t>
            </a:r>
            <a:endParaRPr lang="cs-CZ" sz="2600" dirty="0">
              <a:latin typeface="Gabriola" panose="04040605051002020D02" pitchFamily="82" charset="0"/>
            </a:endParaRPr>
          </a:p>
          <a:p>
            <a:r>
              <a:rPr lang="cs-CZ" sz="2600" i="1" u="sng" dirty="0" smtClean="0">
                <a:latin typeface="Gabriola" panose="04040605051002020D02" pitchFamily="82" charset="0"/>
              </a:rPr>
              <a:t>files.zapisky4.webnode.cz/200000084-1ec211fbb0/Zlato.docx</a:t>
            </a:r>
            <a:endParaRPr lang="cs-CZ" sz="2600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cs-CZ" sz="3200" u="sng" dirty="0">
                <a:latin typeface="Gabriola" panose="04040605051002020D02" pitchFamily="82" charset="0"/>
                <a:hlinkClick r:id="rId2"/>
              </a:rPr>
              <a:t/>
            </a:r>
            <a:br>
              <a:rPr lang="cs-CZ" sz="3200" u="sng" dirty="0">
                <a:latin typeface="Gabriola" panose="04040605051002020D02" pitchFamily="82" charset="0"/>
                <a:hlinkClick r:id="rId2"/>
              </a:rPr>
            </a:br>
            <a:endParaRPr lang="cs-CZ" sz="3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475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380</Words>
  <Application>Microsoft Office PowerPoint</Application>
  <PresentationFormat>Širokoúhlá obrazovka</PresentationFormat>
  <Paragraphs>61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Gabriola</vt:lpstr>
      <vt:lpstr>Motiv Office</vt:lpstr>
      <vt:lpstr>Zlato</vt:lpstr>
      <vt:lpstr>Zlato</vt:lpstr>
      <vt:lpstr>Využití</vt:lpstr>
      <vt:lpstr>Těžba zlata</vt:lpstr>
      <vt:lpstr>Těžba zlata</vt:lpstr>
      <vt:lpstr>Výskyt</vt:lpstr>
      <vt:lpstr>Na co se tě možná zeptáme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Zlato</dc:title>
  <dc:creator>herdozde@seznam.cz</dc:creator>
  <cp:lastModifiedBy>herdozde@seznam.cz</cp:lastModifiedBy>
  <cp:revision>23</cp:revision>
  <dcterms:created xsi:type="dcterms:W3CDTF">2019-04-02T16:18:50Z</dcterms:created>
  <dcterms:modified xsi:type="dcterms:W3CDTF">2019-04-14T14:52:35Z</dcterms:modified>
</cp:coreProperties>
</file>