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8" r:id="rId4"/>
    <p:sldId id="275" r:id="rId5"/>
    <p:sldId id="264" r:id="rId6"/>
    <p:sldId id="267" r:id="rId7"/>
    <p:sldId id="259" r:id="rId8"/>
    <p:sldId id="260" r:id="rId9"/>
    <p:sldId id="277" r:id="rId10"/>
    <p:sldId id="258" r:id="rId11"/>
    <p:sldId id="263" r:id="rId12"/>
    <p:sldId id="273" r:id="rId13"/>
    <p:sldId id="265" r:id="rId14"/>
    <p:sldId id="279" r:id="rId15"/>
    <p:sldId id="272" r:id="rId16"/>
    <p:sldId id="274" r:id="rId17"/>
    <p:sldId id="270" r:id="rId18"/>
    <p:sldId id="276" r:id="rId19"/>
    <p:sldId id="269" r:id="rId20"/>
    <p:sldId id="271" r:id="rId21"/>
    <p:sldId id="278" r:id="rId22"/>
    <p:sldId id="266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890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144" y="7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4/7/2019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4/7/2019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4/7/2019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4/7/2019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4/7/2019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4/7/2019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O304ltEuVIE" TargetMode="Externa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cs.wikipedia.org/wiki/Bh%C3%B3p%C3%A1lsk%C3%A1_katastrofa" TargetMode="External"/><Relationship Id="rId2" Type="http://schemas.openxmlformats.org/officeDocument/2006/relationships/hyperlink" Target="https://en.wikipedia.org/wiki/Bhopal_disaster#Long-term_effects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O304ltEuVIE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31A376-BA76-47AB-BC38-534BC0F8C42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Bhópálská katastrofa</a:t>
            </a:r>
          </a:p>
        </p:txBody>
      </p:sp>
    </p:spTree>
    <p:extLst>
      <p:ext uri="{BB962C8B-B14F-4D97-AF65-F5344CB8AC3E}">
        <p14:creationId xmlns:p14="http://schemas.microsoft.com/office/powerpoint/2010/main" val="12805624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EC2946-5873-4805-ADB5-6A49DF6261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cap="none" dirty="0">
                <a:latin typeface="Trebuchet MS" panose="020B0603020202020204" pitchFamily="34" charset="0"/>
                <a:ea typeface="+mn-ea"/>
                <a:cs typeface="+mn-cs"/>
              </a:rPr>
              <a:t>Průběh havárie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7652B9-A3A8-48FD-AF18-605B272B6E7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4400" y="2356696"/>
            <a:ext cx="10363826" cy="4291160"/>
          </a:xfrm>
        </p:spPr>
        <p:txBody>
          <a:bodyPr>
            <a:normAutofit/>
          </a:bodyPr>
          <a:lstStyle/>
          <a:p>
            <a:r>
              <a:rPr lang="cs-CZ" cap="none" dirty="0">
                <a:latin typeface="Trebuchet MS" panose="020B0603020202020204" pitchFamily="34" charset="0"/>
              </a:rPr>
              <a:t>Vedlejší výrobní jednotka se často ucpávala, bylo potřeba ji proplachovat vodou </a:t>
            </a:r>
          </a:p>
          <a:p>
            <a:r>
              <a:rPr lang="cs-CZ" cap="none" dirty="0">
                <a:latin typeface="Trebuchet MS" panose="020B0603020202020204" pitchFamily="34" charset="0"/>
              </a:rPr>
              <a:t>Protože potrubí bylo propojené a nenatlakované, voda natekla až do úložiště</a:t>
            </a:r>
          </a:p>
          <a:p>
            <a:r>
              <a:rPr lang="cs-CZ" cap="none" dirty="0">
                <a:latin typeface="Trebuchet MS" panose="020B0603020202020204" pitchFamily="34" charset="0"/>
              </a:rPr>
              <a:t>MIC se při reakci s vodou začalo vařit a tlak v nádrži se zvyšoval</a:t>
            </a:r>
          </a:p>
          <a:p>
            <a:r>
              <a:rPr lang="cs-CZ" cap="none" dirty="0">
                <a:latin typeface="Trebuchet MS" panose="020B0603020202020204" pitchFamily="34" charset="0"/>
              </a:rPr>
              <a:t>Jeden ze zaměstnanců si všiml úniku malého množství MIC z potrubí a ihned ho nahlásil</a:t>
            </a:r>
          </a:p>
          <a:p>
            <a:r>
              <a:rPr lang="cs-CZ" cap="none" dirty="0">
                <a:latin typeface="Trebuchet MS" panose="020B0603020202020204" pitchFamily="34" charset="0"/>
              </a:rPr>
              <a:t>Ve </a:t>
            </a:r>
            <a:r>
              <a:rPr lang="cs-CZ" cap="none" dirty="0" err="1">
                <a:latin typeface="Trebuchet MS" panose="020B0603020202020204" pitchFamily="34" charset="0"/>
              </a:rPr>
              <a:t>velíně</a:t>
            </a:r>
            <a:r>
              <a:rPr lang="cs-CZ" cap="none" dirty="0">
                <a:latin typeface="Trebuchet MS" panose="020B0603020202020204" pitchFamily="34" charset="0"/>
              </a:rPr>
              <a:t> si ale na vadných měřidlech nevšimli ničeho výjimečného a únik považovali za bezvýznamný</a:t>
            </a:r>
          </a:p>
          <a:p>
            <a:endParaRPr lang="cs-CZ" cap="none" dirty="0">
              <a:latin typeface="Trebuchet MS" panose="020B0603020202020204" pitchFamily="34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931000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E8EC7E-5092-4864-AD8F-CB3D251DF2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cap="none" dirty="0">
                <a:latin typeface="Trebuchet MS" panose="020B0603020202020204" pitchFamily="34" charset="0"/>
                <a:ea typeface="+mn-ea"/>
                <a:cs typeface="+mn-cs"/>
              </a:rPr>
              <a:t>Průběh havárie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FBC89F-CE7D-4DD7-8B01-C576839C199B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cs-CZ" cap="none" dirty="0">
                <a:latin typeface="Trebuchet MS" panose="020B0603020202020204" pitchFamily="34" charset="0"/>
              </a:rPr>
              <a:t>Stále se zvyšující tlak v nádrži prorazil ventil a MIC začalo unikat do potrubí</a:t>
            </a:r>
          </a:p>
          <a:p>
            <a:r>
              <a:rPr lang="cs-CZ" cap="none" dirty="0">
                <a:latin typeface="Trebuchet MS" panose="020B0603020202020204" pitchFamily="34" charset="0"/>
              </a:rPr>
              <a:t>Pračka plynů měla MIC zneškodnit, ale nefungovala</a:t>
            </a:r>
          </a:p>
          <a:p>
            <a:r>
              <a:rPr lang="cs-CZ" cap="none" dirty="0">
                <a:latin typeface="Trebuchet MS" panose="020B0603020202020204" pitchFamily="34" charset="0"/>
              </a:rPr>
              <a:t>Spalovací věž měla MIC spálit, ale byla mimo provoz</a:t>
            </a:r>
          </a:p>
          <a:p>
            <a:r>
              <a:rPr lang="cs-CZ" cap="none" dirty="0">
                <a:latin typeface="Trebuchet MS" panose="020B0603020202020204" pitchFamily="34" charset="0"/>
              </a:rPr>
              <a:t>Pomocí vodních děl mělo být MIC rozpuštěno, děla však byla poddimenzována a nedostříkla k věži</a:t>
            </a:r>
          </a:p>
          <a:p>
            <a:r>
              <a:rPr lang="cs-CZ" cap="none" dirty="0">
                <a:latin typeface="Trebuchet MS" panose="020B0603020202020204" pitchFamily="34" charset="0"/>
              </a:rPr>
              <a:t>Všech 42 tun MIC v nádrži E610 uniklo</a:t>
            </a:r>
          </a:p>
        </p:txBody>
      </p:sp>
    </p:spTree>
    <p:extLst>
      <p:ext uri="{BB962C8B-B14F-4D97-AF65-F5344CB8AC3E}">
        <p14:creationId xmlns:p14="http://schemas.microsoft.com/office/powerpoint/2010/main" val="15014512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SouvisejÃ­cÃ­ obrÃ¡zek">
            <a:extLst>
              <a:ext uri="{FF2B5EF4-FFF2-40B4-BE49-F238E27FC236}">
                <a16:creationId xmlns:a16="http://schemas.microsoft.com/office/drawing/2014/main" id="{BE855E70-1A03-4FEF-B034-EBA1D64286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875" y="168295"/>
            <a:ext cx="10044783" cy="6521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F6EEAC3-49C3-493A-8767-0C855C6A409A}"/>
              </a:ext>
            </a:extLst>
          </p:cNvPr>
          <p:cNvSpPr txBox="1"/>
          <p:nvPr/>
        </p:nvSpPr>
        <p:spPr>
          <a:xfrm>
            <a:off x="1010875" y="6689705"/>
            <a:ext cx="348004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https://procesosconstructivos123.files.wordpress.com/2014/12/bhopal.gif</a:t>
            </a:r>
          </a:p>
        </p:txBody>
      </p:sp>
    </p:spTree>
    <p:extLst>
      <p:ext uri="{BB962C8B-B14F-4D97-AF65-F5344CB8AC3E}">
        <p14:creationId xmlns:p14="http://schemas.microsoft.com/office/powerpoint/2010/main" val="16980912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A75A0D-1524-4759-8FAB-8C3285709A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cap="none" dirty="0">
                <a:latin typeface="Trebuchet MS" panose="020B0603020202020204" pitchFamily="34" charset="0"/>
                <a:ea typeface="+mn-ea"/>
                <a:cs typeface="+mn-cs"/>
              </a:rPr>
              <a:t>Následky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200C56-5816-473D-906D-55C045AC437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4399" y="2041437"/>
            <a:ext cx="10363826" cy="4300038"/>
          </a:xfrm>
        </p:spPr>
        <p:txBody>
          <a:bodyPr>
            <a:normAutofit/>
          </a:bodyPr>
          <a:lstStyle/>
          <a:p>
            <a:r>
              <a:rPr lang="cs-CZ" cap="none" dirty="0">
                <a:latin typeface="Trebuchet MS" panose="020B0603020202020204" pitchFamily="34" charset="0"/>
              </a:rPr>
              <a:t>Oblak MIC klesl na Bhópál, celkem zemřelo 25.000 lidí a 558.125 lidí bylo zraněno</a:t>
            </a:r>
          </a:p>
          <a:p>
            <a:r>
              <a:rPr lang="cs-CZ" cap="none" dirty="0">
                <a:latin typeface="Trebuchet MS" panose="020B0603020202020204" pitchFamily="34" charset="0"/>
              </a:rPr>
              <a:t>Organizace pro oběti žádaly odškodnění 20 miliard dolarů</a:t>
            </a:r>
          </a:p>
          <a:p>
            <a:r>
              <a:rPr lang="cs-CZ" cap="none" dirty="0">
                <a:latin typeface="Trebuchet MS" panose="020B0603020202020204" pitchFamily="34" charset="0"/>
              </a:rPr>
              <a:t>Nakonec došlo k mimosoudnímu vyrovnání ve výši 470 milionů dolarů, to znamená, že každý zraněný dostal 270 – 530 dolarů</a:t>
            </a:r>
          </a:p>
          <a:p>
            <a:r>
              <a:rPr lang="cs-CZ" cap="none" dirty="0">
                <a:latin typeface="Trebuchet MS" panose="020B0603020202020204" pitchFamily="34" charset="0"/>
              </a:rPr>
              <a:t>20.000 obyvatel dosud pije kontaminovanou vodu</a:t>
            </a:r>
          </a:p>
          <a:p>
            <a:r>
              <a:rPr lang="cs-CZ" cap="none" dirty="0">
                <a:latin typeface="Trebuchet MS" panose="020B0603020202020204" pitchFamily="34" charset="0"/>
              </a:rPr>
              <a:t>Union </a:t>
            </a:r>
            <a:r>
              <a:rPr lang="cs-CZ" cap="none" dirty="0" err="1">
                <a:latin typeface="Trebuchet MS" panose="020B0603020202020204" pitchFamily="34" charset="0"/>
              </a:rPr>
              <a:t>Carbide</a:t>
            </a:r>
            <a:r>
              <a:rPr lang="cs-CZ" cap="none" dirty="0">
                <a:latin typeface="Trebuchet MS" panose="020B0603020202020204" pitchFamily="34" charset="0"/>
              </a:rPr>
              <a:t> stále popírá vinu na svojí straně, stojí si za tím, že katastrofu způsobila sabotáž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047483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858EB2-484D-4FB7-8716-CF68D62B9B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cap="none" dirty="0">
                <a:latin typeface="Trebuchet MS" panose="020B0603020202020204" pitchFamily="34" charset="0"/>
                <a:ea typeface="+mn-ea"/>
                <a:cs typeface="+mn-cs"/>
              </a:rPr>
              <a:t>Následky</a:t>
            </a:r>
            <a:endParaRPr lang="en-GB" cap="none" dirty="0"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3655DF-14CF-43DE-AAED-ED8BF1A857E4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cs-CZ" cap="none" dirty="0">
                <a:latin typeface="Trebuchet MS" panose="020B0603020202020204" pitchFamily="34" charset="0"/>
              </a:rPr>
              <a:t>Warren Anderson byl výkonným ředitelem Union </a:t>
            </a:r>
            <a:r>
              <a:rPr lang="cs-CZ" cap="none" dirty="0" err="1">
                <a:latin typeface="Trebuchet MS" panose="020B0603020202020204" pitchFamily="34" charset="0"/>
              </a:rPr>
              <a:t>Carbide</a:t>
            </a:r>
            <a:endParaRPr lang="cs-CZ" cap="none" dirty="0">
              <a:latin typeface="Trebuchet MS" panose="020B0603020202020204" pitchFamily="34" charset="0"/>
            </a:endParaRPr>
          </a:p>
          <a:p>
            <a:r>
              <a:rPr lang="cs-CZ" cap="none" dirty="0">
                <a:latin typeface="Trebuchet MS" panose="020B0603020202020204" pitchFamily="34" charset="0"/>
              </a:rPr>
              <a:t>Indická vláda chtěla Andersona soudit, ale USA ho odmítly vydat pro nedostatek důkazů; nebyl nikdy potrestán</a:t>
            </a:r>
          </a:p>
          <a:p>
            <a:r>
              <a:rPr lang="cs-CZ" cap="none" dirty="0">
                <a:latin typeface="Trebuchet MS" panose="020B0603020202020204" pitchFamily="34" charset="0"/>
              </a:rPr>
              <a:t>Union </a:t>
            </a:r>
            <a:r>
              <a:rPr lang="cs-CZ" cap="none" dirty="0" err="1">
                <a:latin typeface="Trebuchet MS" panose="020B0603020202020204" pitchFamily="34" charset="0"/>
              </a:rPr>
              <a:t>Carbide</a:t>
            </a:r>
            <a:r>
              <a:rPr lang="cs-CZ" cap="none" dirty="0">
                <a:latin typeface="Trebuchet MS" panose="020B0603020202020204" pitchFamily="34" charset="0"/>
              </a:rPr>
              <a:t> byl několikrát sloučen s jinými společnostmi a nyní je součástí </a:t>
            </a:r>
            <a:r>
              <a:rPr lang="cs-CZ" cap="none" dirty="0" err="1">
                <a:latin typeface="Trebuchet MS" panose="020B0603020202020204" pitchFamily="34" charset="0"/>
              </a:rPr>
              <a:t>DowDuPont</a:t>
            </a:r>
            <a:r>
              <a:rPr lang="cs-CZ" cap="none" dirty="0">
                <a:latin typeface="Trebuchet MS" panose="020B0603020202020204" pitchFamily="34" charset="0"/>
              </a:rPr>
              <a:t>, největší chemické korporace na světě</a:t>
            </a:r>
          </a:p>
          <a:p>
            <a:endParaRPr lang="en-GB" cap="none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50966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VÃ½sledek obrÃ¡zku pro warren anderson">
            <a:extLst>
              <a:ext uri="{FF2B5EF4-FFF2-40B4-BE49-F238E27FC236}">
                <a16:creationId xmlns:a16="http://schemas.microsoft.com/office/drawing/2014/main" id="{9EE03A09-2CF5-4233-97BC-D3A60E1351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2064" y="173114"/>
            <a:ext cx="3867871" cy="6511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659DD2F-F760-4CDD-A040-DB58EF6326E1}"/>
              </a:ext>
            </a:extLst>
          </p:cNvPr>
          <p:cNvSpPr txBox="1"/>
          <p:nvPr/>
        </p:nvSpPr>
        <p:spPr>
          <a:xfrm>
            <a:off x="2725445" y="6660312"/>
            <a:ext cx="766142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https://static01.nyt.com/images/2014/10/31/business/31Anderson-Obit/31Anderson-Obit-articleLarge.jpg?quality=75&amp;auto=webp&amp;disable=upscale</a:t>
            </a:r>
          </a:p>
        </p:txBody>
      </p:sp>
    </p:spTree>
    <p:extLst>
      <p:ext uri="{BB962C8B-B14F-4D97-AF65-F5344CB8AC3E}">
        <p14:creationId xmlns:p14="http://schemas.microsoft.com/office/powerpoint/2010/main" val="5138810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VÃ½sledek obrÃ¡zku pro dowdupont">
            <a:extLst>
              <a:ext uri="{FF2B5EF4-FFF2-40B4-BE49-F238E27FC236}">
                <a16:creationId xmlns:a16="http://schemas.microsoft.com/office/drawing/2014/main" id="{E794A595-0F4E-417F-A777-3FE0675FA2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16006"/>
            <a:ext cx="12192000" cy="2103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VÃ½sledek obrÃ¡zku pro union carbide">
            <a:extLst>
              <a:ext uri="{FF2B5EF4-FFF2-40B4-BE49-F238E27FC236}">
                <a16:creationId xmlns:a16="http://schemas.microsoft.com/office/drawing/2014/main" id="{8D4FC422-1544-4DC7-9776-8B9D9E6D8C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2621" y="101653"/>
            <a:ext cx="6546758" cy="4146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64A4E69-28D8-4662-8032-00348DE81D16}"/>
              </a:ext>
            </a:extLst>
          </p:cNvPr>
          <p:cNvSpPr txBox="1"/>
          <p:nvPr/>
        </p:nvSpPr>
        <p:spPr>
          <a:xfrm>
            <a:off x="3471169" y="4239087"/>
            <a:ext cx="963227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https://upload.wikimedia.org/wikipedia/commons/thumb/6/65/Union_Carbide.svg/1200px-Union_Carbide.svg.png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911C92D-6E19-4674-9674-EC1ABBC345ED}"/>
              </a:ext>
            </a:extLst>
          </p:cNvPr>
          <p:cNvSpPr txBox="1"/>
          <p:nvPr/>
        </p:nvSpPr>
        <p:spPr>
          <a:xfrm>
            <a:off x="2822621" y="6619443"/>
            <a:ext cx="936594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http://www.dupont.co.in/content/dam/dupont/corporate/news-events/news-events-landing/images/Dow-DuPont-Logo-REV.20170720.jpg</a:t>
            </a:r>
          </a:p>
        </p:txBody>
      </p:sp>
    </p:spTree>
    <p:extLst>
      <p:ext uri="{BB962C8B-B14F-4D97-AF65-F5344CB8AC3E}">
        <p14:creationId xmlns:p14="http://schemas.microsoft.com/office/powerpoint/2010/main" val="24340024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SouvisejÃ­cÃ­ obrÃ¡zek">
            <a:extLst>
              <a:ext uri="{FF2B5EF4-FFF2-40B4-BE49-F238E27FC236}">
                <a16:creationId xmlns:a16="http://schemas.microsoft.com/office/drawing/2014/main" id="{449374B7-C87D-472D-B8F7-8F1264E212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929" y="135093"/>
            <a:ext cx="10060141" cy="6587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8DFF7A5-66B4-49A1-BD95-929986BDAB4E}"/>
              </a:ext>
            </a:extLst>
          </p:cNvPr>
          <p:cNvSpPr txBox="1"/>
          <p:nvPr/>
        </p:nvSpPr>
        <p:spPr>
          <a:xfrm>
            <a:off x="981314" y="6670595"/>
            <a:ext cx="403507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" dirty="0"/>
              <a:t>http://bhopal.org/wp-content/uploads/2014/11/Hand-Baby-Raghu--e1416924272973.jpg</a:t>
            </a:r>
          </a:p>
        </p:txBody>
      </p:sp>
    </p:spTree>
    <p:extLst>
      <p:ext uri="{BB962C8B-B14F-4D97-AF65-F5344CB8AC3E}">
        <p14:creationId xmlns:p14="http://schemas.microsoft.com/office/powerpoint/2010/main" val="25432878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VÃ½sledek obrÃ¡zku pro bhopal disaster">
            <a:extLst>
              <a:ext uri="{FF2B5EF4-FFF2-40B4-BE49-F238E27FC236}">
                <a16:creationId xmlns:a16="http://schemas.microsoft.com/office/drawing/2014/main" id="{0B0EF4CC-7FE4-414A-B5D2-20526A20CF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44" y="293194"/>
            <a:ext cx="10680911" cy="6271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06F17E1-574B-452F-82D5-AB36B983F16A}"/>
              </a:ext>
            </a:extLst>
          </p:cNvPr>
          <p:cNvSpPr txBox="1"/>
          <p:nvPr/>
        </p:nvSpPr>
        <p:spPr>
          <a:xfrm>
            <a:off x="684523" y="6611253"/>
            <a:ext cx="803429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https://static.seattletimes.com/wp-content/uploads/2014/12/2025153706-780x0.jpg</a:t>
            </a:r>
          </a:p>
        </p:txBody>
      </p:sp>
    </p:spTree>
    <p:extLst>
      <p:ext uri="{BB962C8B-B14F-4D97-AF65-F5344CB8AC3E}">
        <p14:creationId xmlns:p14="http://schemas.microsoft.com/office/powerpoint/2010/main" val="16935864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SouvisejÃ­cÃ­ obrÃ¡zek">
            <a:extLst>
              <a:ext uri="{FF2B5EF4-FFF2-40B4-BE49-F238E27FC236}">
                <a16:creationId xmlns:a16="http://schemas.microsoft.com/office/drawing/2014/main" id="{60A853E0-0F55-46BF-B0E3-92F4A58741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6363" y="285750"/>
            <a:ext cx="9439275" cy="6286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542FA4B-ED0C-4C38-9E4F-6F930BBC053C}"/>
              </a:ext>
            </a:extLst>
          </p:cNvPr>
          <p:cNvSpPr txBox="1"/>
          <p:nvPr/>
        </p:nvSpPr>
        <p:spPr>
          <a:xfrm>
            <a:off x="1269507" y="6572250"/>
            <a:ext cx="506741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" dirty="0"/>
              <a:t>http://1.bp.blogspot.com/-bx7d982S_xk/VILh_40u2GI/AAAAAAAABJU/oR5cXAczD4E/s1600/s_b10_08122337.jpg</a:t>
            </a:r>
          </a:p>
        </p:txBody>
      </p:sp>
    </p:spTree>
    <p:extLst>
      <p:ext uri="{BB962C8B-B14F-4D97-AF65-F5344CB8AC3E}">
        <p14:creationId xmlns:p14="http://schemas.microsoft.com/office/powerpoint/2010/main" val="33691696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576780-44DA-4FCB-8210-780B9A9A53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cap="none" dirty="0">
                <a:latin typeface="Trebuchet MS" panose="020B0603020202020204" pitchFamily="34" charset="0"/>
                <a:ea typeface="+mn-ea"/>
                <a:cs typeface="+mn-cs"/>
              </a:rPr>
              <a:t>Shrnutí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9BAA9E-9E46-464E-8982-415248E26909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cs-CZ" cap="none" dirty="0">
                <a:latin typeface="Trebuchet MS" panose="020B0603020202020204" pitchFamily="34" charset="0"/>
              </a:rPr>
              <a:t>Nejhorší průmyslová havárie v dějinách lidstva</a:t>
            </a:r>
          </a:p>
          <a:p>
            <a:r>
              <a:rPr lang="cs-CZ" cap="none" dirty="0">
                <a:latin typeface="Trebuchet MS" panose="020B0603020202020204" pitchFamily="34" charset="0"/>
              </a:rPr>
              <a:t>Město Bhópál ve střední Indii</a:t>
            </a:r>
          </a:p>
          <a:p>
            <a:r>
              <a:rPr lang="cs-CZ" cap="none" dirty="0">
                <a:latin typeface="Trebuchet MS" panose="020B0603020202020204" pitchFamily="34" charset="0"/>
              </a:rPr>
              <a:t>2. – 3. prosince 1984</a:t>
            </a:r>
          </a:p>
          <a:p>
            <a:r>
              <a:rPr lang="cs-CZ" cap="none" dirty="0">
                <a:latin typeface="Trebuchet MS" panose="020B0603020202020204" pitchFamily="34" charset="0"/>
              </a:rPr>
              <a:t>Havárie továrny na pesticidy společnosti </a:t>
            </a:r>
          </a:p>
          <a:p>
            <a:pPr marL="0" indent="0">
              <a:buNone/>
            </a:pPr>
            <a:r>
              <a:rPr lang="cs-CZ" cap="none" dirty="0">
                <a:latin typeface="Trebuchet MS" panose="020B0603020202020204" pitchFamily="34" charset="0"/>
              </a:rPr>
              <a:t>   Union </a:t>
            </a:r>
            <a:r>
              <a:rPr lang="cs-CZ" cap="none" dirty="0" err="1">
                <a:latin typeface="Trebuchet MS" panose="020B0603020202020204" pitchFamily="34" charset="0"/>
              </a:rPr>
              <a:t>Carbide</a:t>
            </a:r>
            <a:endParaRPr lang="cs-CZ" cap="none" dirty="0">
              <a:latin typeface="Trebuchet MS" panose="020B0603020202020204" pitchFamily="34" charset="0"/>
            </a:endParaRPr>
          </a:p>
          <a:p>
            <a:endParaRPr lang="cs-CZ" dirty="0"/>
          </a:p>
          <a:p>
            <a:endParaRPr lang="cs-CZ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87BA8F9-40FF-4336-AABE-9CF8EF1EB8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2212" y="1966424"/>
            <a:ext cx="4191955" cy="450952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E48FEA2-BA4D-4007-A209-83CD42B4E34B}"/>
              </a:ext>
            </a:extLst>
          </p:cNvPr>
          <p:cNvSpPr txBox="1"/>
          <p:nvPr/>
        </p:nvSpPr>
        <p:spPr>
          <a:xfrm>
            <a:off x="4717001" y="6459072"/>
            <a:ext cx="74749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https://www.google.com/url?sa=i&amp;source=images&amp;cd=&amp;cad=rja&amp;uact=8&amp;ved=2ahUKEwj8lsrzzJPhAhWHYVAKHQFxD7MQjRx6BAgBEAU&amp;url=https%3A%2F%2Fcs.wikipedia.org%2Fwiki%2FBh%25C3%25B3p%25C3%25A1lsk%25C3%25A1_katastrofa&amp;psig=AOvVaw096Pdb79g3tfsrqnm-2ICb&amp;ust=1553270294372271</a:t>
            </a:r>
          </a:p>
        </p:txBody>
      </p:sp>
    </p:spTree>
    <p:extLst>
      <p:ext uri="{BB962C8B-B14F-4D97-AF65-F5344CB8AC3E}">
        <p14:creationId xmlns:p14="http://schemas.microsoft.com/office/powerpoint/2010/main" val="34398579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5427E5-79CC-46E5-9B3D-4F9E07754E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cap="none" dirty="0">
                <a:latin typeface="Trebuchet MS" panose="020B0603020202020204" pitchFamily="34" charset="0"/>
              </a:rPr>
              <a:t>Video</a:t>
            </a:r>
            <a:endParaRPr lang="en-GB" cap="none" dirty="0">
              <a:latin typeface="Trebuchet MS" panose="020B0603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7AD323-81B2-4587-8504-30CEE410CBE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953888" y="3185974"/>
            <a:ext cx="6284224" cy="486052"/>
          </a:xfrm>
        </p:spPr>
        <p:txBody>
          <a:bodyPr/>
          <a:lstStyle/>
          <a:p>
            <a:pPr marL="0" indent="0">
              <a:buNone/>
            </a:pPr>
            <a:r>
              <a:rPr lang="cs-CZ" dirty="0">
                <a:hlinkClick r:id="rId3"/>
              </a:rPr>
              <a:t>https://www.youtube.com/watch?v=O304ltEuVIE</a:t>
            </a:r>
            <a:endParaRPr lang="cs-CZ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944451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96479B-B87B-4629-A11E-E85CA84DB4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cap="none" dirty="0">
                <a:latin typeface="Trebuchet MS" panose="020B0603020202020204" pitchFamily="34" charset="0"/>
              </a:rPr>
              <a:t>Otázky</a:t>
            </a:r>
            <a:endParaRPr lang="en-GB" cap="none" dirty="0">
              <a:latin typeface="Trebuchet MS" panose="020B0603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65AE71-83D6-48ED-A0B8-CB50DFC0E19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4399" y="2214694"/>
            <a:ext cx="10363826" cy="3795489"/>
          </a:xfrm>
        </p:spPr>
        <p:txBody>
          <a:bodyPr>
            <a:normAutofit lnSpcReduction="10000"/>
          </a:bodyPr>
          <a:lstStyle/>
          <a:p>
            <a:r>
              <a:rPr lang="cs-CZ" cap="none" dirty="0">
                <a:latin typeface="Trebuchet MS" panose="020B0603020202020204" pitchFamily="34" charset="0"/>
              </a:rPr>
              <a:t>1. Co továrna vyráběla?</a:t>
            </a:r>
          </a:p>
          <a:p>
            <a:r>
              <a:rPr lang="cs-CZ" cap="none" dirty="0">
                <a:latin typeface="Trebuchet MS" panose="020B0603020202020204" pitchFamily="34" charset="0"/>
              </a:rPr>
              <a:t>2. K úniku jaké chemické sloučeniny došlo?</a:t>
            </a:r>
          </a:p>
          <a:p>
            <a:r>
              <a:rPr lang="cs-CZ" cap="none" dirty="0">
                <a:latin typeface="Trebuchet MS" panose="020B0603020202020204" pitchFamily="34" charset="0"/>
              </a:rPr>
              <a:t>3. Vyjmenujte 3 pochybení ze strany Union </a:t>
            </a:r>
            <a:r>
              <a:rPr lang="cs-CZ" cap="none" dirty="0" err="1">
                <a:latin typeface="Trebuchet MS" panose="020B0603020202020204" pitchFamily="34" charset="0"/>
              </a:rPr>
              <a:t>Carbide</a:t>
            </a:r>
            <a:r>
              <a:rPr lang="cs-CZ" cap="none" dirty="0">
                <a:latin typeface="Trebuchet MS" panose="020B0603020202020204" pitchFamily="34" charset="0"/>
              </a:rPr>
              <a:t>.</a:t>
            </a:r>
          </a:p>
          <a:p>
            <a:r>
              <a:rPr lang="cs-CZ" cap="none" dirty="0">
                <a:latin typeface="Trebuchet MS" panose="020B0603020202020204" pitchFamily="34" charset="0"/>
              </a:rPr>
              <a:t>4. Jak se Union </a:t>
            </a:r>
            <a:r>
              <a:rPr lang="cs-CZ" cap="none" dirty="0" err="1">
                <a:latin typeface="Trebuchet MS" panose="020B0603020202020204" pitchFamily="34" charset="0"/>
              </a:rPr>
              <a:t>Carbide</a:t>
            </a:r>
            <a:r>
              <a:rPr lang="cs-CZ" cap="none" dirty="0">
                <a:latin typeface="Trebuchet MS" panose="020B0603020202020204" pitchFamily="34" charset="0"/>
              </a:rPr>
              <a:t> postavil k havárii a obětem?</a:t>
            </a:r>
          </a:p>
          <a:p>
            <a:r>
              <a:rPr lang="cs-CZ" cap="none" dirty="0">
                <a:latin typeface="Trebuchet MS" panose="020B0603020202020204" pitchFamily="34" charset="0"/>
              </a:rPr>
              <a:t>5. Kolik lidí bylo zraněno? (řádově) </a:t>
            </a:r>
          </a:p>
          <a:p>
            <a:r>
              <a:rPr lang="cs-CZ" cap="none" dirty="0">
                <a:latin typeface="Trebuchet MS" panose="020B0603020202020204" pitchFamily="34" charset="0"/>
              </a:rPr>
              <a:t>6. V jakém státě se havárie stala?</a:t>
            </a:r>
          </a:p>
          <a:p>
            <a:r>
              <a:rPr lang="cs-CZ" cap="none" dirty="0">
                <a:latin typeface="Trebuchet MS" panose="020B0603020202020204" pitchFamily="34" charset="0"/>
              </a:rPr>
              <a:t>7. Co se stalo s ředitelem Warrenem Andersonem?</a:t>
            </a:r>
          </a:p>
          <a:p>
            <a:r>
              <a:rPr lang="cs-CZ" cap="none" dirty="0">
                <a:latin typeface="Trebuchet MS" panose="020B0603020202020204" pitchFamily="34" charset="0"/>
              </a:rPr>
              <a:t>8. Kdy k havárii došlo? (±10 let)</a:t>
            </a:r>
            <a:endParaRPr lang="en-GB" cap="none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96247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BEE48B-2642-4352-8965-0417DBA112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cap="none" dirty="0">
                <a:latin typeface="Trebuchet MS" panose="020B0603020202020204" pitchFamily="34" charset="0"/>
              </a:rPr>
              <a:t>Zdroje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7D2916-D492-4DCE-85B5-77187C13E99C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https://en.wikipedia.org/wiki/Bhopal_disaster#Long-term_effects</a:t>
            </a:r>
            <a:endParaRPr lang="cs-CZ" dirty="0"/>
          </a:p>
          <a:p>
            <a:r>
              <a:rPr lang="cs-CZ" dirty="0">
                <a:hlinkClick r:id="rId3"/>
              </a:rPr>
              <a:t>https://cs.wikipedia.org/wiki/Bh%C3%B3p%C3%A1lsk%C3%A1_katastrofa</a:t>
            </a:r>
            <a:endParaRPr lang="cs-CZ" dirty="0"/>
          </a:p>
          <a:p>
            <a:r>
              <a:rPr lang="cs-CZ" dirty="0">
                <a:hlinkClick r:id="rId4"/>
              </a:rPr>
              <a:t>https://www.youtube.com/watch?v=O304ltEuVIE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95263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SouvisejÃ­cÃ­ obrÃ¡zek">
            <a:extLst>
              <a:ext uri="{FF2B5EF4-FFF2-40B4-BE49-F238E27FC236}">
                <a16:creationId xmlns:a16="http://schemas.microsoft.com/office/drawing/2014/main" id="{619909B2-83E3-4325-AC02-BBFA934A39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57175"/>
            <a:ext cx="9753600" cy="6343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17FF908-A6D4-4C2A-A8F2-D673476F6D7E}"/>
              </a:ext>
            </a:extLst>
          </p:cNvPr>
          <p:cNvSpPr txBox="1"/>
          <p:nvPr/>
        </p:nvSpPr>
        <p:spPr>
          <a:xfrm>
            <a:off x="1219200" y="6600825"/>
            <a:ext cx="417934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" dirty="0"/>
              <a:t>https://www.metroid.net.au/engineering/wp-content/uploads/2016/08/BHOPAL-1024x666.jpg</a:t>
            </a:r>
          </a:p>
        </p:txBody>
      </p:sp>
    </p:spTree>
    <p:extLst>
      <p:ext uri="{BB962C8B-B14F-4D97-AF65-F5344CB8AC3E}">
        <p14:creationId xmlns:p14="http://schemas.microsoft.com/office/powerpoint/2010/main" val="34057339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8">
            <a:extLst>
              <a:ext uri="{FF2B5EF4-FFF2-40B4-BE49-F238E27FC236}">
                <a16:creationId xmlns:a16="http://schemas.microsoft.com/office/drawing/2014/main" id="{182A09F8-FB8B-1C46-AF95-2070B9AA63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5578" y="188437"/>
            <a:ext cx="4860843" cy="6481125"/>
          </a:xfrm>
          <a:prstGeom prst="rect">
            <a:avLst/>
          </a:prstGeom>
        </p:spPr>
      </p:pic>
      <p:sp>
        <p:nvSpPr>
          <p:cNvPr id="11" name="TextovéPole 10">
            <a:extLst>
              <a:ext uri="{FF2B5EF4-FFF2-40B4-BE49-F238E27FC236}">
                <a16:creationId xmlns:a16="http://schemas.microsoft.com/office/drawing/2014/main" id="{0FCE31B6-401E-F240-B075-9EC51F5C4634}"/>
              </a:ext>
            </a:extLst>
          </p:cNvPr>
          <p:cNvSpPr txBox="1"/>
          <p:nvPr/>
        </p:nvSpPr>
        <p:spPr>
          <a:xfrm>
            <a:off x="3665578" y="6669562"/>
            <a:ext cx="609600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800"/>
              <a:t>https://images.app.goo.gl/hiw9VNh14mZSAvhS9</a:t>
            </a:r>
          </a:p>
        </p:txBody>
      </p:sp>
    </p:spTree>
    <p:extLst>
      <p:ext uri="{BB962C8B-B14F-4D97-AF65-F5344CB8AC3E}">
        <p14:creationId xmlns:p14="http://schemas.microsoft.com/office/powerpoint/2010/main" val="25535767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9BC821-B389-43FB-B8E4-0DACC3F6CD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cap="none" dirty="0">
                <a:latin typeface="Trebuchet MS" panose="020B0603020202020204" pitchFamily="34" charset="0"/>
                <a:ea typeface="+mn-ea"/>
                <a:cs typeface="+mn-cs"/>
              </a:rPr>
              <a:t>Methyl </a:t>
            </a:r>
            <a:r>
              <a:rPr lang="cs-CZ" cap="none" dirty="0" err="1">
                <a:latin typeface="Trebuchet MS" panose="020B0603020202020204" pitchFamily="34" charset="0"/>
                <a:ea typeface="+mn-ea"/>
                <a:cs typeface="+mn-cs"/>
              </a:rPr>
              <a:t>isokyanát</a:t>
            </a:r>
            <a:endParaRPr lang="cs-CZ" cap="none" dirty="0"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AA975A-09D1-401C-A718-D241B12A229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r>
              <a:rPr lang="cs-CZ" cap="none" dirty="0">
                <a:latin typeface="Trebuchet MS" panose="020B0603020202020204" pitchFamily="34" charset="0"/>
              </a:rPr>
              <a:t>Vysoce toxická chemická sloučenina</a:t>
            </a:r>
          </a:p>
          <a:p>
            <a:r>
              <a:rPr lang="cs-CZ" cap="none" dirty="0">
                <a:latin typeface="Trebuchet MS" panose="020B0603020202020204" pitchFamily="34" charset="0"/>
              </a:rPr>
              <a:t>Zkratka MIC</a:t>
            </a:r>
          </a:p>
          <a:p>
            <a:r>
              <a:rPr lang="cs-CZ" cap="none" dirty="0">
                <a:latin typeface="Trebuchet MS" panose="020B0603020202020204" pitchFamily="34" charset="0"/>
              </a:rPr>
              <a:t>Používá se k výrobě velmi rozšířeného pesticidu </a:t>
            </a:r>
            <a:r>
              <a:rPr lang="cs-CZ" cap="none" dirty="0" err="1">
                <a:latin typeface="Trebuchet MS" panose="020B0603020202020204" pitchFamily="34" charset="0"/>
              </a:rPr>
              <a:t>sevinu</a:t>
            </a:r>
            <a:endParaRPr lang="cs-CZ" cap="none" dirty="0">
              <a:latin typeface="Trebuchet MS" panose="020B0603020202020204" pitchFamily="34" charset="0"/>
            </a:endParaRPr>
          </a:p>
          <a:p>
            <a:r>
              <a:rPr lang="cs-CZ" cap="none" dirty="0">
                <a:latin typeface="Trebuchet MS" panose="020B0603020202020204" pitchFamily="34" charset="0"/>
              </a:rPr>
              <a:t>Jeho teplota varu je 39,5°C, je nutné ho chladit</a:t>
            </a:r>
          </a:p>
        </p:txBody>
      </p:sp>
      <p:pic>
        <p:nvPicPr>
          <p:cNvPr id="4" name="Picture 2" descr="Methyl isocyanate.svg">
            <a:extLst>
              <a:ext uri="{FF2B5EF4-FFF2-40B4-BE49-F238E27FC236}">
                <a16:creationId xmlns:a16="http://schemas.microsoft.com/office/drawing/2014/main" id="{4C315A41-B031-45CA-BAB8-0854069CCB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0807" y="2214694"/>
            <a:ext cx="2667000" cy="102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VÃ½sledek obrÃ¡zku pro toxickÃ© lÃ¡tky">
            <a:extLst>
              <a:ext uri="{FF2B5EF4-FFF2-40B4-BE49-F238E27FC236}">
                <a16:creationId xmlns:a16="http://schemas.microsoft.com/office/drawing/2014/main" id="{9F615902-1B26-4E70-80FD-DD784A2172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5140" y="3923191"/>
            <a:ext cx="2162452" cy="2162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71501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VÃ½sledek obrÃ¡zku pro tank e610">
            <a:extLst>
              <a:ext uri="{FF2B5EF4-FFF2-40B4-BE49-F238E27FC236}">
                <a16:creationId xmlns:a16="http://schemas.microsoft.com/office/drawing/2014/main" id="{355DCF5F-676C-4C53-BC00-190AD4016F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85738"/>
            <a:ext cx="9753600" cy="6486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6F80D36-5420-4C10-B372-5A926428EC17}"/>
              </a:ext>
            </a:extLst>
          </p:cNvPr>
          <p:cNvSpPr txBox="1"/>
          <p:nvPr/>
        </p:nvSpPr>
        <p:spPr>
          <a:xfrm>
            <a:off x="1219200" y="6672262"/>
            <a:ext cx="310052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" dirty="0"/>
              <a:t>https://farm8.staticflickr.com/7561/28635192912_fc0fd84dca_b.jpg</a:t>
            </a:r>
          </a:p>
        </p:txBody>
      </p:sp>
    </p:spTree>
    <p:extLst>
      <p:ext uri="{BB962C8B-B14F-4D97-AF65-F5344CB8AC3E}">
        <p14:creationId xmlns:p14="http://schemas.microsoft.com/office/powerpoint/2010/main" val="13773139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53122D-1257-40AA-8DF0-1C785AF716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cap="none" dirty="0">
                <a:latin typeface="Trebuchet MS" panose="020B0603020202020204" pitchFamily="34" charset="0"/>
                <a:ea typeface="+mn-ea"/>
                <a:cs typeface="+mn-cs"/>
              </a:rPr>
              <a:t>Seznam pochybení ze strany Union </a:t>
            </a:r>
            <a:r>
              <a:rPr lang="cs-CZ" cap="none" dirty="0" err="1">
                <a:latin typeface="Trebuchet MS" panose="020B0603020202020204" pitchFamily="34" charset="0"/>
                <a:ea typeface="+mn-ea"/>
                <a:cs typeface="+mn-cs"/>
              </a:rPr>
              <a:t>Carbide</a:t>
            </a:r>
            <a:endParaRPr lang="cs-CZ" cap="none" dirty="0"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93A180-9604-4970-8927-9CE5A393E6B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4399" y="2058100"/>
            <a:ext cx="10363826" cy="4181383"/>
          </a:xfrm>
        </p:spPr>
        <p:txBody>
          <a:bodyPr>
            <a:normAutofit/>
          </a:bodyPr>
          <a:lstStyle/>
          <a:p>
            <a:r>
              <a:rPr lang="cs-CZ" cap="none" dirty="0">
                <a:latin typeface="Trebuchet MS" panose="020B0603020202020204" pitchFamily="34" charset="0"/>
              </a:rPr>
              <a:t>Továrna byla postavena a provozována za co nejmenších nákladů, protože po zvýšení výrobní kapacity začala prodělávat</a:t>
            </a:r>
          </a:p>
          <a:p>
            <a:r>
              <a:rPr lang="cs-CZ" cap="none" dirty="0">
                <a:latin typeface="Trebuchet MS" panose="020B0603020202020204" pitchFamily="34" charset="0"/>
              </a:rPr>
              <a:t>Pro stavbu továrny byla použita běžná ocel místo nerezové</a:t>
            </a:r>
          </a:p>
          <a:p>
            <a:r>
              <a:rPr lang="cs-CZ" cap="none" dirty="0">
                <a:latin typeface="Trebuchet MS" panose="020B0603020202020204" pitchFamily="34" charset="0"/>
              </a:rPr>
              <a:t>Chladicí systém byl odstaven (pro ušetření 37 dolarů za den)</a:t>
            </a:r>
          </a:p>
          <a:p>
            <a:r>
              <a:rPr lang="cs-CZ" cap="none" dirty="0">
                <a:latin typeface="Trebuchet MS" panose="020B0603020202020204" pitchFamily="34" charset="0"/>
              </a:rPr>
              <a:t>Pračka plynů neměla dostatečný výkon a navíc byla mimo provoz</a:t>
            </a:r>
          </a:p>
          <a:p>
            <a:r>
              <a:rPr lang="cs-CZ" cap="none" dirty="0">
                <a:latin typeface="Trebuchet MS" panose="020B0603020202020204" pitchFamily="34" charset="0"/>
              </a:rPr>
              <a:t>Aby spalovací věž mohla fungovat, vyžadovala opravu, ta však nebyla ani během dvou měsíců provedena</a:t>
            </a:r>
          </a:p>
          <a:p>
            <a:r>
              <a:rPr lang="cs-CZ" cap="none" dirty="0">
                <a:latin typeface="Trebuchet MS" panose="020B0603020202020204" pitchFamily="34" charset="0"/>
              </a:rPr>
              <a:t>Měřicí zařízení ve </a:t>
            </a:r>
            <a:r>
              <a:rPr lang="cs-CZ" cap="none" dirty="0" err="1">
                <a:latin typeface="Trebuchet MS" panose="020B0603020202020204" pitchFamily="34" charset="0"/>
              </a:rPr>
              <a:t>velíně</a:t>
            </a:r>
            <a:r>
              <a:rPr lang="cs-CZ" cap="none" dirty="0">
                <a:latin typeface="Trebuchet MS" panose="020B0603020202020204" pitchFamily="34" charset="0"/>
              </a:rPr>
              <a:t> nebyla zkalibrována, což znemožnilo včasný zásah</a:t>
            </a:r>
          </a:p>
          <a:p>
            <a:pPr marL="0" indent="0">
              <a:buNone/>
            </a:pPr>
            <a:endParaRPr lang="cs-CZ" cap="none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18264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075975-86E9-4A08-B42A-10D6E7A392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cap="none" dirty="0">
                <a:latin typeface="Trebuchet MS" panose="020B0603020202020204" pitchFamily="34" charset="0"/>
                <a:ea typeface="+mn-ea"/>
                <a:cs typeface="+mn-cs"/>
              </a:rPr>
              <a:t>Seznam pochybení ze strany Union </a:t>
            </a:r>
            <a:r>
              <a:rPr lang="cs-CZ" cap="none" dirty="0" err="1">
                <a:latin typeface="Trebuchet MS" panose="020B0603020202020204" pitchFamily="34" charset="0"/>
                <a:ea typeface="+mn-ea"/>
                <a:cs typeface="+mn-cs"/>
              </a:rPr>
              <a:t>Carbide</a:t>
            </a:r>
            <a:endParaRPr lang="cs-CZ" cap="none" dirty="0"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A2D217-D96C-4594-885D-0B4AB44B7AA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2054855"/>
            <a:ext cx="10363826" cy="4353304"/>
          </a:xfrm>
        </p:spPr>
        <p:txBody>
          <a:bodyPr>
            <a:normAutofit/>
          </a:bodyPr>
          <a:lstStyle/>
          <a:p>
            <a:r>
              <a:rPr lang="cs-CZ" cap="none" dirty="0">
                <a:latin typeface="Trebuchet MS" panose="020B0603020202020204" pitchFamily="34" charset="0"/>
              </a:rPr>
              <a:t>MIC bylo skladováno v obrovských nádržích, které byly navíc přeplněny</a:t>
            </a:r>
          </a:p>
          <a:p>
            <a:r>
              <a:rPr lang="cs-CZ" cap="none" dirty="0">
                <a:latin typeface="Trebuchet MS" panose="020B0603020202020204" pitchFamily="34" charset="0"/>
              </a:rPr>
              <a:t>Úložiště MIC bylo v rozporu s předpisy propojeno s jinou jednotkou</a:t>
            </a:r>
          </a:p>
          <a:p>
            <a:r>
              <a:rPr lang="cs-CZ" cap="none" dirty="0">
                <a:latin typeface="Trebuchet MS" panose="020B0603020202020204" pitchFamily="34" charset="0"/>
              </a:rPr>
              <a:t>Nebyla instalována záklopka, která by oddělila nevhodně spojená potrubí</a:t>
            </a:r>
          </a:p>
          <a:p>
            <a:r>
              <a:rPr lang="cs-CZ" cap="none" dirty="0">
                <a:latin typeface="Trebuchet MS" panose="020B0603020202020204" pitchFamily="34" charset="0"/>
              </a:rPr>
              <a:t>Bezpečnost byla ohrožena příliš nízkým počtem zaměstnanců</a:t>
            </a:r>
          </a:p>
          <a:p>
            <a:r>
              <a:rPr lang="cs-CZ" cap="none" dirty="0">
                <a:latin typeface="Trebuchet MS" panose="020B0603020202020204" pitchFamily="34" charset="0"/>
              </a:rPr>
              <a:t>Společnost ignorovala bezpečnostní zprávu, podle které existovalo 30 nebezpečných oblastí v továrně, tento fakt Union </a:t>
            </a:r>
            <a:r>
              <a:rPr lang="cs-CZ" cap="none" dirty="0" err="1">
                <a:latin typeface="Trebuchet MS" panose="020B0603020202020204" pitchFamily="34" charset="0"/>
              </a:rPr>
              <a:t>Carbide</a:t>
            </a:r>
            <a:r>
              <a:rPr lang="cs-CZ" cap="none" dirty="0">
                <a:latin typeface="Trebuchet MS" panose="020B0603020202020204" pitchFamily="34" charset="0"/>
              </a:rPr>
              <a:t> utajil</a:t>
            </a:r>
          </a:p>
          <a:p>
            <a:r>
              <a:rPr lang="cs-CZ" cap="none" dirty="0">
                <a:latin typeface="Trebuchet MS" panose="020B0603020202020204" pitchFamily="34" charset="0"/>
              </a:rPr>
              <a:t>Nikdo nenahlásil, že nádrž E610 nebylo možné </a:t>
            </a:r>
            <a:r>
              <a:rPr lang="cs-CZ" cap="none" dirty="0" err="1">
                <a:latin typeface="Trebuchet MS" panose="020B0603020202020204" pitchFamily="34" charset="0"/>
              </a:rPr>
              <a:t>natlakovat</a:t>
            </a:r>
            <a:r>
              <a:rPr lang="cs-CZ" cap="none" dirty="0">
                <a:latin typeface="Trebuchet MS" panose="020B0603020202020204" pitchFamily="34" charset="0"/>
              </a:rPr>
              <a:t> (právě to umožnilo vstup vody do nádrže)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950066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ouvisejÃ­cÃ­ obrÃ¡zek">
            <a:extLst>
              <a:ext uri="{FF2B5EF4-FFF2-40B4-BE49-F238E27FC236}">
                <a16:creationId xmlns:a16="http://schemas.microsoft.com/office/drawing/2014/main" id="{AC05E84A-970D-4EB0-B6AB-331881C995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1095" y="185321"/>
            <a:ext cx="8649810" cy="6487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646284C-BE71-46F2-B5AC-09C10F1195B9}"/>
              </a:ext>
            </a:extLst>
          </p:cNvPr>
          <p:cNvSpPr txBox="1"/>
          <p:nvPr/>
        </p:nvSpPr>
        <p:spPr>
          <a:xfrm>
            <a:off x="1704512" y="6642556"/>
            <a:ext cx="814082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https://slideplayer.com/slide/7264860/24/images/9/Dysfunctional+Safety+Features.jpg</a:t>
            </a:r>
          </a:p>
        </p:txBody>
      </p:sp>
    </p:spTree>
    <p:extLst>
      <p:ext uri="{BB962C8B-B14F-4D97-AF65-F5344CB8AC3E}">
        <p14:creationId xmlns:p14="http://schemas.microsoft.com/office/powerpoint/2010/main" val="1215208745"/>
      </p:ext>
    </p:extLst>
  </p:cSld>
  <p:clrMapOvr>
    <a:masterClrMapping/>
  </p:clrMapOvr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Override1.xml><?xml version="1.0" encoding="utf-8"?>
<a:themeOverride xmlns:a="http://schemas.openxmlformats.org/drawingml/2006/main">
  <a:clrScheme name="Droplet">
    <a:dk1>
      <a:sysClr val="windowText" lastClr="000000"/>
    </a:dk1>
    <a:lt1>
      <a:sysClr val="window" lastClr="FFFFFF"/>
    </a:lt1>
    <a:dk2>
      <a:srgbClr val="355071"/>
    </a:dk2>
    <a:lt2>
      <a:srgbClr val="AABED7"/>
    </a:lt2>
    <a:accent1>
      <a:srgbClr val="2FA3EE"/>
    </a:accent1>
    <a:accent2>
      <a:srgbClr val="4BCAAD"/>
    </a:accent2>
    <a:accent3>
      <a:srgbClr val="86C157"/>
    </a:accent3>
    <a:accent4>
      <a:srgbClr val="D99C3F"/>
    </a:accent4>
    <a:accent5>
      <a:srgbClr val="CE6633"/>
    </a:accent5>
    <a:accent6>
      <a:srgbClr val="A35DD1"/>
    </a:accent6>
    <a:hlink>
      <a:srgbClr val="56BCFE"/>
    </a:hlink>
    <a:folHlink>
      <a:srgbClr val="97C5E3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330</TotalTime>
  <Words>910</Words>
  <Application>Microsoft Office PowerPoint</Application>
  <PresentationFormat>Širokoúhlá obrazovka</PresentationFormat>
  <Paragraphs>75</Paragraphs>
  <Slides>22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22</vt:i4>
      </vt:variant>
    </vt:vector>
  </HeadingPairs>
  <TitlesOfParts>
    <vt:vector size="26" baseType="lpstr">
      <vt:lpstr>Arial</vt:lpstr>
      <vt:lpstr>Trebuchet MS</vt:lpstr>
      <vt:lpstr>Tw Cen MT</vt:lpstr>
      <vt:lpstr>Droplet</vt:lpstr>
      <vt:lpstr>Bhópálská katastrofa</vt:lpstr>
      <vt:lpstr>Shrnutí</vt:lpstr>
      <vt:lpstr>Prezentace aplikace PowerPoint</vt:lpstr>
      <vt:lpstr>Prezentace aplikace PowerPoint</vt:lpstr>
      <vt:lpstr>Methyl isokyanát</vt:lpstr>
      <vt:lpstr>Prezentace aplikace PowerPoint</vt:lpstr>
      <vt:lpstr>Seznam pochybení ze strany Union Carbide</vt:lpstr>
      <vt:lpstr>Seznam pochybení ze strany Union Carbide</vt:lpstr>
      <vt:lpstr>Prezentace aplikace PowerPoint</vt:lpstr>
      <vt:lpstr>Průběh havárie</vt:lpstr>
      <vt:lpstr>Průběh havárie</vt:lpstr>
      <vt:lpstr>Prezentace aplikace PowerPoint</vt:lpstr>
      <vt:lpstr>Následky</vt:lpstr>
      <vt:lpstr>Následky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Video</vt:lpstr>
      <vt:lpstr>Otázky</vt:lpstr>
      <vt:lpstr>Zdroje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Bhópálská katastrofa</dc:title>
  <dc:creator>Vojtěch Palkoska</dc:creator>
  <cp:lastModifiedBy>Doma</cp:lastModifiedBy>
  <cp:revision>33</cp:revision>
  <dcterms:created xsi:type="dcterms:W3CDTF">2019-01-20T13:22:05Z</dcterms:created>
  <dcterms:modified xsi:type="dcterms:W3CDTF">2019-04-07T10:14:51Z</dcterms:modified>
</cp:coreProperties>
</file>