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0" r:id="rId1"/>
  </p:sldMasterIdLst>
  <p:sldIdLst>
    <p:sldId id="260" r:id="rId2"/>
    <p:sldId id="265" r:id="rId3"/>
    <p:sldId id="258" r:id="rId4"/>
    <p:sldId id="259" r:id="rId5"/>
    <p:sldId id="261" r:id="rId6"/>
    <p:sldId id="262" r:id="rId7"/>
    <p:sldId id="263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642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5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0138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866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8939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292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675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772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583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39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81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918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71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463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04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22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443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8693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Ozonov%C3%A1_d%C3%ADra" TargetMode="External"/><Relationship Id="rId2" Type="http://schemas.openxmlformats.org/officeDocument/2006/relationships/hyperlink" Target="https://cs.wikipedia.org/wiki/Ultrafialov%C3%A9_z%C3%A1%C5%99en%C3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Ozonov%C3%A1_vrstv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555" y="1403286"/>
            <a:ext cx="11570329" cy="2571069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/>
              <a:t>UV </a:t>
            </a:r>
            <a:r>
              <a:rPr lang="cs-CZ" sz="6600" b="1" dirty="0" smtClean="0"/>
              <a:t>ZÁŘENÍ našlo cestu - </a:t>
            </a:r>
            <a:r>
              <a:rPr lang="cs-CZ" sz="6600" b="1" dirty="0"/>
              <a:t/>
            </a:r>
            <a:br>
              <a:rPr lang="cs-CZ" sz="6600" b="1" dirty="0"/>
            </a:br>
            <a:r>
              <a:rPr lang="cs-CZ" sz="6600" b="1" dirty="0" smtClean="0"/>
              <a:t> - OZONOVÉ </a:t>
            </a:r>
            <a:r>
              <a:rPr lang="cs-CZ" sz="6600" b="1" dirty="0"/>
              <a:t>DÍRY</a:t>
            </a:r>
            <a:endParaRPr lang="cs-CZ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2229" y="4069807"/>
            <a:ext cx="9448800" cy="685800"/>
          </a:xfrm>
        </p:spPr>
        <p:txBody>
          <a:bodyPr/>
          <a:lstStyle/>
          <a:p>
            <a:pPr algn="ctr"/>
            <a:r>
              <a:rPr lang="cs-CZ" dirty="0" smtClean="0"/>
              <a:t>EVA HORÁZNÁ, MARKÉTA KREJČOVÁ A TOMÁŠ BRABEC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793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2843" y="700205"/>
            <a:ext cx="8610600" cy="1293028"/>
          </a:xfrm>
        </p:spPr>
        <p:txBody>
          <a:bodyPr/>
          <a:lstStyle/>
          <a:p>
            <a:r>
              <a:rPr lang="cs-CZ" b="1" dirty="0" smtClean="0"/>
              <a:t>UV ZÁŘENÍ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542" y="1787646"/>
            <a:ext cx="6069932" cy="507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= ultrafialové záření (anglicky ultraviolet)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j</a:t>
            </a:r>
            <a:r>
              <a:rPr lang="cs-CZ" dirty="0" smtClean="0"/>
              <a:t>edná se o elektromagnetické záření s vlnovou délkou kratší než viditelné světlo – 10-400 nanometrů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</a:t>
            </a:r>
            <a:r>
              <a:rPr lang="cs-CZ" dirty="0" smtClean="0"/>
              <a:t>arcinogenní – pro člověka nebezpečné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řirozeným zdrojem je Slunce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</a:t>
            </a:r>
            <a:r>
              <a:rPr lang="cs-CZ" dirty="0" smtClean="0"/>
              <a:t>a zemský povrch dopadá především (99%) UVA – dlouhovlnné světlo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UVB je z většiny pohlceno ve stratosférické ozonové vrstvě, středněvlnné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UVC – nejvíce karcinogenní, nazývané krátkovlnné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6146" name="Picture 2" descr="http://www.optika-safarikova.cz/images/content/zar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7474" y="2329282"/>
            <a:ext cx="5277852" cy="375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101263" y="6296901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http://www.optika-safarikova.cz/images/content/zareni.jpg</a:t>
            </a:r>
          </a:p>
        </p:txBody>
      </p:sp>
    </p:spTree>
    <p:extLst>
      <p:ext uri="{BB962C8B-B14F-4D97-AF65-F5344CB8AC3E}">
        <p14:creationId xmlns:p14="http://schemas.microsoft.com/office/powerpoint/2010/main" xmlns="" val="32771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 OZONOVých DÍRách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5623560" cy="45431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</a:t>
            </a:r>
            <a:r>
              <a:rPr lang="cs-CZ" dirty="0" smtClean="0"/>
              <a:t>zonová díra = oblast stratosféry s oslabenou vrstvou ozonu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od roku 1930 vyráběny halogenované uhlovodíky – freony → používány v chladících a hnacích médiích, aerosolech, hasících přístrojích a čistících prostředcích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a</a:t>
            </a:r>
            <a:r>
              <a:rPr lang="cs-CZ" dirty="0" smtClean="0"/>
              <a:t>ž v roce 1974 poprvé vyslovena hypotéza, že freony pronikají do stratosféry (10-50 km) → odštěpování chlóru a ten se podílí na rozkladu ozonu – snižuje jeho obsah ve stratosféře </a:t>
            </a:r>
            <a:endParaRPr lang="cs-CZ" dirty="0"/>
          </a:p>
        </p:txBody>
      </p:sp>
      <p:pic>
        <p:nvPicPr>
          <p:cNvPr id="1026" name="Picture 2" descr="https://media.novinky.cz/812/558120-top_foto1-obgce.jpg?14673582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6896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200900" y="59724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https://media.novinky.cz/812/558120-top_foto1-obgce.jpg?1467358208</a:t>
            </a:r>
          </a:p>
        </p:txBody>
      </p:sp>
    </p:spTree>
    <p:extLst>
      <p:ext uri="{BB962C8B-B14F-4D97-AF65-F5344CB8AC3E}">
        <p14:creationId xmlns:p14="http://schemas.microsoft.com/office/powerpoint/2010/main" xmlns="" val="29373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1340" y="1770510"/>
            <a:ext cx="8610600" cy="1293028"/>
          </a:xfrm>
        </p:spPr>
        <p:txBody>
          <a:bodyPr/>
          <a:lstStyle/>
          <a:p>
            <a:r>
              <a:rPr lang="cs-CZ" b="1" dirty="0" smtClean="0"/>
              <a:t>Proč je to problém?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00687" y="3625515"/>
            <a:ext cx="6019800" cy="3090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o</a:t>
            </a:r>
            <a:r>
              <a:rPr lang="cs-CZ" dirty="0" smtClean="0"/>
              <a:t>zonová vrstva totiž absorbuje (pohlcuje) část UV (ultrafialového) záření, které má nepříznivé účinky na život na Zemi → její narušování je tak velký problém</a:t>
            </a:r>
            <a:endParaRPr lang="cs-CZ" dirty="0"/>
          </a:p>
        </p:txBody>
      </p:sp>
      <p:pic>
        <p:nvPicPr>
          <p:cNvPr id="2050" name="Picture 2" descr="https://i.iinfo.cz/images/375/ozonova-dir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510"/>
            <a:ext cx="44481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20854" y="6340460"/>
            <a:ext cx="3130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https://i.iinfo.cz/images/375/ozonova-dira-1.jpg</a:t>
            </a:r>
          </a:p>
        </p:txBody>
      </p:sp>
    </p:spTree>
    <p:extLst>
      <p:ext uri="{BB962C8B-B14F-4D97-AF65-F5344CB8AC3E}">
        <p14:creationId xmlns:p14="http://schemas.microsoft.com/office/powerpoint/2010/main" xmlns="" val="41689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Pozorování ozonové díry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337" y="2387066"/>
            <a:ext cx="6757738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aktu, že se ozon ničí rychleji, než se stačí vyrábět, si v 60. letech poprvé všimli Mario J. Molina a Sherwood Rowland, za což získali i Nobelovu cenu za chemii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oprvé pozorována počátkem 80. let nad Antarktidou – zachycen prudký pokles koncentrace na polovinu dlouhodobého průměru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ekordní snížení ozonu: 1992 – 1993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</a:t>
            </a:r>
            <a:r>
              <a:rPr lang="cs-CZ" dirty="0" smtClean="0"/>
              <a:t>ejobydlenější oblasti: úbytek cca 0,5% za rok  </a:t>
            </a:r>
            <a:endParaRPr lang="cs-CZ" dirty="0"/>
          </a:p>
        </p:txBody>
      </p:sp>
      <p:pic>
        <p:nvPicPr>
          <p:cNvPr id="3074" name="Picture 2" descr="http://www.tyden.cz/obrazek/201104/4d9ae4fa493af/crop-69949-ozon-t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9579" y="2712561"/>
            <a:ext cx="4283242" cy="20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49980" y="497507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http://www.tyden.cz/obrazek/201104/4d9ae4fa493af/crop-69949-ozon-titul.jpg</a:t>
            </a:r>
          </a:p>
        </p:txBody>
      </p:sp>
    </p:spTree>
    <p:extLst>
      <p:ext uri="{BB962C8B-B14F-4D97-AF65-F5344CB8AC3E}">
        <p14:creationId xmlns:p14="http://schemas.microsoft.com/office/powerpoint/2010/main" xmlns="" val="14928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Důsledky ozonových děr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6228" y="2227292"/>
            <a:ext cx="5795211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ětší pravděpodobnost průniku UV-B a UV-C záření, které jsou karcinogenní!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</a:t>
            </a:r>
            <a:r>
              <a:rPr lang="cs-CZ" dirty="0" smtClean="0"/>
              <a:t>idé a zvířata při zvýšené intenzitě UV záření: poškození zraku, rakovina kůže, snížení imunity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ostliny: snížený růst a odolnost vůči škůdcům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</a:t>
            </a:r>
            <a:r>
              <a:rPr lang="cs-CZ" dirty="0" smtClean="0"/>
              <a:t>reony jsou dlouhověké – vydrží v atmosféře stovky let!</a:t>
            </a:r>
          </a:p>
          <a:p>
            <a:endParaRPr lang="cs-CZ" dirty="0"/>
          </a:p>
        </p:txBody>
      </p:sp>
      <p:pic>
        <p:nvPicPr>
          <p:cNvPr id="4098" name="Picture 2" descr="http://img.blesk.cz/img/1/full/1746041-img-ozon-mapa-uv-zar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723" y="2057401"/>
            <a:ext cx="5427078" cy="34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07723" y="570465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http://img.blesk.cz/img/1/full/1746041-img-ozon-mapa-uv-zareni.jpg</a:t>
            </a:r>
          </a:p>
        </p:txBody>
      </p:sp>
    </p:spTree>
    <p:extLst>
      <p:ext uri="{BB962C8B-B14F-4D97-AF65-F5344CB8AC3E}">
        <p14:creationId xmlns:p14="http://schemas.microsoft.com/office/powerpoint/2010/main" xmlns="" val="23394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799631"/>
            <a:ext cx="8610600" cy="1293028"/>
          </a:xfrm>
        </p:spPr>
        <p:txBody>
          <a:bodyPr/>
          <a:lstStyle/>
          <a:p>
            <a:r>
              <a:rPr lang="cs-CZ" b="1" dirty="0" smtClean="0"/>
              <a:t>Současný stav a řešení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2315" y="2194560"/>
            <a:ext cx="10748209" cy="402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ř</a:t>
            </a:r>
            <a:r>
              <a:rPr lang="cs-CZ" dirty="0" smtClean="0"/>
              <a:t>ešením je zastavení výroby freonů, případně sběr a recyklace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ětšina průmyslových zemí, především Evropy ukončily výrobu freonů v 90. letech → náhradou např. propan-butan, amoniak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</a:t>
            </a:r>
            <a:r>
              <a:rPr lang="cs-CZ" dirty="0" smtClean="0"/>
              <a:t>ozvojové země měly ukončit produkci freonů do roku 2010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rodukci jiných škodlivých látek pro ozonovou vrstvu však způsobují i jiná odvětví, jako například letecká doprava – oxidy dusíku a další </a:t>
            </a:r>
          </a:p>
          <a:p>
            <a:endParaRPr lang="cs-CZ" dirty="0"/>
          </a:p>
        </p:txBody>
      </p:sp>
      <p:pic>
        <p:nvPicPr>
          <p:cNvPr id="5122" name="Picture 2" descr="https://pokornypavel.files.wordpress.com/2011/10/593281main_pia14824-67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420" y="4481164"/>
            <a:ext cx="4931996" cy="18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08420" y="632058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https://pokornypavel.files.wordpress.com/2011/10/593281main_pia14824-673b.jpg</a:t>
            </a:r>
          </a:p>
        </p:txBody>
      </p:sp>
    </p:spTree>
    <p:extLst>
      <p:ext uri="{BB962C8B-B14F-4D97-AF65-F5344CB8AC3E}">
        <p14:creationId xmlns:p14="http://schemas.microsoft.com/office/powerpoint/2010/main" xmlns="" val="3090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6934" y="836801"/>
            <a:ext cx="4516925" cy="1293028"/>
          </a:xfrm>
        </p:spPr>
        <p:txBody>
          <a:bodyPr/>
          <a:lstStyle/>
          <a:p>
            <a:r>
              <a:rPr lang="cs-CZ" b="1" dirty="0" smtClean="0"/>
              <a:t>DŮLEŽITÉ 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1) Jakou vlnovou délku má ultrafialové záření? </a:t>
            </a:r>
          </a:p>
          <a:p>
            <a:r>
              <a:rPr lang="cs-CZ" dirty="0" smtClean="0"/>
              <a:t>2) Jaký je hlavní rozdíl mezi zářením UVA a UVB?</a:t>
            </a:r>
          </a:p>
          <a:p>
            <a:r>
              <a:rPr lang="cs-CZ" dirty="0" smtClean="0"/>
              <a:t>3) Co to je ozonová díra a které látky ji nejvíce poškozují?</a:t>
            </a:r>
          </a:p>
          <a:p>
            <a:r>
              <a:rPr lang="cs-CZ" dirty="0" smtClean="0"/>
              <a:t>4) Přibližně od kdy byly vyráběny freony a kdy byla vyslovena hypotéza, že stojí za poškozováním ozonové vrstvy?</a:t>
            </a:r>
          </a:p>
          <a:p>
            <a:r>
              <a:rPr lang="cs-CZ" dirty="0" smtClean="0"/>
              <a:t>5) Jaké spojení mají UV záření a ozonová vrstva? </a:t>
            </a:r>
          </a:p>
          <a:p>
            <a:r>
              <a:rPr lang="cs-CZ" dirty="0" smtClean="0"/>
              <a:t>6) V kterých letech (období) došlo k rekordnímu snížení obsahu ozonu ve stratosféře? </a:t>
            </a:r>
          </a:p>
          <a:p>
            <a:r>
              <a:rPr lang="cs-CZ" dirty="0" smtClean="0"/>
              <a:t>7) Co mohou způsobit ozonové díry s ohledem na rostliny a živočichy?</a:t>
            </a:r>
          </a:p>
          <a:p>
            <a:r>
              <a:rPr lang="cs-CZ" dirty="0" smtClean="0"/>
              <a:t>8) Kdy byla ukončena z důvodu významného zjištění produkce freonů?</a:t>
            </a:r>
          </a:p>
          <a:p>
            <a:r>
              <a:rPr lang="cs-CZ" dirty="0" smtClean="0"/>
              <a:t>9) Jaké odvětví se stále podílí na ubývání ozonu ve stratosféře – i když jinými látkami?</a:t>
            </a:r>
          </a:p>
          <a:p>
            <a:r>
              <a:rPr lang="cs-CZ" dirty="0" smtClean="0"/>
              <a:t>10) Nad jakým  světadílem byla poprvé sledována ozonová díra?</a:t>
            </a:r>
          </a:p>
        </p:txBody>
      </p:sp>
    </p:spTree>
    <p:extLst>
      <p:ext uri="{BB962C8B-B14F-4D97-AF65-F5344CB8AC3E}">
        <p14:creationId xmlns:p14="http://schemas.microsoft.com/office/powerpoint/2010/main" xmlns="" val="285316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3200" y="2070659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cs-CZ" sz="8000" b="1" dirty="0" smtClean="0"/>
              <a:t>DĚKUJEME ZA POZORNOST!</a:t>
            </a:r>
            <a:endParaRPr lang="cs-CZ" sz="8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3820160"/>
            <a:ext cx="10820400" cy="4024125"/>
          </a:xfrm>
        </p:spPr>
        <p:txBody>
          <a:bodyPr/>
          <a:lstStyle/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sz="1800" dirty="0" smtClean="0">
              <a:hlinkClick r:id="rId2"/>
            </a:endParaRPr>
          </a:p>
          <a:p>
            <a:endParaRPr lang="cs-CZ" sz="1800" dirty="0">
              <a:hlinkClick r:id="rId2"/>
            </a:endParaRPr>
          </a:p>
          <a:p>
            <a:r>
              <a:rPr lang="cs-CZ" sz="1800" dirty="0" smtClean="0">
                <a:hlinkClick r:id="rId2"/>
              </a:rPr>
              <a:t>https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cs.wikipedia.org/wiki/Ultrafialov%C3%A9_z%C3%A1%C5%99en%C3%AD</a:t>
            </a:r>
            <a:endParaRPr lang="cs-CZ" sz="1800" dirty="0" smtClean="0"/>
          </a:p>
          <a:p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cs.wikipedia.org/wiki/Ozonov%C3%A1_d%C3%ADra</a:t>
            </a:r>
            <a:endParaRPr lang="cs-CZ" sz="1800" dirty="0" smtClean="0"/>
          </a:p>
          <a:p>
            <a:r>
              <a:rPr lang="cs-CZ" sz="1800" dirty="0">
                <a:hlinkClick r:id="rId4"/>
              </a:rPr>
              <a:t>https://</a:t>
            </a:r>
            <a:r>
              <a:rPr lang="cs-CZ" sz="1800" dirty="0" smtClean="0">
                <a:hlinkClick r:id="rId4"/>
              </a:rPr>
              <a:t>cs.wikipedia.org/wiki/Ozonov%C3%A1_vrstva</a:t>
            </a:r>
            <a:endParaRPr lang="cs-CZ" sz="18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51300" y="3820160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(A UVIDÍME SE NA DNI ZEMĚ)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65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105</TotalTime>
  <Words>545</Words>
  <Application>Microsoft Office PowerPoint</Application>
  <PresentationFormat>Vlastní</PresentationFormat>
  <Paragraphs>57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Kondenzační stopa</vt:lpstr>
      <vt:lpstr>UV ZÁŘENÍ našlo cestu -   - OZONOVÉ DÍRY</vt:lpstr>
      <vt:lpstr>UV ZÁŘENÍ</vt:lpstr>
      <vt:lpstr>O OZONOVých DÍRách</vt:lpstr>
      <vt:lpstr>Proč je to problém?</vt:lpstr>
      <vt:lpstr>Pozorování ozonové díry</vt:lpstr>
      <vt:lpstr>Důsledky ozonových děr</vt:lpstr>
      <vt:lpstr>Současný stav a řešení</vt:lpstr>
      <vt:lpstr>DŮLEŽITÉ OTÁZKY</vt:lpstr>
      <vt:lpstr>DĚKUJEME ZA POZORNOST!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 ZÁŘENÍ  A  OZONOVÉ DÍRY</dc:title>
  <dc:creator>Milan Brabec</dc:creator>
  <cp:lastModifiedBy>Jarmila Ichová</cp:lastModifiedBy>
  <cp:revision>15</cp:revision>
  <dcterms:created xsi:type="dcterms:W3CDTF">2017-03-29T16:58:05Z</dcterms:created>
  <dcterms:modified xsi:type="dcterms:W3CDTF">2017-03-31T20:18:49Z</dcterms:modified>
</cp:coreProperties>
</file>