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Ebol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extra.cz/kdo-muze-za-nakazu-ebolou-lekari-konecne-urcili-pacienta-nula-tomu-nebudete-verit/galerie/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esk.cz/clanek/zpravy-udalosti/267010/smrtici-virus-eboly-pripravit-se-musi-i-cesko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ID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c.ucsb.edu/sexinfo/sites/default/files/files/styles/large/public/field/image/hiv-virus_0.jpg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Lepr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pochaplus.cz/odkud-prisla-lepra-z-asie-a-za-staleti-nezkrotla/" TargetMode="External"/><Relationship Id="rId4" Type="http://schemas.openxmlformats.org/officeDocument/2006/relationships/hyperlink" Target="https://cs.wikipedia.org/wiki/Lepr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eny.iprima.cz/sites/default/files/image_crops/image_620/9/1188090_mor-v-coloradu_image_620.jpg" TargetMode="External"/><Relationship Id="rId4" Type="http://schemas.openxmlformats.org/officeDocument/2006/relationships/hyperlink" Target="https://cs.wikipedia.org/wiki/Mo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Soubor:Smallpox_versus_chickenpox_latin_plain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g.blesk.cz/img/1/normal620/1947249-img-nestovice-v10.jpg?v=10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2764" y="2650374"/>
            <a:ext cx="9001462" cy="2387600"/>
          </a:xfrm>
        </p:spPr>
        <p:txBody>
          <a:bodyPr>
            <a:noAutofit/>
          </a:bodyPr>
          <a:lstStyle/>
          <a:p>
            <a:r>
              <a:rPr lang="cs-CZ" sz="8000" dirty="0" smtClean="0">
                <a:solidFill>
                  <a:schemeClr val="tx1">
                    <a:lumMod val="85000"/>
                  </a:schemeClr>
                </a:solidFill>
              </a:rPr>
              <a:t>Tohle byste chytit nechtěli</a:t>
            </a:r>
            <a:endParaRPr lang="cs-CZ" sz="8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13786" y="6519446"/>
            <a:ext cx="447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</a:rPr>
              <a:t>ŠUSTROVÁ, BURIOVÁ, TVRZOVÁ, BRICHTOVÁ</a:t>
            </a:r>
            <a:endParaRPr lang="cs-CZ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5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83" y="1659848"/>
            <a:ext cx="5173579" cy="4255269"/>
          </a:xfrm>
        </p:spPr>
      </p:pic>
      <p:sp>
        <p:nvSpPr>
          <p:cNvPr id="7" name="TextovéPole 6"/>
          <p:cNvSpPr txBox="1"/>
          <p:nvPr/>
        </p:nvSpPr>
        <p:spPr>
          <a:xfrm>
            <a:off x="501591" y="6365738"/>
            <a:ext cx="4318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https://cs.wikipedia.org/wiki/Ebola#/media/File:Ebola_Virus_(3).jpg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783" y="1192309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Virus ebola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39046" y="6382656"/>
            <a:ext cx="7098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4"/>
              </a:rPr>
              <a:t>http://www.extra.cz/kdo-muze-za-nakazu-ebolou-lekari-konecne-urcili-pacienta-nula-tomu-nebudete-verit/galerie/5</a:t>
            </a:r>
            <a:endParaRPr lang="cs-CZ" sz="1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739" y="1996686"/>
            <a:ext cx="5553110" cy="358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5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007" y="1510212"/>
            <a:ext cx="8725483" cy="4616062"/>
          </a:xfrm>
        </p:spPr>
      </p:pic>
      <p:sp>
        <p:nvSpPr>
          <p:cNvPr id="5" name="TextovéPole 4"/>
          <p:cNvSpPr txBox="1"/>
          <p:nvPr/>
        </p:nvSpPr>
        <p:spPr>
          <a:xfrm>
            <a:off x="2749503" y="6292512"/>
            <a:ext cx="6282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http://www.blesk.cz/clanek/zpravy-udalosti/267010/smrtici-virus-eboly-pripravit-se-musi-i-cesko.html</a:t>
            </a:r>
            <a:endParaRPr lang="cs-CZ" sz="1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30168" y="943862"/>
            <a:ext cx="6121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Nakažený ebolou a lékaři v bezpečnostním obleku</a:t>
            </a:r>
          </a:p>
        </p:txBody>
      </p:sp>
    </p:spTree>
    <p:extLst>
      <p:ext uri="{BB962C8B-B14F-4D97-AF65-F5344CB8AC3E}">
        <p14:creationId xmlns:p14="http://schemas.microsoft.com/office/powerpoint/2010/main" xmlns="" val="31282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Aids </a:t>
            </a:r>
            <a:r>
              <a:rPr lang="cs-CZ" sz="2400" dirty="0" smtClean="0"/>
              <a:t>(syndrom získaného selhání imunity)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42878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effectLst/>
              </a:rPr>
              <a:t>Následek </a:t>
            </a:r>
            <a:r>
              <a:rPr lang="cs-CZ" dirty="0">
                <a:effectLst/>
              </a:rPr>
              <a:t>poškození imunitního </a:t>
            </a:r>
            <a:r>
              <a:rPr lang="cs-CZ" dirty="0" smtClean="0">
                <a:effectLst/>
              </a:rPr>
              <a:t>systému</a:t>
            </a:r>
            <a:r>
              <a:rPr lang="cs-CZ" dirty="0">
                <a:effectLst/>
              </a:rPr>
              <a:t> </a:t>
            </a:r>
            <a:r>
              <a:rPr lang="cs-CZ" dirty="0" smtClean="0">
                <a:effectLst/>
              </a:rPr>
              <a:t>člověka</a:t>
            </a:r>
            <a:r>
              <a:rPr lang="cs-CZ" dirty="0">
                <a:effectLst/>
              </a:rPr>
              <a:t> virem </a:t>
            </a:r>
            <a:r>
              <a:rPr lang="cs-CZ" dirty="0" smtClean="0">
                <a:effectLst/>
              </a:rPr>
              <a:t>HIV</a:t>
            </a:r>
          </a:p>
          <a:p>
            <a:r>
              <a:rPr lang="cs-CZ" dirty="0">
                <a:effectLst/>
              </a:rPr>
              <a:t>První záznam z roku 1981 </a:t>
            </a:r>
            <a:r>
              <a:rPr lang="cs-CZ" sz="2400" b="1" dirty="0">
                <a:effectLst/>
              </a:rPr>
              <a:t>→</a:t>
            </a:r>
            <a:r>
              <a:rPr lang="cs-CZ" dirty="0">
                <a:effectLst/>
              </a:rPr>
              <a:t> do dneška se nakazilo asi 40 milionů lidí (3/4 z nich žije v subsaharské Africe), díky imigraci se epidemie ve velkém šíří i do Evropy</a:t>
            </a:r>
          </a:p>
          <a:p>
            <a:r>
              <a:rPr lang="cs-CZ" dirty="0">
                <a:effectLst/>
              </a:rPr>
              <a:t>Jedním z důsledků epidemie jsou i miliony dětí bez rodičů (jen v Africe 12 milionů)</a:t>
            </a:r>
          </a:p>
          <a:p>
            <a:r>
              <a:rPr lang="cs-CZ" dirty="0" smtClean="0">
                <a:effectLst/>
              </a:rPr>
              <a:t>Přenos krví, </a:t>
            </a:r>
            <a:r>
              <a:rPr lang="cs-CZ" b="1" dirty="0" smtClean="0">
                <a:effectLst/>
              </a:rPr>
              <a:t>pohlavním stykem </a:t>
            </a:r>
            <a:r>
              <a:rPr lang="cs-CZ" dirty="0" smtClean="0">
                <a:effectLst/>
              </a:rPr>
              <a:t>a z matky na dítě (v těhotenství a při porodu)</a:t>
            </a:r>
          </a:p>
          <a:p>
            <a:r>
              <a:rPr lang="cs-CZ" dirty="0">
                <a:effectLst/>
              </a:rPr>
              <a:t>Inkubační doba nemoci je 2-6 </a:t>
            </a:r>
            <a:r>
              <a:rPr lang="cs-CZ" dirty="0" smtClean="0">
                <a:effectLst/>
              </a:rPr>
              <a:t>týdnů → poté příznaky podobné </a:t>
            </a:r>
            <a:r>
              <a:rPr lang="cs-CZ" dirty="0">
                <a:effectLst/>
              </a:rPr>
              <a:t>chřipce. Po odeznění přechází nemoc do </a:t>
            </a:r>
            <a:r>
              <a:rPr lang="cs-CZ" dirty="0" smtClean="0">
                <a:effectLst/>
              </a:rPr>
              <a:t>stadia, kdy nemocný </a:t>
            </a:r>
            <a:r>
              <a:rPr lang="cs-CZ" dirty="0">
                <a:effectLst/>
              </a:rPr>
              <a:t>nepociťuje žádné potíže. </a:t>
            </a:r>
            <a:r>
              <a:rPr lang="cs-CZ" dirty="0" smtClean="0">
                <a:effectLst/>
              </a:rPr>
              <a:t>U dospělých po přibližně deseti letech dochází </a:t>
            </a:r>
            <a:r>
              <a:rPr lang="cs-CZ" b="1" dirty="0" smtClean="0">
                <a:effectLst/>
              </a:rPr>
              <a:t>k zhroucení </a:t>
            </a:r>
            <a:r>
              <a:rPr lang="cs-CZ" b="1" dirty="0">
                <a:effectLst/>
              </a:rPr>
              <a:t>imunitního systému </a:t>
            </a:r>
            <a:r>
              <a:rPr lang="cs-CZ" dirty="0">
                <a:effectLst/>
              </a:rPr>
              <a:t>– </a:t>
            </a:r>
            <a:r>
              <a:rPr lang="cs-CZ" dirty="0" smtClean="0">
                <a:effectLst/>
              </a:rPr>
              <a:t>AIDS</a:t>
            </a:r>
          </a:p>
          <a:p>
            <a:r>
              <a:rPr lang="cs-CZ" dirty="0" smtClean="0">
                <a:effectLst/>
              </a:rPr>
              <a:t>AIDS neumíme vyléčit</a:t>
            </a:r>
            <a:r>
              <a:rPr lang="cs-CZ" dirty="0">
                <a:effectLst/>
              </a:rPr>
              <a:t>, </a:t>
            </a:r>
            <a:r>
              <a:rPr lang="cs-CZ" dirty="0" smtClean="0">
                <a:effectLst/>
              </a:rPr>
              <a:t>ale dokážeme zpomalit </a:t>
            </a:r>
            <a:r>
              <a:rPr lang="cs-CZ" dirty="0">
                <a:effectLst/>
              </a:rPr>
              <a:t>jeho </a:t>
            </a:r>
            <a:r>
              <a:rPr lang="cs-CZ" dirty="0" smtClean="0">
                <a:effectLst/>
              </a:rPr>
              <a:t>průběh tak, že lidé můžou prožít </a:t>
            </a:r>
            <a:r>
              <a:rPr lang="cs-CZ" dirty="0">
                <a:effectLst/>
              </a:rPr>
              <a:t>dlouhý život, aniž by se u něj AIDS vůbec </a:t>
            </a:r>
            <a:r>
              <a:rPr lang="cs-CZ" dirty="0" smtClean="0">
                <a:effectLst/>
              </a:rPr>
              <a:t>projevil,</a:t>
            </a:r>
            <a:r>
              <a:rPr lang="cs-CZ" dirty="0">
                <a:effectLst/>
              </a:rPr>
              <a:t> </a:t>
            </a:r>
            <a:r>
              <a:rPr lang="cs-CZ" b="1" dirty="0">
                <a:effectLst/>
              </a:rPr>
              <a:t>v chudých </a:t>
            </a:r>
            <a:r>
              <a:rPr lang="cs-CZ" b="1" dirty="0" smtClean="0">
                <a:effectLst/>
              </a:rPr>
              <a:t>zemích je ovšem </a:t>
            </a:r>
            <a:r>
              <a:rPr lang="cs-CZ" b="1" dirty="0">
                <a:effectLst/>
              </a:rPr>
              <a:t>nedostupnost příliš drahých léků</a:t>
            </a:r>
            <a:endParaRPr lang="cs-CZ" b="1" dirty="0" smtClean="0">
              <a:effectLst/>
            </a:endParaRPr>
          </a:p>
          <a:p>
            <a:pPr marL="0" indent="0">
              <a:buNone/>
            </a:pPr>
            <a:endParaRPr lang="cs-CZ" dirty="0" smtClean="0">
              <a:effectLst/>
            </a:endParaRPr>
          </a:p>
          <a:p>
            <a:endParaRPr lang="cs-CZ" dirty="0">
              <a:effectLst/>
            </a:endParaRPr>
          </a:p>
          <a:p>
            <a:endParaRPr lang="cs-CZ" dirty="0">
              <a:effectLst/>
            </a:endParaRPr>
          </a:p>
          <a:p>
            <a:endParaRPr lang="cs-CZ" dirty="0" smtClean="0">
              <a:effectLst/>
            </a:endParaRPr>
          </a:p>
          <a:p>
            <a:endParaRPr lang="cs-CZ" dirty="0">
              <a:effectLst/>
            </a:endParaRPr>
          </a:p>
          <a:p>
            <a:endParaRPr lang="cs-CZ" dirty="0">
              <a:effectLst/>
            </a:endParaRPr>
          </a:p>
          <a:p>
            <a:endParaRPr lang="cs-CZ" dirty="0">
              <a:effectLst/>
            </a:endParaRPr>
          </a:p>
          <a:p>
            <a:endParaRPr lang="cs-CZ" dirty="0" smtClean="0">
              <a:effectLst/>
            </a:endParaRPr>
          </a:p>
          <a:p>
            <a:endParaRPr lang="cs-CZ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0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66" y="1989277"/>
            <a:ext cx="9002491" cy="4213997"/>
          </a:xfrm>
        </p:spPr>
      </p:pic>
      <p:sp>
        <p:nvSpPr>
          <p:cNvPr id="5" name="TextovéPole 4"/>
          <p:cNvSpPr txBox="1"/>
          <p:nvPr/>
        </p:nvSpPr>
        <p:spPr>
          <a:xfrm>
            <a:off x="2613904" y="6287494"/>
            <a:ext cx="41056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https://cs.wikipedia.org/wiki/AIDS#/media/File:HIV_Epidem.png</a:t>
            </a:r>
            <a:endParaRPr lang="cs-CZ" sz="1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88071" y="1197171"/>
            <a:ext cx="43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Rozšíření nákazy HIV na světě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463" y="690016"/>
            <a:ext cx="4099912" cy="230864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53331" y="6611779"/>
            <a:ext cx="6426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5"/>
              </a:rPr>
              <a:t>http://www.soc.ucsb.edu/sexinfo/sites/default/files/files/styles/large/public/field/image/hiv-virus_0.jpg</a:t>
            </a:r>
            <a:endParaRPr lang="cs-CZ" sz="1000" dirty="0"/>
          </a:p>
        </p:txBody>
      </p:sp>
      <p:sp>
        <p:nvSpPr>
          <p:cNvPr id="9" name="Šipka nahoru 8"/>
          <p:cNvSpPr/>
          <p:nvPr/>
        </p:nvSpPr>
        <p:spPr>
          <a:xfrm>
            <a:off x="10106840" y="3200400"/>
            <a:ext cx="336884" cy="62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671463" y="3843119"/>
            <a:ext cx="12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Virus HIV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896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976" y="373487"/>
            <a:ext cx="10353761" cy="1111673"/>
          </a:xfrm>
        </p:spPr>
        <p:txBody>
          <a:bodyPr>
            <a:normAutofit/>
          </a:bodyPr>
          <a:lstStyle/>
          <a:p>
            <a:r>
              <a:rPr lang="cs-CZ" sz="5400" dirty="0" smtClean="0"/>
              <a:t>Chřipka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8037" y="1485160"/>
            <a:ext cx="10353762" cy="5193378"/>
          </a:xfrm>
        </p:spPr>
        <p:txBody>
          <a:bodyPr>
            <a:noAutofit/>
          </a:bodyPr>
          <a:lstStyle/>
          <a:p>
            <a:r>
              <a:rPr lang="cs-CZ" sz="1800" dirty="0" smtClean="0">
                <a:effectLst/>
              </a:rPr>
              <a:t>virové </a:t>
            </a:r>
            <a:r>
              <a:rPr lang="cs-CZ" sz="1800" dirty="0">
                <a:effectLst/>
              </a:rPr>
              <a:t>onemocnění, různé typy (A, B, C)</a:t>
            </a:r>
          </a:p>
          <a:p>
            <a:r>
              <a:rPr lang="cs-CZ" sz="1800" dirty="0" smtClean="0">
                <a:effectLst/>
              </a:rPr>
              <a:t>napadá </a:t>
            </a:r>
            <a:r>
              <a:rPr lang="cs-CZ" sz="1800" dirty="0">
                <a:effectLst/>
              </a:rPr>
              <a:t>dýchací soustavu </a:t>
            </a:r>
          </a:p>
          <a:p>
            <a:r>
              <a:rPr lang="cs-CZ" sz="1800" dirty="0" smtClean="0">
                <a:effectLst/>
              </a:rPr>
              <a:t>inkubační </a:t>
            </a:r>
            <a:r>
              <a:rPr lang="cs-CZ" sz="1800" dirty="0">
                <a:effectLst/>
              </a:rPr>
              <a:t>doba 1-3dny</a:t>
            </a:r>
          </a:p>
          <a:p>
            <a:r>
              <a:rPr lang="cs-CZ" sz="1800" dirty="0" smtClean="0">
                <a:effectLst/>
              </a:rPr>
              <a:t>příznaky</a:t>
            </a:r>
            <a:r>
              <a:rPr lang="cs-CZ" sz="1800" dirty="0">
                <a:effectLst/>
              </a:rPr>
              <a:t>: horečka a bolest hlavy, celková únava, bolest v </a:t>
            </a:r>
            <a:r>
              <a:rPr lang="cs-CZ" sz="1800" dirty="0" smtClean="0">
                <a:effectLst/>
              </a:rPr>
              <a:t>krku, suchý kašel</a:t>
            </a:r>
            <a:endParaRPr lang="cs-CZ" sz="1800" dirty="0">
              <a:effectLst/>
            </a:endParaRPr>
          </a:p>
          <a:p>
            <a:r>
              <a:rPr lang="cs-CZ" sz="1800" dirty="0" smtClean="0">
                <a:effectLst/>
              </a:rPr>
              <a:t>léčba </a:t>
            </a:r>
            <a:r>
              <a:rPr lang="cs-CZ" sz="1800" dirty="0">
                <a:effectLst/>
              </a:rPr>
              <a:t>trvá 1-2 </a:t>
            </a:r>
            <a:r>
              <a:rPr lang="cs-CZ" sz="1800" dirty="0" smtClean="0">
                <a:effectLst/>
              </a:rPr>
              <a:t>týdny, </a:t>
            </a:r>
            <a:endParaRPr lang="cs-CZ" sz="1800" dirty="0">
              <a:effectLst/>
            </a:endParaRPr>
          </a:p>
          <a:p>
            <a:r>
              <a:rPr lang="cs-CZ" sz="1800" dirty="0" smtClean="0">
                <a:effectLst/>
              </a:rPr>
              <a:t>komplikace</a:t>
            </a:r>
            <a:r>
              <a:rPr lang="cs-CZ" sz="1800" dirty="0">
                <a:effectLst/>
              </a:rPr>
              <a:t>: zápal plic, </a:t>
            </a:r>
            <a:r>
              <a:rPr lang="cs-CZ" sz="1800" dirty="0" smtClean="0">
                <a:effectLst/>
              </a:rPr>
              <a:t>bronchitida= zánět průdušek</a:t>
            </a:r>
            <a:endParaRPr lang="cs-CZ" sz="1800" dirty="0">
              <a:effectLst/>
            </a:endParaRPr>
          </a:p>
          <a:p>
            <a:r>
              <a:rPr lang="cs-CZ" sz="1800" dirty="0" smtClean="0">
                <a:effectLst/>
              </a:rPr>
              <a:t>nejčastěji </a:t>
            </a:r>
            <a:r>
              <a:rPr lang="cs-CZ" sz="1800" dirty="0">
                <a:effectLst/>
              </a:rPr>
              <a:t>se můžeme nakazit v </a:t>
            </a:r>
            <a:r>
              <a:rPr lang="cs-CZ" sz="1800" dirty="0" smtClean="0">
                <a:effectLst/>
              </a:rPr>
              <a:t>zimě- propukají i epidemie, </a:t>
            </a:r>
            <a:r>
              <a:rPr lang="cs-CZ" sz="1800" dirty="0">
                <a:effectLst/>
              </a:rPr>
              <a:t>nemáme dostatek vitamínu D v krvi, který získáváme ze </a:t>
            </a:r>
            <a:r>
              <a:rPr lang="cs-CZ" sz="1800" dirty="0" smtClean="0">
                <a:effectLst/>
              </a:rPr>
              <a:t>slunečního </a:t>
            </a:r>
            <a:r>
              <a:rPr lang="cs-CZ" sz="1800" dirty="0">
                <a:effectLst/>
              </a:rPr>
              <a:t>záření </a:t>
            </a:r>
          </a:p>
          <a:p>
            <a:r>
              <a:rPr lang="cs-CZ" sz="1800" dirty="0" smtClean="0">
                <a:effectLst/>
              </a:rPr>
              <a:t>můžeme </a:t>
            </a:r>
            <a:r>
              <a:rPr lang="cs-CZ" sz="1800" dirty="0">
                <a:effectLst/>
              </a:rPr>
              <a:t>jí předejít zdravým životním stylem, dodržováním hygieny, pravidelným otužováním nebo </a:t>
            </a:r>
            <a:r>
              <a:rPr lang="cs-CZ" sz="1800" dirty="0" err="1">
                <a:effectLst/>
              </a:rPr>
              <a:t>saunováním</a:t>
            </a:r>
            <a:r>
              <a:rPr lang="cs-CZ" sz="1800" dirty="0">
                <a:effectLst/>
              </a:rPr>
              <a:t>, jíst hodně vitamínu C (ovoce) a jodu</a:t>
            </a:r>
          </a:p>
          <a:p>
            <a:r>
              <a:rPr lang="cs-CZ" sz="1800" dirty="0" smtClean="0">
                <a:effectLst/>
              </a:rPr>
              <a:t>léčba: klid </a:t>
            </a:r>
            <a:r>
              <a:rPr lang="cs-CZ" sz="1800" dirty="0">
                <a:effectLst/>
              </a:rPr>
              <a:t>na lůžku, prášky na bolest a horečku (ibuprofen</a:t>
            </a:r>
            <a:r>
              <a:rPr lang="cs-CZ" sz="1800" dirty="0" smtClean="0">
                <a:effectLst/>
              </a:rPr>
              <a:t>), větší </a:t>
            </a:r>
            <a:r>
              <a:rPr lang="cs-CZ" sz="1800" dirty="0">
                <a:effectLst/>
              </a:rPr>
              <a:t>příjem </a:t>
            </a:r>
            <a:r>
              <a:rPr lang="cs-CZ" sz="1800" dirty="0" smtClean="0">
                <a:effectLst/>
              </a:rPr>
              <a:t>tekutin- vhodné </a:t>
            </a:r>
            <a:r>
              <a:rPr lang="cs-CZ" sz="1800" dirty="0">
                <a:effectLst/>
              </a:rPr>
              <a:t>čaje, černé nebo bezové, </a:t>
            </a:r>
            <a:r>
              <a:rPr lang="cs-CZ" sz="1800" dirty="0" smtClean="0">
                <a:effectLst/>
              </a:rPr>
              <a:t>vypocení</a:t>
            </a:r>
            <a:endParaRPr lang="cs-CZ" sz="1800" dirty="0">
              <a:effectLst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9233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184" y="769978"/>
            <a:ext cx="4583017" cy="32367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11272" y="4736992"/>
            <a:ext cx="338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Chřipkový virus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04844" y="490156"/>
            <a:ext cx="3683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accent1"/>
                </a:solidFill>
              </a:rPr>
              <a:t>http://lumenn.blog.cz/1612/clovek-mini-chripka-meni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150" y="4006734"/>
            <a:ext cx="2727772" cy="2054922"/>
          </a:xfrm>
          <a:prstGeom prst="rect">
            <a:avLst/>
          </a:prstGeom>
        </p:spPr>
      </p:pic>
      <p:sp>
        <p:nvSpPr>
          <p:cNvPr id="9" name="Šipka nahoru 8"/>
          <p:cNvSpPr/>
          <p:nvPr/>
        </p:nvSpPr>
        <p:spPr>
          <a:xfrm rot="16200000">
            <a:off x="4422632" y="4721756"/>
            <a:ext cx="336884" cy="62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>
            <a:off x="8328251" y="4352807"/>
            <a:ext cx="336884" cy="62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08338" y="6204384"/>
            <a:ext cx="8238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accent1"/>
                </a:solidFill>
              </a:rPr>
              <a:t>http://www.stoplusjednicka.cz/chripka-zakerni-utocnik-z-mikrosveta</a:t>
            </a:r>
          </a:p>
        </p:txBody>
      </p:sp>
    </p:spTree>
    <p:extLst>
      <p:ext uri="{BB962C8B-B14F-4D97-AF65-F5344CB8AC3E}">
        <p14:creationId xmlns:p14="http://schemas.microsoft.com/office/powerpoint/2010/main" xmlns="" val="5543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effectLst/>
              </a:rPr>
              <a:t>Ptačí chřipka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3695136"/>
          </a:xfrm>
        </p:spPr>
        <p:txBody>
          <a:bodyPr/>
          <a:lstStyle/>
          <a:p>
            <a:r>
              <a:rPr lang="cs-CZ" dirty="0" smtClean="0">
                <a:effectLst/>
              </a:rPr>
              <a:t>virus </a:t>
            </a:r>
            <a:r>
              <a:rPr lang="cs-CZ" dirty="0">
                <a:effectLst/>
              </a:rPr>
              <a:t>typu A, postihuje hlavně ptáky, výjimečně i některé savce, přenašeči divocí ptáci (kachny)</a:t>
            </a:r>
          </a:p>
          <a:p>
            <a:r>
              <a:rPr lang="cs-CZ" dirty="0" smtClean="0">
                <a:effectLst/>
              </a:rPr>
              <a:t>ochrana </a:t>
            </a:r>
            <a:r>
              <a:rPr lang="cs-CZ" dirty="0">
                <a:effectLst/>
              </a:rPr>
              <a:t>proti šíření: očkování a hubení jedinců podezřelých z </a:t>
            </a:r>
            <a:r>
              <a:rPr lang="cs-CZ" dirty="0" smtClean="0">
                <a:effectLst/>
              </a:rPr>
              <a:t>nákazy</a:t>
            </a:r>
          </a:p>
          <a:p>
            <a:r>
              <a:rPr lang="cs-CZ" dirty="0" smtClean="0">
                <a:effectLst/>
              </a:rPr>
              <a:t>První potvrzený výskyt ptačí chřipky v ČR byl v roce 2006, uhynulá labuť</a:t>
            </a:r>
          </a:p>
          <a:p>
            <a:r>
              <a:rPr lang="cs-CZ" dirty="0" smtClean="0">
                <a:effectLst/>
              </a:rPr>
              <a:t>V roce 2017 se ptačí chřipka znovu objevila na jihu Moravy, poté bylo nalezeno přibližně dalších 22 ohnisek </a:t>
            </a: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926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otázky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Vyjmenujte dvě bakteriální a dvě virové nemoci.</a:t>
            </a:r>
          </a:p>
          <a:p>
            <a:r>
              <a:rPr lang="cs-CZ" dirty="0" smtClean="0"/>
              <a:t>U </a:t>
            </a:r>
            <a:r>
              <a:rPr lang="cs-CZ" dirty="0"/>
              <a:t>kterých onemocnění počet nakažených stoupá a u kterých naopak klesá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 smtClean="0"/>
              <a:t>Čím je způsobena nemoc AIDS a jak se přenáší?</a:t>
            </a:r>
          </a:p>
          <a:p>
            <a:r>
              <a:rPr lang="cs-CZ" dirty="0" smtClean="0"/>
              <a:t>Co získalo název ČERNÁ SMRT?</a:t>
            </a:r>
          </a:p>
          <a:p>
            <a:r>
              <a:rPr lang="cs-CZ" dirty="0" smtClean="0"/>
              <a:t>Která nemoc (ze zmíněných v prezentaci) byla už vymýcena?</a:t>
            </a:r>
          </a:p>
          <a:p>
            <a:r>
              <a:rPr lang="cs-CZ" dirty="0" smtClean="0"/>
              <a:t>Kde je na světě nejvíce rozšířený virus HIV?</a:t>
            </a:r>
          </a:p>
          <a:p>
            <a:r>
              <a:rPr lang="cs-CZ" dirty="0" smtClean="0"/>
              <a:t>Jak se můžete nakazit ebolou a kde se vyskytuje?</a:t>
            </a:r>
          </a:p>
          <a:p>
            <a:r>
              <a:rPr lang="cs-CZ" dirty="0" smtClean="0"/>
              <a:t>Jmenujte alespoň dvě formy moru.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419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Lepra</a:t>
            </a:r>
            <a:r>
              <a:rPr lang="cs-CZ" sz="5400" dirty="0" smtClean="0"/>
              <a:t> </a:t>
            </a:r>
            <a:r>
              <a:rPr lang="cs-CZ" sz="4000" dirty="0" smtClean="0"/>
              <a:t>(malomocenství)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Infekční onemocnění způsobované </a:t>
            </a:r>
            <a:r>
              <a:rPr lang="cs-CZ" b="1" dirty="0" smtClean="0"/>
              <a:t>bakterií Mycobacterium leprae </a:t>
            </a:r>
            <a:r>
              <a:rPr lang="cs-CZ" sz="2400" b="1" dirty="0" smtClean="0"/>
              <a:t>→</a:t>
            </a:r>
            <a:r>
              <a:rPr lang="cs-CZ" dirty="0" smtClean="0"/>
              <a:t> napadá periferní nervy a chladnější oblasti těla, jako kůži a sliznice</a:t>
            </a:r>
          </a:p>
          <a:p>
            <a:r>
              <a:rPr lang="cs-CZ" dirty="0" smtClean="0">
                <a:effectLst/>
              </a:rPr>
              <a:t>Nemoc </a:t>
            </a:r>
            <a:r>
              <a:rPr lang="cs-CZ" dirty="0">
                <a:effectLst/>
              </a:rPr>
              <a:t>často probíhá bez příznaků a není nijak zvlášť nakažlivá (vyjma kožní formy vytvářející vředy, která je velmi </a:t>
            </a:r>
            <a:r>
              <a:rPr lang="cs-CZ" dirty="0" smtClean="0">
                <a:effectLst/>
              </a:rPr>
              <a:t>nakažlivá)</a:t>
            </a:r>
            <a:endParaRPr lang="cs-CZ" dirty="0"/>
          </a:p>
          <a:p>
            <a:r>
              <a:rPr lang="cs-CZ" dirty="0">
                <a:effectLst/>
              </a:rPr>
              <a:t>M</a:t>
            </a:r>
            <a:r>
              <a:rPr lang="cs-CZ" dirty="0" smtClean="0">
                <a:effectLst/>
              </a:rPr>
              <a:t>ůže dojít </a:t>
            </a:r>
            <a:r>
              <a:rPr lang="cs-CZ" dirty="0">
                <a:effectLst/>
              </a:rPr>
              <a:t>k rozvinutí její destruktivní </a:t>
            </a:r>
            <a:r>
              <a:rPr lang="cs-CZ" dirty="0" smtClean="0">
                <a:effectLst/>
              </a:rPr>
              <a:t>formy </a:t>
            </a:r>
            <a:r>
              <a:rPr lang="cs-CZ" b="1" dirty="0" smtClean="0">
                <a:effectLst/>
              </a:rPr>
              <a:t>→ </a:t>
            </a:r>
            <a:r>
              <a:rPr lang="cs-CZ" b="1" dirty="0">
                <a:effectLst/>
              </a:rPr>
              <a:t>n</a:t>
            </a:r>
            <a:r>
              <a:rPr lang="cs-CZ" b="1" dirty="0" smtClean="0">
                <a:effectLst/>
              </a:rPr>
              <a:t>ičí </a:t>
            </a:r>
            <a:r>
              <a:rPr lang="cs-CZ" b="1" dirty="0">
                <a:effectLst/>
              </a:rPr>
              <a:t>lidský </a:t>
            </a:r>
            <a:r>
              <a:rPr lang="cs-CZ" b="1" dirty="0" smtClean="0">
                <a:effectLst/>
              </a:rPr>
              <a:t>imunitní </a:t>
            </a:r>
            <a:r>
              <a:rPr lang="cs-CZ" b="1" dirty="0">
                <a:effectLst/>
              </a:rPr>
              <a:t>systém a způsobuje znetvořeniny na končetinách a na </a:t>
            </a:r>
            <a:r>
              <a:rPr lang="cs-CZ" b="1" dirty="0" smtClean="0">
                <a:effectLst/>
              </a:rPr>
              <a:t>obličeji</a:t>
            </a:r>
          </a:p>
          <a:p>
            <a:r>
              <a:rPr lang="cs-CZ" dirty="0" smtClean="0">
                <a:effectLst/>
              </a:rPr>
              <a:t>Léčba je dlouhodobá v </a:t>
            </a:r>
            <a:r>
              <a:rPr lang="cs-CZ" dirty="0">
                <a:effectLst/>
              </a:rPr>
              <a:t>řádu měsíců či </a:t>
            </a:r>
            <a:r>
              <a:rPr lang="cs-CZ" dirty="0" smtClean="0">
                <a:effectLst/>
              </a:rPr>
              <a:t>několika let a používají se k ní antibiotika</a:t>
            </a:r>
          </a:p>
          <a:p>
            <a:r>
              <a:rPr lang="cs-CZ" dirty="0" smtClean="0">
                <a:effectLst/>
              </a:rPr>
              <a:t>Počet nakažených výrazně klesá (z </a:t>
            </a:r>
            <a:r>
              <a:rPr lang="cs-CZ" dirty="0">
                <a:effectLst/>
              </a:rPr>
              <a:t>5,2 miliónů lidí v roce </a:t>
            </a:r>
            <a:r>
              <a:rPr lang="cs-CZ" dirty="0" smtClean="0">
                <a:effectLst/>
              </a:rPr>
              <a:t>1985 </a:t>
            </a:r>
            <a:r>
              <a:rPr lang="cs-CZ" dirty="0">
                <a:effectLst/>
              </a:rPr>
              <a:t>na 200 </a:t>
            </a:r>
            <a:r>
              <a:rPr lang="cs-CZ" dirty="0" smtClean="0">
                <a:effectLst/>
              </a:rPr>
              <a:t>000 </a:t>
            </a:r>
            <a:r>
              <a:rPr lang="cs-CZ" dirty="0">
                <a:effectLst/>
              </a:rPr>
              <a:t>v roce </a:t>
            </a:r>
            <a:r>
              <a:rPr lang="cs-CZ" dirty="0" smtClean="0">
                <a:effectLst/>
              </a:rPr>
              <a:t>2011)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092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Místa výskytu onemocnění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016" y="2036558"/>
            <a:ext cx="9517318" cy="4401760"/>
          </a:xfrm>
        </p:spPr>
      </p:pic>
      <p:sp>
        <p:nvSpPr>
          <p:cNvPr id="6" name="TextovéPole 5">
            <a:hlinkClick r:id="rId3"/>
          </p:cNvPr>
          <p:cNvSpPr txBox="1"/>
          <p:nvPr/>
        </p:nvSpPr>
        <p:spPr>
          <a:xfrm>
            <a:off x="5739063" y="6438318"/>
            <a:ext cx="5224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https://cs.wikipedia.org/wiki/Lepra#/media/File:Neuf%C3%A4lle_Lepra_2003..PNG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xmlns="" val="24804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7921" y="405062"/>
            <a:ext cx="10353761" cy="1326321"/>
          </a:xfrm>
        </p:spPr>
        <p:txBody>
          <a:bodyPr/>
          <a:lstStyle/>
          <a:p>
            <a:r>
              <a:rPr lang="cs-CZ" dirty="0" smtClean="0"/>
              <a:t>Kožní projevy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57" y="971970"/>
            <a:ext cx="4579269" cy="514595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4547" y="2474086"/>
            <a:ext cx="6034648" cy="405452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20316" y="6528615"/>
            <a:ext cx="6787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4"/>
              </a:rPr>
              <a:t>https://cs.wikipedia.org/wiki/Lepra#/media/File:An_introduction_to_dermatology_(1905)_nodular_leprosy.jpg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492984" y="6528615"/>
            <a:ext cx="4293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5"/>
              </a:rPr>
              <a:t>http://epochaplus.cz/odkud-prisla-lepra-z-asie-a-za-staleti-nezkrotla/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xmlns="" val="42939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Mor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047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Způsobený bakterií </a:t>
            </a:r>
            <a:r>
              <a:rPr lang="cs-CZ" b="1" dirty="0">
                <a:effectLst/>
              </a:rPr>
              <a:t>Yersinia </a:t>
            </a:r>
            <a:r>
              <a:rPr lang="cs-CZ" b="1" dirty="0" smtClean="0">
                <a:effectLst/>
              </a:rPr>
              <a:t>pestis</a:t>
            </a:r>
          </a:p>
          <a:p>
            <a:r>
              <a:rPr lang="cs-CZ" dirty="0">
                <a:effectLst/>
              </a:rPr>
              <a:t>Onemocnění má tři </a:t>
            </a:r>
            <a:r>
              <a:rPr lang="cs-CZ" dirty="0" smtClean="0">
                <a:effectLst/>
              </a:rPr>
              <a:t>formy: dýmějový mor, septický mor, plicní mor</a:t>
            </a:r>
          </a:p>
          <a:p>
            <a:r>
              <a:rPr lang="cs-CZ" b="1" u="sng" dirty="0" smtClean="0">
                <a:effectLst/>
              </a:rPr>
              <a:t>Dýmějový mor</a:t>
            </a:r>
            <a:r>
              <a:rPr lang="cs-CZ" dirty="0">
                <a:effectLst/>
              </a:rPr>
              <a:t> </a:t>
            </a:r>
            <a:r>
              <a:rPr lang="cs-CZ" dirty="0" smtClean="0">
                <a:effectLst/>
              </a:rPr>
              <a:t>je přenášen</a:t>
            </a:r>
            <a:r>
              <a:rPr lang="cs-CZ" dirty="0">
                <a:effectLst/>
              </a:rPr>
              <a:t> </a:t>
            </a:r>
            <a:r>
              <a:rPr lang="cs-CZ" dirty="0" smtClean="0">
                <a:effectLst/>
              </a:rPr>
              <a:t>blechami, které </a:t>
            </a:r>
            <a:r>
              <a:rPr lang="cs-CZ" dirty="0">
                <a:effectLst/>
              </a:rPr>
              <a:t>se infikovaly na </a:t>
            </a:r>
            <a:r>
              <a:rPr lang="cs-CZ" dirty="0" smtClean="0">
                <a:effectLst/>
              </a:rPr>
              <a:t>nakaženém</a:t>
            </a:r>
            <a:r>
              <a:rPr lang="cs-CZ" dirty="0">
                <a:effectLst/>
              </a:rPr>
              <a:t> </a:t>
            </a:r>
            <a:r>
              <a:rPr lang="cs-CZ" dirty="0" smtClean="0">
                <a:effectLst/>
              </a:rPr>
              <a:t>hlodavci</a:t>
            </a:r>
            <a:r>
              <a:rPr lang="cs-CZ" dirty="0">
                <a:effectLst/>
              </a:rPr>
              <a:t>,</a:t>
            </a:r>
            <a:r>
              <a:rPr lang="cs-CZ" sz="2400" b="1" dirty="0" smtClean="0">
                <a:effectLst/>
              </a:rPr>
              <a:t> </a:t>
            </a:r>
            <a:r>
              <a:rPr lang="cs-CZ" dirty="0" smtClean="0">
                <a:effectLst/>
              </a:rPr>
              <a:t>dochází </a:t>
            </a:r>
            <a:r>
              <a:rPr lang="cs-CZ" dirty="0">
                <a:effectLst/>
              </a:rPr>
              <a:t>ke zhnědnutí </a:t>
            </a:r>
            <a:r>
              <a:rPr lang="cs-CZ" dirty="0" smtClean="0">
                <a:effectLst/>
              </a:rPr>
              <a:t>kousance od blechy a objeví se </a:t>
            </a:r>
            <a:r>
              <a:rPr lang="cs-CZ" dirty="0">
                <a:effectLst/>
              </a:rPr>
              <a:t>boule v oblasti mízních </a:t>
            </a:r>
            <a:r>
              <a:rPr lang="cs-CZ" dirty="0" smtClean="0">
                <a:effectLst/>
              </a:rPr>
              <a:t>uzlin (neléčený smrtnost kolem 60%)</a:t>
            </a:r>
            <a:endParaRPr lang="cs-CZ" dirty="0">
              <a:effectLst/>
            </a:endParaRPr>
          </a:p>
          <a:p>
            <a:r>
              <a:rPr lang="cs-CZ" b="1" u="sng" dirty="0" smtClean="0">
                <a:effectLst/>
              </a:rPr>
              <a:t>Plicní mor</a:t>
            </a:r>
            <a:r>
              <a:rPr lang="cs-CZ" dirty="0">
                <a:effectLst/>
              </a:rPr>
              <a:t> se přenáší kapénkovou </a:t>
            </a:r>
            <a:r>
              <a:rPr lang="cs-CZ" dirty="0" smtClean="0">
                <a:effectLst/>
              </a:rPr>
              <a:t>infekcí </a:t>
            </a:r>
            <a:r>
              <a:rPr lang="cs-CZ" dirty="0">
                <a:effectLst/>
              </a:rPr>
              <a:t>a je mnohem </a:t>
            </a:r>
            <a:r>
              <a:rPr lang="cs-CZ" dirty="0" smtClean="0">
                <a:effectLst/>
              </a:rPr>
              <a:t>nebezpečnější, působí </a:t>
            </a:r>
            <a:r>
              <a:rPr lang="cs-CZ" dirty="0">
                <a:effectLst/>
              </a:rPr>
              <a:t>velice rychle a </a:t>
            </a:r>
            <a:r>
              <a:rPr lang="cs-CZ" dirty="0" smtClean="0">
                <a:effectLst/>
              </a:rPr>
              <a:t>neléčen má </a:t>
            </a:r>
            <a:r>
              <a:rPr lang="cs-CZ" dirty="0">
                <a:effectLst/>
              </a:rPr>
              <a:t>vysokou smrtnost (až přes 90 </a:t>
            </a:r>
            <a:r>
              <a:rPr lang="cs-CZ" dirty="0" smtClean="0">
                <a:effectLst/>
              </a:rPr>
              <a:t>%)</a:t>
            </a:r>
            <a:endParaRPr lang="cs-CZ" dirty="0">
              <a:effectLst/>
            </a:endParaRPr>
          </a:p>
          <a:p>
            <a:r>
              <a:rPr lang="cs-CZ" b="1" dirty="0"/>
              <a:t>Černá </a:t>
            </a:r>
            <a:r>
              <a:rPr lang="cs-CZ" b="1" dirty="0" smtClean="0"/>
              <a:t>smrt</a:t>
            </a:r>
            <a:r>
              <a:rPr lang="cs-CZ" dirty="0" smtClean="0"/>
              <a:t> </a:t>
            </a:r>
            <a:r>
              <a:rPr lang="cs-CZ" sz="1800" dirty="0" smtClean="0"/>
              <a:t>= </a:t>
            </a:r>
            <a:r>
              <a:rPr lang="cs-CZ" dirty="0" smtClean="0"/>
              <a:t>největší</a:t>
            </a:r>
            <a:r>
              <a:rPr lang="cs-CZ" sz="1800" dirty="0" smtClean="0"/>
              <a:t> </a:t>
            </a:r>
            <a:r>
              <a:rPr lang="cs-CZ" dirty="0" smtClean="0"/>
              <a:t>morová epidemie, která postihla téměř celou Eurasii</a:t>
            </a:r>
            <a:r>
              <a:rPr lang="cs-CZ" dirty="0"/>
              <a:t> v polovině 14.století</a:t>
            </a:r>
            <a:r>
              <a:rPr lang="cs-CZ" dirty="0" smtClean="0"/>
              <a:t> a způsobila smrt až 75 milionů lidí</a:t>
            </a:r>
          </a:p>
          <a:p>
            <a:r>
              <a:rPr lang="cs-CZ" dirty="0" smtClean="0"/>
              <a:t>Dnes se mor v Evropě téměř nevyskytuje, ve světě ovšem ano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207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7221" y="939997"/>
            <a:ext cx="3514857" cy="535192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684" y="1996202"/>
            <a:ext cx="5287350" cy="3727582"/>
          </a:xfrm>
          <a:prstGeom prst="rect">
            <a:avLst/>
          </a:prstGeom>
        </p:spPr>
      </p:pic>
      <p:sp>
        <p:nvSpPr>
          <p:cNvPr id="6" name="TextovéPole 5">
            <a:hlinkClick r:id="rId4"/>
          </p:cNvPr>
          <p:cNvSpPr txBox="1"/>
          <p:nvPr/>
        </p:nvSpPr>
        <p:spPr>
          <a:xfrm>
            <a:off x="393213" y="6452885"/>
            <a:ext cx="5639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4"/>
              </a:rPr>
              <a:t>https://cs.wikipedia.org/wiki/Mor#/media/File:Acral_necrosis_due_to_bubonic_plague.jpg</a:t>
            </a:r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55504" y="5842113"/>
            <a:ext cx="6614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5"/>
              </a:rPr>
              <a:t>http://zeny.iprima.cz/sites/default/files/image_crops/image_620/9/1188090_mor-v-coloradu_image_620.jpg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xmlns="" val="40831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Pravé neštovice </a:t>
            </a:r>
            <a:r>
              <a:rPr lang="cs-CZ" sz="2400" dirty="0" smtClean="0"/>
              <a:t>(variola)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Prudce nakažlivé virové onemocnění přenášené kapénkovou infekcí</a:t>
            </a:r>
          </a:p>
          <a:p>
            <a:r>
              <a:rPr lang="cs-CZ" dirty="0">
                <a:effectLst/>
              </a:rPr>
              <a:t>Díky </a:t>
            </a:r>
            <a:r>
              <a:rPr lang="cs-CZ" dirty="0" smtClean="0">
                <a:effectLst/>
              </a:rPr>
              <a:t>očkování </a:t>
            </a:r>
            <a:r>
              <a:rPr lang="cs-CZ" dirty="0">
                <a:effectLst/>
              </a:rPr>
              <a:t>byly pravé neštovice 8. 5. 1980 </a:t>
            </a:r>
            <a:r>
              <a:rPr lang="cs-CZ" dirty="0" smtClean="0">
                <a:effectLst/>
              </a:rPr>
              <a:t>prohlášeny</a:t>
            </a:r>
            <a:r>
              <a:rPr lang="cs-CZ" dirty="0">
                <a:effectLst/>
              </a:rPr>
              <a:t> za zcela </a:t>
            </a:r>
            <a:r>
              <a:rPr lang="cs-CZ" dirty="0" smtClean="0">
                <a:effectLst/>
              </a:rPr>
              <a:t>vymýcené</a:t>
            </a:r>
          </a:p>
          <a:p>
            <a:r>
              <a:rPr lang="cs-CZ" dirty="0" smtClean="0">
                <a:effectLst/>
              </a:rPr>
              <a:t>Jedna </a:t>
            </a:r>
            <a:r>
              <a:rPr lang="cs-CZ" dirty="0">
                <a:effectLst/>
              </a:rPr>
              <a:t>z </a:t>
            </a:r>
            <a:r>
              <a:rPr lang="cs-CZ" dirty="0" smtClean="0">
                <a:effectLst/>
              </a:rPr>
              <a:t>nejnebezpečnějších nemocí: </a:t>
            </a:r>
            <a:r>
              <a:rPr lang="cs-CZ" dirty="0">
                <a:effectLst/>
              </a:rPr>
              <a:t>jen během 20. století neštovice zahubily </a:t>
            </a:r>
            <a:r>
              <a:rPr lang="cs-CZ" dirty="0" smtClean="0">
                <a:effectLst/>
              </a:rPr>
              <a:t>        300–500 miliónů lidí</a:t>
            </a:r>
          </a:p>
          <a:p>
            <a:r>
              <a:rPr lang="cs-CZ" dirty="0" smtClean="0">
                <a:effectLst/>
              </a:rPr>
              <a:t>Nejtypičtějším projevem je kožní vyrážka (na </a:t>
            </a:r>
            <a:r>
              <a:rPr lang="cs-CZ" dirty="0">
                <a:effectLst/>
              </a:rPr>
              <a:t>obličeji a končetinách </a:t>
            </a:r>
            <a:r>
              <a:rPr lang="cs-CZ" dirty="0" smtClean="0">
                <a:effectLst/>
              </a:rPr>
              <a:t>je mnohem </a:t>
            </a:r>
            <a:r>
              <a:rPr lang="cs-CZ" dirty="0">
                <a:effectLst/>
              </a:rPr>
              <a:t>výraznější než jinde na </a:t>
            </a:r>
            <a:r>
              <a:rPr lang="cs-CZ" dirty="0" smtClean="0">
                <a:effectLst/>
              </a:rPr>
              <a:t>těle), která má zpočátku podobu </a:t>
            </a:r>
            <a:r>
              <a:rPr lang="cs-CZ" dirty="0">
                <a:effectLst/>
              </a:rPr>
              <a:t>zarudlých skvrnek, které se začnou měnit v </a:t>
            </a:r>
            <a:r>
              <a:rPr lang="cs-CZ" dirty="0" smtClean="0">
                <a:effectLst/>
              </a:rPr>
              <a:t>puchýřky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691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400" y="578361"/>
            <a:ext cx="4343986" cy="5140813"/>
          </a:xfrm>
        </p:spPr>
      </p:pic>
      <p:sp>
        <p:nvSpPr>
          <p:cNvPr id="5" name="TextovéPole 4"/>
          <p:cNvSpPr txBox="1"/>
          <p:nvPr/>
        </p:nvSpPr>
        <p:spPr>
          <a:xfrm>
            <a:off x="859373" y="6122250"/>
            <a:ext cx="18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Pravé neštovice</a:t>
            </a:r>
            <a:endParaRPr lang="cs-CZ" dirty="0"/>
          </a:p>
        </p:txBody>
      </p:sp>
      <p:sp>
        <p:nvSpPr>
          <p:cNvPr id="6" name="Šipka nahoru 5"/>
          <p:cNvSpPr/>
          <p:nvPr/>
        </p:nvSpPr>
        <p:spPr>
          <a:xfrm>
            <a:off x="1624142" y="5654486"/>
            <a:ext cx="171811" cy="4692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124433" y="6121516"/>
            <a:ext cx="18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Plané neštovice</a:t>
            </a:r>
            <a:endParaRPr lang="cs-CZ" dirty="0"/>
          </a:p>
        </p:txBody>
      </p:sp>
      <p:sp>
        <p:nvSpPr>
          <p:cNvPr id="9" name="Šipka nahoru 8"/>
          <p:cNvSpPr/>
          <p:nvPr/>
        </p:nvSpPr>
        <p:spPr>
          <a:xfrm>
            <a:off x="3741793" y="5653018"/>
            <a:ext cx="188516" cy="4692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hlinkClick r:id="rId3"/>
          </p:cNvPr>
          <p:cNvSpPr txBox="1"/>
          <p:nvPr/>
        </p:nvSpPr>
        <p:spPr>
          <a:xfrm>
            <a:off x="0" y="6590014"/>
            <a:ext cx="5586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http://www.wikiskripta.eu/index.php/Soubor:Smallpox_versus_chickenpox_latin_plain.svg</a:t>
            </a:r>
            <a:endParaRPr lang="cs-CZ" sz="10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781" y="1720466"/>
            <a:ext cx="6513978" cy="3446105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269537" y="5166571"/>
            <a:ext cx="4665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hlinkClick r:id="rId5"/>
              </a:rPr>
              <a:t>http://img.blesk.cz/img/1/normal620/1947249-img-nestovice-v10.jpg?v=10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xmlns="" val="24077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ebola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92210"/>
          </a:xfrm>
        </p:spPr>
        <p:txBody>
          <a:bodyPr>
            <a:normAutofit lnSpcReduction="10000"/>
          </a:bodyPr>
          <a:lstStyle/>
          <a:p>
            <a:r>
              <a:rPr lang="cs-CZ" dirty="0">
                <a:effectLst/>
              </a:rPr>
              <a:t>O</a:t>
            </a:r>
            <a:r>
              <a:rPr lang="cs-CZ" dirty="0" smtClean="0">
                <a:effectLst/>
              </a:rPr>
              <a:t>nemocnění </a:t>
            </a:r>
            <a:r>
              <a:rPr lang="cs-CZ" dirty="0">
                <a:effectLst/>
              </a:rPr>
              <a:t>ze skupiny krvácivých </a:t>
            </a:r>
            <a:r>
              <a:rPr lang="cs-CZ" dirty="0" smtClean="0">
                <a:effectLst/>
              </a:rPr>
              <a:t>horeček, jehož </a:t>
            </a:r>
            <a:r>
              <a:rPr lang="cs-CZ" dirty="0">
                <a:effectLst/>
              </a:rPr>
              <a:t>původcem je </a:t>
            </a:r>
            <a:r>
              <a:rPr lang="cs-CZ" dirty="0" smtClean="0">
                <a:effectLst/>
              </a:rPr>
              <a:t>virus ebola</a:t>
            </a:r>
            <a:r>
              <a:rPr lang="cs-CZ" dirty="0">
                <a:effectLst/>
              </a:rPr>
              <a:t> </a:t>
            </a:r>
            <a:r>
              <a:rPr lang="cs-CZ" dirty="0" smtClean="0">
                <a:effectLst/>
              </a:rPr>
              <a:t>                (v současnosti známe pět kmenů)</a:t>
            </a:r>
          </a:p>
          <a:p>
            <a:r>
              <a:rPr lang="cs-CZ" dirty="0">
                <a:effectLst/>
              </a:rPr>
              <a:t>P</a:t>
            </a:r>
            <a:r>
              <a:rPr lang="cs-CZ" dirty="0" smtClean="0">
                <a:effectLst/>
              </a:rPr>
              <a:t>oprvé se objevil roku 1976 a zatím je rozšířen pouze v Africe</a:t>
            </a:r>
          </a:p>
          <a:p>
            <a:r>
              <a:rPr lang="cs-CZ" dirty="0">
                <a:effectLst/>
              </a:rPr>
              <a:t>N</a:t>
            </a:r>
            <a:r>
              <a:rPr lang="cs-CZ" dirty="0" smtClean="0">
                <a:effectLst/>
              </a:rPr>
              <a:t>ejvětší </a:t>
            </a:r>
            <a:r>
              <a:rPr lang="cs-CZ" dirty="0">
                <a:effectLst/>
              </a:rPr>
              <a:t>epidemie této nemoci s největším počtem úmrtí propukla na přelomu let 2013 a </a:t>
            </a:r>
            <a:r>
              <a:rPr lang="cs-CZ" dirty="0" smtClean="0">
                <a:effectLst/>
              </a:rPr>
              <a:t>2014 v </a:t>
            </a:r>
            <a:r>
              <a:rPr lang="cs-CZ" dirty="0">
                <a:effectLst/>
              </a:rPr>
              <a:t>západní </a:t>
            </a:r>
            <a:r>
              <a:rPr lang="cs-CZ" dirty="0" smtClean="0">
                <a:effectLst/>
              </a:rPr>
              <a:t>Africe</a:t>
            </a:r>
          </a:p>
          <a:p>
            <a:r>
              <a:rPr lang="cs-CZ" dirty="0">
                <a:effectLst/>
              </a:rPr>
              <a:t>K přenosu viru může dojít při kontaktu s krví nebo tělními tekutinami </a:t>
            </a:r>
            <a:r>
              <a:rPr lang="cs-CZ" dirty="0" smtClean="0">
                <a:effectLst/>
              </a:rPr>
              <a:t>nakaženého</a:t>
            </a:r>
          </a:p>
          <a:p>
            <a:r>
              <a:rPr lang="cs-CZ" dirty="0" smtClean="0">
                <a:effectLst/>
              </a:rPr>
              <a:t>Počátek </a:t>
            </a:r>
            <a:r>
              <a:rPr lang="cs-CZ" dirty="0">
                <a:effectLst/>
              </a:rPr>
              <a:t>nákazy je </a:t>
            </a:r>
            <a:r>
              <a:rPr lang="cs-CZ" dirty="0" smtClean="0">
                <a:effectLst/>
              </a:rPr>
              <a:t>charakterizován </a:t>
            </a:r>
            <a:r>
              <a:rPr lang="cs-CZ" dirty="0">
                <a:effectLst/>
              </a:rPr>
              <a:t>vysokými </a:t>
            </a:r>
            <a:r>
              <a:rPr lang="cs-CZ" dirty="0" smtClean="0">
                <a:effectLst/>
              </a:rPr>
              <a:t>horečkami, </a:t>
            </a:r>
            <a:r>
              <a:rPr lang="cs-CZ" dirty="0">
                <a:effectLst/>
              </a:rPr>
              <a:t>svalovými </a:t>
            </a:r>
            <a:r>
              <a:rPr lang="cs-CZ" dirty="0" smtClean="0">
                <a:effectLst/>
              </a:rPr>
              <a:t>bolestmi a </a:t>
            </a:r>
            <a:r>
              <a:rPr lang="cs-CZ" dirty="0">
                <a:effectLst/>
              </a:rPr>
              <a:t>bolestmi </a:t>
            </a:r>
            <a:r>
              <a:rPr lang="cs-CZ" dirty="0" smtClean="0">
                <a:effectLst/>
              </a:rPr>
              <a:t>hlavy. Častým </a:t>
            </a:r>
            <a:r>
              <a:rPr lang="cs-CZ" dirty="0">
                <a:effectLst/>
              </a:rPr>
              <a:t>symptomem je zvracení, průjem, </a:t>
            </a:r>
            <a:r>
              <a:rPr lang="cs-CZ" dirty="0" smtClean="0">
                <a:effectLst/>
              </a:rPr>
              <a:t>krvácení. Také dochází k poškození ledvin a jater</a:t>
            </a:r>
          </a:p>
          <a:p>
            <a:r>
              <a:rPr lang="cs-CZ" dirty="0">
                <a:effectLst/>
              </a:rPr>
              <a:t>Ve vztahu k tomuto onemocnění neexistuje žádná specifická </a:t>
            </a:r>
            <a:r>
              <a:rPr lang="cs-CZ" dirty="0" smtClean="0">
                <a:effectLst/>
              </a:rPr>
              <a:t>léčba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916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579</TotalTime>
  <Words>488</Words>
  <Application>Microsoft Office PowerPoint</Application>
  <PresentationFormat>Vlastní</PresentationFormat>
  <Paragraphs>88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Damask</vt:lpstr>
      <vt:lpstr>Tohle byste chytit nechtěli</vt:lpstr>
      <vt:lpstr>Lepra (malomocenství)</vt:lpstr>
      <vt:lpstr>Místa výskytu onemocnění</vt:lpstr>
      <vt:lpstr>Kožní projevy</vt:lpstr>
      <vt:lpstr>Mor</vt:lpstr>
      <vt:lpstr>Snímek 6</vt:lpstr>
      <vt:lpstr>Pravé neštovice (variola)</vt:lpstr>
      <vt:lpstr>Snímek 8</vt:lpstr>
      <vt:lpstr>ebola</vt:lpstr>
      <vt:lpstr>Snímek 10</vt:lpstr>
      <vt:lpstr>Snímek 11</vt:lpstr>
      <vt:lpstr>Aids (syndrom získaného selhání imunity)</vt:lpstr>
      <vt:lpstr>Snímek 13</vt:lpstr>
      <vt:lpstr>Chřipka</vt:lpstr>
      <vt:lpstr>Snímek 15</vt:lpstr>
      <vt:lpstr>Ptačí chřipka </vt:lpstr>
      <vt:lpstr>otázky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Tohle byste chytit nechtěli</dc:title>
  <dc:creator>J</dc:creator>
  <cp:lastModifiedBy>Jarmila Ichová</cp:lastModifiedBy>
  <cp:revision>46</cp:revision>
  <dcterms:created xsi:type="dcterms:W3CDTF">2017-04-04T09:56:57Z</dcterms:created>
  <dcterms:modified xsi:type="dcterms:W3CDTF">2017-04-04T20:35:50Z</dcterms:modified>
</cp:coreProperties>
</file>