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1" r:id="rId6"/>
    <p:sldId id="259" r:id="rId7"/>
    <p:sldId id="264" r:id="rId8"/>
    <p:sldId id="260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Výchozí oddíl" id="{7B139E0C-8A54-4335-9B41-EA4F8A94EE5F}">
          <p14:sldIdLst>
            <p14:sldId id="256"/>
            <p14:sldId id="257"/>
            <p14:sldId id="265"/>
            <p14:sldId id="258"/>
            <p14:sldId id="261"/>
            <p14:sldId id="259"/>
            <p14:sldId id="264"/>
            <p14:sldId id="260"/>
            <p14:sldId id="267"/>
            <p14:sldId id="269"/>
            <p14:sldId id="270"/>
            <p14:sldId id="271"/>
            <p14:sldId id="272"/>
            <p14:sldId id="273"/>
            <p14:sldId id="275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C5950"/>
    <a:srgbClr val="7F695E"/>
    <a:srgbClr val="259B90"/>
    <a:srgbClr val="2EC4B6"/>
    <a:srgbClr val="F9EAE6"/>
    <a:srgbClr val="FFEAE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-570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932385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9215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579570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4052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33510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602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147086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5823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03708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559366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252276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EAE6"/>
            </a:gs>
            <a:gs pos="74000">
              <a:srgbClr val="F9EAE6"/>
            </a:gs>
            <a:gs pos="83000">
              <a:srgbClr val="F9EAE6"/>
            </a:gs>
            <a:gs pos="100000">
              <a:srgbClr val="FFEAEE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CDDB-5D0A-4AC8-8D4B-C128A5EC96D8}" type="datetimeFigureOut">
              <a:rPr lang="cs-CZ" smtClean="0"/>
              <a:pPr/>
              <a:t>5.4.2017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1B9FA-E0BB-40BD-B883-E5B62CE731E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872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603889"/>
            <a:ext cx="9144000" cy="2387600"/>
          </a:xfrm>
        </p:spPr>
        <p:txBody>
          <a:bodyPr>
            <a:normAutofit/>
          </a:bodyPr>
          <a:lstStyle/>
          <a:p>
            <a:r>
              <a:rPr lang="cs-CZ" sz="8800" b="1" u="sng" dirty="0" smtClean="0">
                <a:solidFill>
                  <a:srgbClr val="259B90"/>
                </a:solidFill>
              </a:rPr>
              <a:t>ROPA</a:t>
            </a:r>
            <a:endParaRPr lang="cs-CZ" sz="8800" b="1" u="sng" dirty="0">
              <a:solidFill>
                <a:srgbClr val="259B9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rgbClr val="F9EAE6"/>
                </a:solidFill>
              </a:rPr>
              <a:t>Štípán Skalka</a:t>
            </a:r>
          </a:p>
          <a:p>
            <a:r>
              <a:rPr lang="cs-CZ" dirty="0">
                <a:solidFill>
                  <a:srgbClr val="F9EAE6"/>
                </a:solidFill>
              </a:rPr>
              <a:t>P</a:t>
            </a:r>
            <a:r>
              <a:rPr lang="cs-CZ" dirty="0" smtClean="0">
                <a:solidFill>
                  <a:srgbClr val="F9EAE6"/>
                </a:solidFill>
              </a:rPr>
              <a:t>avel Trnka</a:t>
            </a:r>
          </a:p>
          <a:p>
            <a:r>
              <a:rPr lang="cs-CZ" dirty="0" smtClean="0">
                <a:solidFill>
                  <a:srgbClr val="F9EAE6"/>
                </a:solidFill>
              </a:rPr>
              <a:t>Petr Augustin</a:t>
            </a:r>
          </a:p>
          <a:p>
            <a:r>
              <a:rPr lang="cs-CZ" dirty="0" smtClean="0">
                <a:solidFill>
                  <a:srgbClr val="F9EAE6"/>
                </a:solidFill>
              </a:rPr>
              <a:t>Jiří Janků</a:t>
            </a:r>
            <a:endParaRPr lang="cs-CZ" dirty="0">
              <a:solidFill>
                <a:srgbClr val="F9EAE6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866508" y="4472970"/>
            <a:ext cx="63630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6C5950"/>
                </a:solidFill>
              </a:rPr>
              <a:t>Štěpán Skalka</a:t>
            </a:r>
          </a:p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6C5950"/>
                </a:solidFill>
              </a:rPr>
              <a:t>Jiří Janků</a:t>
            </a:r>
          </a:p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6C5950"/>
                </a:solidFill>
              </a:rPr>
              <a:t>Pavel Trnka</a:t>
            </a:r>
          </a:p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rgbClr val="6C5950"/>
                </a:solidFill>
              </a:rPr>
              <a:t>Petr Augustin</a:t>
            </a:r>
            <a:endParaRPr lang="cs-CZ" sz="2400" dirty="0">
              <a:solidFill>
                <a:srgbClr val="6C5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5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2EC4B6"/>
                </a:solidFill>
              </a:rPr>
              <a:t>Přeprava ropy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                                       </a:t>
            </a:r>
            <a:r>
              <a:rPr lang="cs-CZ" dirty="0" smtClean="0">
                <a:solidFill>
                  <a:srgbClr val="7F695E"/>
                </a:solidFill>
              </a:rPr>
              <a:t>Dva </a:t>
            </a:r>
            <a:r>
              <a:rPr lang="cs-CZ" dirty="0">
                <a:solidFill>
                  <a:srgbClr val="6C5950"/>
                </a:solidFill>
              </a:rPr>
              <a:t>hlavní</a:t>
            </a:r>
            <a:r>
              <a:rPr lang="cs-CZ" dirty="0">
                <a:solidFill>
                  <a:srgbClr val="7F695E"/>
                </a:solidFill>
              </a:rPr>
              <a:t> </a:t>
            </a:r>
            <a:r>
              <a:rPr lang="cs-CZ" dirty="0">
                <a:solidFill>
                  <a:srgbClr val="6C5950"/>
                </a:solidFill>
              </a:rPr>
              <a:t>způsoby</a:t>
            </a:r>
            <a:r>
              <a:rPr lang="cs-CZ" dirty="0"/>
              <a:t>:</a:t>
            </a:r>
          </a:p>
          <a:p>
            <a:r>
              <a:rPr lang="cs-CZ" dirty="0">
                <a:solidFill>
                  <a:srgbClr val="6C5950"/>
                </a:solidFill>
              </a:rPr>
              <a:t>Přeprava ropovody</a:t>
            </a:r>
            <a:r>
              <a:rPr lang="cs-CZ" dirty="0"/>
              <a:t>				</a:t>
            </a:r>
            <a:r>
              <a:rPr lang="cs-CZ" dirty="0">
                <a:solidFill>
                  <a:srgbClr val="6C5950"/>
                </a:solidFill>
              </a:rPr>
              <a:t>Přeprava </a:t>
            </a:r>
            <a:r>
              <a:rPr lang="cs-CZ" dirty="0" smtClean="0">
                <a:solidFill>
                  <a:srgbClr val="6C5950"/>
                </a:solidFill>
              </a:rPr>
              <a:t>tankery</a:t>
            </a:r>
            <a:endParaRPr lang="cs-CZ" dirty="0">
              <a:solidFill>
                <a:srgbClr val="6C59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695" y="2811593"/>
            <a:ext cx="5222425" cy="3833048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931" y="2811594"/>
            <a:ext cx="5009942" cy="383304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304885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8760" y="1459865"/>
            <a:ext cx="5328920" cy="4351338"/>
          </a:xfrm>
        </p:spPr>
        <p:txBody>
          <a:bodyPr>
            <a:normAutofit/>
          </a:bodyPr>
          <a:lstStyle/>
          <a:p>
            <a:pPr>
              <a:buClr>
                <a:srgbClr val="259B90"/>
              </a:buClr>
            </a:pPr>
            <a:r>
              <a:rPr lang="cs-CZ" sz="1800" dirty="0">
                <a:solidFill>
                  <a:srgbClr val="6C5950"/>
                </a:solidFill>
              </a:rPr>
              <a:t>ČR je zásobena ropou ze dvou směrů:</a:t>
            </a:r>
          </a:p>
          <a:p>
            <a:pPr>
              <a:buClr>
                <a:srgbClr val="259B90"/>
              </a:buClr>
            </a:pPr>
            <a:r>
              <a:rPr lang="cs-CZ" sz="1800" dirty="0">
                <a:solidFill>
                  <a:srgbClr val="6C5950"/>
                </a:solidFill>
              </a:rPr>
              <a:t>Z východu - ropovod družba - ropa z Ruska</a:t>
            </a:r>
          </a:p>
          <a:p>
            <a:pPr>
              <a:buClr>
                <a:srgbClr val="259B90"/>
              </a:buClr>
            </a:pPr>
            <a:r>
              <a:rPr lang="cs-CZ" sz="1800" dirty="0">
                <a:solidFill>
                  <a:srgbClr val="6C5950"/>
                </a:solidFill>
              </a:rPr>
              <a:t>Ze západu – ropovod Ingolstadt (IKL) ropa z Blízkého </a:t>
            </a:r>
            <a:r>
              <a:rPr lang="cs-CZ" sz="1800" dirty="0" smtClean="0">
                <a:solidFill>
                  <a:srgbClr val="6C5950"/>
                </a:solidFill>
              </a:rPr>
              <a:t>východu</a:t>
            </a:r>
          </a:p>
          <a:p>
            <a:pPr>
              <a:buClr>
                <a:srgbClr val="259B90"/>
              </a:buClr>
            </a:pPr>
            <a:endParaRPr lang="cs-CZ" sz="1800" dirty="0">
              <a:solidFill>
                <a:srgbClr val="6C5950"/>
              </a:solidFill>
            </a:endParaRPr>
          </a:p>
          <a:p>
            <a:pPr>
              <a:buClr>
                <a:srgbClr val="259B90"/>
              </a:buClr>
            </a:pPr>
            <a:r>
              <a:rPr lang="cs-CZ" sz="1800" dirty="0">
                <a:solidFill>
                  <a:srgbClr val="6C5950"/>
                </a:solidFill>
              </a:rPr>
              <a:t>Problémy s ropovody</a:t>
            </a:r>
          </a:p>
          <a:p>
            <a:pPr>
              <a:buClr>
                <a:srgbClr val="259B90"/>
              </a:buClr>
            </a:pPr>
            <a:r>
              <a:rPr lang="cs-CZ" sz="1800" dirty="0" smtClean="0">
                <a:solidFill>
                  <a:srgbClr val="6C5950"/>
                </a:solidFill>
              </a:rPr>
              <a:t>Úměrně </a:t>
            </a:r>
            <a:r>
              <a:rPr lang="cs-CZ" sz="1800" dirty="0">
                <a:solidFill>
                  <a:srgbClr val="6C5950"/>
                </a:solidFill>
              </a:rPr>
              <a:t>délce potrubí se zvyšuje riziko havárií →  znečistění podzemních i povrchových vod</a:t>
            </a:r>
          </a:p>
          <a:p>
            <a:pPr>
              <a:buClr>
                <a:srgbClr val="259B90"/>
              </a:buClr>
            </a:pPr>
            <a:r>
              <a:rPr lang="cs-CZ" sz="1800" dirty="0">
                <a:solidFill>
                  <a:srgbClr val="6C5950"/>
                </a:solidFill>
              </a:rPr>
              <a:t>Ropovody jsou v chudších zemích také často navrtávány za účelem nelegálního odčerpávání ropy.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838200" y="677041"/>
            <a:ext cx="4454938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u="sng" dirty="0">
                <a:solidFill>
                  <a:srgbClr val="2EC4B6"/>
                </a:solidFill>
              </a:rPr>
              <a:t>Přeprava ropovody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7040" y="1485204"/>
            <a:ext cx="6451600" cy="3634261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xmlns="" val="7469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11" y="116747"/>
            <a:ext cx="11155680" cy="662450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xmlns="" val="28164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7433" y="374552"/>
            <a:ext cx="10515600" cy="1325563"/>
          </a:xfrm>
        </p:spPr>
        <p:txBody>
          <a:bodyPr/>
          <a:lstStyle/>
          <a:p>
            <a:pPr algn="ctr"/>
            <a:r>
              <a:rPr lang="cs-CZ" b="1" u="sng" dirty="0">
                <a:solidFill>
                  <a:srgbClr val="2EC4B6"/>
                </a:solidFill>
              </a:rPr>
              <a:t>Tankery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V dnešní době </a:t>
            </a:r>
            <a:r>
              <a:rPr lang="cs-CZ" dirty="0" smtClean="0">
                <a:solidFill>
                  <a:srgbClr val="6C5950"/>
                </a:solidFill>
              </a:rPr>
              <a:t>jsou </a:t>
            </a:r>
            <a:r>
              <a:rPr lang="cs-CZ" dirty="0">
                <a:solidFill>
                  <a:srgbClr val="6C5950"/>
                </a:solidFill>
              </a:rPr>
              <a:t>k přepravě ropy využívány nákladní lodě = </a:t>
            </a:r>
            <a:r>
              <a:rPr lang="cs-CZ" dirty="0" smtClean="0">
                <a:solidFill>
                  <a:srgbClr val="6C5950"/>
                </a:solidFill>
              </a:rPr>
              <a:t>tankery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Velkým problémem tankerů jsou havárie, kdy do moře uniká ropa – odhaduje se, že do moře unikne ročně 10 milionů tun ropy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Jedna tuna ropy stačí k znečištění asi 9 km² oceánu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Protože ropa je lehčí než voda, drží se na hladině, vznikají ropné skvrny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0032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2EC4B6"/>
                </a:solidFill>
              </a:rPr>
              <a:t>Největší nehody tankerů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6272" y="1690688"/>
            <a:ext cx="10515600" cy="802343"/>
          </a:xfrm>
        </p:spPr>
        <p:txBody>
          <a:bodyPr>
            <a:normAutofit/>
          </a:bodyPr>
          <a:lstStyle/>
          <a:p>
            <a:pPr>
              <a:buClr>
                <a:srgbClr val="259B90"/>
              </a:buClr>
            </a:pPr>
            <a:r>
              <a:rPr lang="cs-CZ" sz="2400" dirty="0">
                <a:solidFill>
                  <a:srgbClr val="6C5950"/>
                </a:solidFill>
              </a:rPr>
              <a:t>Liberijská loď Rena narazila 5.10.2011 na útes u pobřeží Nového Zélandu, z lodi okamžitě začal unikat mazut, který už zabil asi 1400 ptáků a 13 tuleňů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02525" y="1167468"/>
            <a:ext cx="6593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259B90"/>
                </a:solidFill>
              </a:rPr>
              <a:t>Rena</a:t>
            </a:r>
            <a:endParaRPr lang="cs-CZ" sz="2800" b="1" u="sng" dirty="0">
              <a:solidFill>
                <a:srgbClr val="259B9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02525" y="2366128"/>
            <a:ext cx="21183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u="sng" dirty="0">
                <a:solidFill>
                  <a:srgbClr val="259B90"/>
                </a:solidFill>
              </a:rPr>
              <a:t>Exxon Valdez</a:t>
            </a:r>
          </a:p>
          <a:p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46272" y="2875002"/>
            <a:ext cx="10259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C5950"/>
                </a:solidFill>
              </a:rPr>
              <a:t>Exxon Valdez ztroskotal dne 24.3.1989 u aljašského pobřeží, do oceánu uniklo přes 40 milionů litrů ropy</a:t>
            </a:r>
            <a:r>
              <a:rPr lang="cs-CZ" sz="2400" dirty="0" smtClean="0">
                <a:solidFill>
                  <a:srgbClr val="6C5950"/>
                </a:solidFill>
              </a:rPr>
              <a:t>.</a:t>
            </a:r>
            <a:endParaRPr lang="cs-CZ" sz="2400" dirty="0">
              <a:solidFill>
                <a:srgbClr val="6C5950"/>
              </a:solidFill>
            </a:endParaRPr>
          </a:p>
          <a:p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2525" y="3813507"/>
            <a:ext cx="401864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>
                <a:solidFill>
                  <a:srgbClr val="259B90"/>
                </a:solidFill>
              </a:rPr>
              <a:t>Godafoss</a:t>
            </a:r>
            <a:endParaRPr lang="cs-CZ" sz="2800" b="1" u="sng" dirty="0">
              <a:solidFill>
                <a:srgbClr val="259B90"/>
              </a:solidFill>
            </a:endParaRP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46272" y="4468305"/>
            <a:ext cx="102593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C5950"/>
                </a:solidFill>
              </a:rPr>
              <a:t>Islandská kontejnerová loď najela 17.2.2011 na mělčinu na jihu Norska – do oblasti přírodní rezervace </a:t>
            </a:r>
            <a:r>
              <a:rPr lang="cs-CZ" sz="2400" dirty="0" err="1">
                <a:solidFill>
                  <a:srgbClr val="6C5950"/>
                </a:solidFill>
              </a:rPr>
              <a:t>Yttre</a:t>
            </a:r>
            <a:r>
              <a:rPr lang="cs-CZ" sz="2400" dirty="0">
                <a:solidFill>
                  <a:srgbClr val="6C5950"/>
                </a:solidFill>
              </a:rPr>
              <a:t> </a:t>
            </a:r>
            <a:r>
              <a:rPr lang="cs-CZ" sz="2400" dirty="0" err="1">
                <a:solidFill>
                  <a:srgbClr val="6C5950"/>
                </a:solidFill>
              </a:rPr>
              <a:t>Hvaler</a:t>
            </a:r>
            <a:endParaRPr lang="cs-CZ" sz="2400" dirty="0">
              <a:solidFill>
                <a:srgbClr val="6C595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33941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Z:\home\petr\Stažené\doprava-ropy-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28" y="365125"/>
            <a:ext cx="11075943" cy="617451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4153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2EC4B6"/>
                </a:solidFill>
              </a:rPr>
              <a:t>Otázky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7080" y="1083945"/>
            <a:ext cx="10515600" cy="5032375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259B90"/>
              </a:buClr>
            </a:pPr>
            <a:endParaRPr lang="cs-CZ" dirty="0" smtClean="0">
              <a:solidFill>
                <a:srgbClr val="6C5950"/>
              </a:solidFill>
            </a:endParaRP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Co to je ropný zlom?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K čemu se ropa používá?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Podle čeho se ropa dělí? (na jaké druhy?)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Jak se ropa těží?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Jak ropa vznikla?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Jakým </a:t>
            </a:r>
            <a:r>
              <a:rPr lang="cs-CZ" dirty="0">
                <a:solidFill>
                  <a:srgbClr val="6C5950"/>
                </a:solidFill>
              </a:rPr>
              <a:t>z</a:t>
            </a:r>
            <a:r>
              <a:rPr lang="cs-CZ" dirty="0" smtClean="0">
                <a:solidFill>
                  <a:srgbClr val="6C5950"/>
                </a:solidFill>
              </a:rPr>
              <a:t>působem je ropa přepravována?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Jaké znáš havárie ropných tankerů? (3)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Jak se jmenuje největší ropovod v ČR?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Kde v ČR najdeme zásoby ropy?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Ropa může mít různá zbarvení. Na čem u toho záleží?</a:t>
            </a:r>
          </a:p>
          <a:p>
            <a:pPr>
              <a:buClr>
                <a:srgbClr val="259B90"/>
              </a:buClr>
            </a:pPr>
            <a:endParaRPr lang="cs-CZ" dirty="0" smtClean="0">
              <a:solidFill>
                <a:srgbClr val="6C5950"/>
              </a:solidFill>
            </a:endParaRPr>
          </a:p>
          <a:p>
            <a:pPr>
              <a:buClr>
                <a:srgbClr val="259B90"/>
              </a:buClr>
            </a:pPr>
            <a:endParaRPr lang="cs-CZ" dirty="0" smtClean="0">
              <a:solidFill>
                <a:srgbClr val="6C5950"/>
              </a:solidFill>
            </a:endParaRPr>
          </a:p>
          <a:p>
            <a:pPr>
              <a:buClr>
                <a:srgbClr val="259B90"/>
              </a:buClr>
            </a:pPr>
            <a:endParaRPr lang="cs-CZ" dirty="0" smtClean="0">
              <a:solidFill>
                <a:srgbClr val="6C5950"/>
              </a:solidFill>
            </a:endParaRPr>
          </a:p>
          <a:p>
            <a:pPr marL="0" indent="0">
              <a:buClr>
                <a:srgbClr val="259B90"/>
              </a:buClr>
              <a:buNone/>
            </a:pPr>
            <a:endParaRPr lang="cs-CZ" dirty="0" smtClean="0">
              <a:solidFill>
                <a:srgbClr val="6C5950"/>
              </a:solidFill>
            </a:endParaRPr>
          </a:p>
          <a:p>
            <a:pPr>
              <a:buClr>
                <a:srgbClr val="259B90"/>
              </a:buClr>
            </a:pPr>
            <a:endParaRPr lang="cs-CZ" dirty="0" smtClean="0"/>
          </a:p>
          <a:p>
            <a:pPr>
              <a:buClr>
                <a:srgbClr val="259B9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04412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 smtClean="0">
                <a:solidFill>
                  <a:srgbClr val="2EC4B6"/>
                </a:solidFill>
              </a:rPr>
              <a:t>Co to je?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Různě zbarvená kapalná směs alkanů, cykloalkanů a </a:t>
            </a:r>
            <a:r>
              <a:rPr lang="cs-CZ" dirty="0" err="1" smtClean="0">
                <a:solidFill>
                  <a:srgbClr val="6C5950"/>
                </a:solidFill>
              </a:rPr>
              <a:t>arenů</a:t>
            </a:r>
            <a:r>
              <a:rPr lang="cs-CZ" dirty="0" smtClean="0">
                <a:solidFill>
                  <a:srgbClr val="6C5950"/>
                </a:solidFill>
              </a:rPr>
              <a:t>. Zbarvení záleží na místě původu. (odkud pochází)</a:t>
            </a:r>
          </a:p>
          <a:p>
            <a:pPr>
              <a:buClr>
                <a:srgbClr val="259B90"/>
              </a:buClr>
            </a:pPr>
            <a:r>
              <a:rPr lang="cs-CZ" b="1" dirty="0" smtClean="0">
                <a:solidFill>
                  <a:srgbClr val="6C5950"/>
                </a:solidFill>
              </a:rPr>
              <a:t>VZNIK:</a:t>
            </a:r>
            <a:r>
              <a:rPr lang="cs-CZ" dirty="0" smtClean="0">
                <a:solidFill>
                  <a:srgbClr val="6C5950"/>
                </a:solidFill>
              </a:rPr>
              <a:t> přeměnou živočišného a rostlinného materiálu obsaženého v horninách, ale jsou i jiné teorie například </a:t>
            </a:r>
            <a:r>
              <a:rPr lang="cs-CZ" dirty="0">
                <a:solidFill>
                  <a:srgbClr val="6C5950"/>
                </a:solidFill>
              </a:rPr>
              <a:t>působením přehřáté páry na karbidy těžkých </a:t>
            </a:r>
            <a:r>
              <a:rPr lang="cs-CZ" dirty="0" smtClean="0">
                <a:solidFill>
                  <a:srgbClr val="6C5950"/>
                </a:solidFill>
              </a:rPr>
              <a:t>kovů.</a:t>
            </a:r>
          </a:p>
          <a:p>
            <a:pPr>
              <a:buClr>
                <a:srgbClr val="259B90"/>
              </a:buClr>
            </a:pPr>
            <a:r>
              <a:rPr lang="cs-CZ" b="1" dirty="0" smtClean="0">
                <a:solidFill>
                  <a:srgbClr val="6C5950"/>
                </a:solidFill>
              </a:rPr>
              <a:t>VÝSKYT: </a:t>
            </a:r>
            <a:r>
              <a:rPr lang="cs-CZ" dirty="0" smtClean="0">
                <a:solidFill>
                  <a:srgbClr val="6C5950"/>
                </a:solidFill>
              </a:rPr>
              <a:t>svrchní vrstvy zemské kůry pod nepropustnými vrstvami, s ropou bývá přítomen i zemní plyn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Řadí se mezi neobnovitelné zdroje.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0856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2EC4B6"/>
                </a:solidFill>
              </a:rPr>
              <a:t>D</a:t>
            </a:r>
            <a:r>
              <a:rPr lang="cs-CZ" b="1" u="sng" dirty="0" smtClean="0">
                <a:solidFill>
                  <a:srgbClr val="2EC4B6"/>
                </a:solidFill>
              </a:rPr>
              <a:t>ruhy ropy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Ropný průmysl rozděluje ropu podle jejího </a:t>
            </a:r>
            <a:r>
              <a:rPr lang="cs-CZ" dirty="0" smtClean="0">
                <a:solidFill>
                  <a:srgbClr val="6C5950"/>
                </a:solidFill>
              </a:rPr>
              <a:t>původu a </a:t>
            </a:r>
            <a:r>
              <a:rPr lang="cs-CZ" dirty="0">
                <a:solidFill>
                  <a:srgbClr val="6C5950"/>
                </a:solidFill>
              </a:rPr>
              <a:t>často také podle její hustoty (lehká, </a:t>
            </a:r>
            <a:r>
              <a:rPr lang="cs-CZ" i="1" dirty="0" err="1">
                <a:solidFill>
                  <a:srgbClr val="6C5950"/>
                </a:solidFill>
              </a:rPr>
              <a:t>light</a:t>
            </a:r>
            <a:r>
              <a:rPr lang="cs-CZ" dirty="0">
                <a:solidFill>
                  <a:srgbClr val="6C5950"/>
                </a:solidFill>
              </a:rPr>
              <a:t>, středně těžká, </a:t>
            </a:r>
            <a:r>
              <a:rPr lang="cs-CZ" i="1" dirty="0" err="1">
                <a:solidFill>
                  <a:srgbClr val="6C5950"/>
                </a:solidFill>
              </a:rPr>
              <a:t>intermediate</a:t>
            </a:r>
            <a:r>
              <a:rPr lang="cs-CZ" dirty="0">
                <a:solidFill>
                  <a:srgbClr val="6C5950"/>
                </a:solidFill>
              </a:rPr>
              <a:t> a těžká, </a:t>
            </a:r>
            <a:r>
              <a:rPr lang="cs-CZ" i="1" dirty="0" err="1">
                <a:solidFill>
                  <a:srgbClr val="6C5950"/>
                </a:solidFill>
              </a:rPr>
              <a:t>heavy</a:t>
            </a:r>
            <a:r>
              <a:rPr lang="cs-CZ" dirty="0">
                <a:solidFill>
                  <a:srgbClr val="6C5950"/>
                </a:solidFill>
              </a:rPr>
              <a:t>); rafinérie ji také mohou označovat jako „sladkou“ (</a:t>
            </a:r>
            <a:r>
              <a:rPr lang="cs-CZ" i="1" dirty="0" err="1" smtClean="0">
                <a:solidFill>
                  <a:srgbClr val="6C5950"/>
                </a:solidFill>
              </a:rPr>
              <a:t>sweet</a:t>
            </a:r>
            <a:r>
              <a:rPr lang="cs-CZ" dirty="0" smtClean="0">
                <a:solidFill>
                  <a:srgbClr val="6C5950"/>
                </a:solidFill>
              </a:rPr>
              <a:t>) (málo síry),  </a:t>
            </a:r>
            <a:r>
              <a:rPr lang="cs-CZ" dirty="0">
                <a:solidFill>
                  <a:srgbClr val="6C5950"/>
                </a:solidFill>
              </a:rPr>
              <a:t>nebo jako „kyselou“ (</a:t>
            </a:r>
            <a:r>
              <a:rPr lang="cs-CZ" i="1" dirty="0" err="1" smtClean="0">
                <a:solidFill>
                  <a:srgbClr val="6C5950"/>
                </a:solidFill>
              </a:rPr>
              <a:t>sour</a:t>
            </a:r>
            <a:r>
              <a:rPr lang="cs-CZ" dirty="0" smtClean="0">
                <a:solidFill>
                  <a:srgbClr val="6C5950"/>
                </a:solidFill>
              </a:rPr>
              <a:t>)(více </a:t>
            </a:r>
            <a:r>
              <a:rPr lang="cs-CZ" dirty="0">
                <a:solidFill>
                  <a:srgbClr val="6C5950"/>
                </a:solidFill>
              </a:rPr>
              <a:t>než 0,5 % </a:t>
            </a:r>
            <a:r>
              <a:rPr lang="cs-CZ" dirty="0" smtClean="0">
                <a:solidFill>
                  <a:srgbClr val="6C5950"/>
                </a:solidFill>
              </a:rPr>
              <a:t>síry) </a:t>
            </a:r>
            <a:endParaRPr lang="cs-CZ" dirty="0">
              <a:solidFill>
                <a:srgbClr val="6C59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>
                <a:solidFill>
                  <a:srgbClr val="2EC4B6"/>
                </a:solidFill>
              </a:rPr>
              <a:t>T</a:t>
            </a:r>
            <a:r>
              <a:rPr lang="cs-CZ" u="sng" dirty="0" smtClean="0">
                <a:solidFill>
                  <a:srgbClr val="2EC4B6"/>
                </a:solidFill>
              </a:rPr>
              <a:t>ěžba ropy</a:t>
            </a:r>
            <a:endParaRPr lang="cs-CZ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776483"/>
            <a:ext cx="10515600" cy="4351338"/>
          </a:xfrm>
        </p:spPr>
        <p:txBody>
          <a:bodyPr/>
          <a:lstStyle/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V minulosti existovaly lokality, kde ropa v komerčních množstvích přirozeně vyvěrala na zemský povrch. Nyní se většina ropa získává pomocí vrtů.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Způsoby těžby:  -primární</a:t>
            </a:r>
          </a:p>
          <a:p>
            <a:pPr marL="0" indent="0">
              <a:buClr>
                <a:srgbClr val="259B90"/>
              </a:buClr>
              <a:buNone/>
            </a:pPr>
            <a:r>
              <a:rPr lang="cs-CZ" dirty="0" smtClean="0">
                <a:solidFill>
                  <a:srgbClr val="6C5950"/>
                </a:solidFill>
              </a:rPr>
              <a:t>                                -sekundární</a:t>
            </a:r>
          </a:p>
          <a:p>
            <a:pPr marL="0" indent="0">
              <a:buClr>
                <a:srgbClr val="259B90"/>
              </a:buClr>
              <a:buNone/>
            </a:pPr>
            <a:r>
              <a:rPr lang="cs-CZ" dirty="0" smtClean="0">
                <a:solidFill>
                  <a:srgbClr val="6C5950"/>
                </a:solidFill>
              </a:rPr>
              <a:t>                                -terciární</a:t>
            </a:r>
          </a:p>
          <a:p>
            <a:endParaRPr lang="cs-CZ" dirty="0"/>
          </a:p>
        </p:txBody>
      </p:sp>
      <p:pic>
        <p:nvPicPr>
          <p:cNvPr id="1028" name="Picture 4" descr="Výsledek obrázku pro r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711" y="3952152"/>
            <a:ext cx="2709148" cy="2031861"/>
          </a:xfrm>
          <a:prstGeom prst="rect">
            <a:avLst/>
          </a:prstGeom>
          <a:noFill/>
          <a:effectLst>
            <a:softEdge rad="889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sledek obrázku pro 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6423" y="3952151"/>
            <a:ext cx="4268732" cy="2838707"/>
          </a:xfrm>
          <a:prstGeom prst="rect">
            <a:avLst/>
          </a:prstGeom>
          <a:noFill/>
          <a:effectLst>
            <a:softEdge rad="1651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82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9431" y="859395"/>
            <a:ext cx="10515600" cy="586345"/>
          </a:xfrm>
        </p:spPr>
        <p:txBody>
          <a:bodyPr>
            <a:normAutofit/>
          </a:bodyPr>
          <a:lstStyle/>
          <a:p>
            <a:r>
              <a:rPr lang="cs-CZ" sz="3200" b="1" u="sng" dirty="0">
                <a:solidFill>
                  <a:srgbClr val="2EC4B6"/>
                </a:solidFill>
              </a:rPr>
              <a:t>P</a:t>
            </a:r>
            <a:r>
              <a:rPr lang="cs-CZ" sz="3200" b="1" u="sng" dirty="0" smtClean="0">
                <a:solidFill>
                  <a:srgbClr val="2EC4B6"/>
                </a:solidFill>
              </a:rPr>
              <a:t>rimární metody</a:t>
            </a:r>
            <a:endParaRPr lang="cs-CZ" sz="3200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19431" y="1705233"/>
            <a:ext cx="10515600" cy="642551"/>
          </a:xfrm>
        </p:spPr>
        <p:txBody>
          <a:bodyPr>
            <a:noAutofit/>
          </a:bodyPr>
          <a:lstStyle/>
          <a:p>
            <a:pPr>
              <a:buClr>
                <a:srgbClr val="259B90"/>
              </a:buClr>
            </a:pPr>
            <a:r>
              <a:rPr lang="cs-CZ" sz="2400" dirty="0" smtClean="0">
                <a:solidFill>
                  <a:srgbClr val="6C5950"/>
                </a:solidFill>
              </a:rPr>
              <a:t>Zemní plyn, který se pod tlakem nachází nad ropou, ji vytlačuje z vrtu ven. Tak se vytěží maximálně 20 % ropy v nalezišti. Tlak plynu postupně klesá, takže je třeba přejít k dalšímu způsobu.</a:t>
            </a:r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77329" y="2722896"/>
            <a:ext cx="1079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rgbClr val="2EC4B6"/>
                </a:solidFill>
              </a:rPr>
              <a:t>Sekundární metody</a:t>
            </a:r>
            <a:endParaRPr lang="cs-CZ" sz="32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877329" y="3404172"/>
            <a:ext cx="98977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C5950"/>
                </a:solidFill>
              </a:rPr>
              <a:t>Klasické vahadlové pumpy. Do vrtu je vháněna voda, zemní plyn, vzduch, nebo CO</a:t>
            </a:r>
            <a:r>
              <a:rPr lang="cs-CZ" sz="2400" baseline="-25000" dirty="0">
                <a:solidFill>
                  <a:srgbClr val="6C5950"/>
                </a:solidFill>
              </a:rPr>
              <a:t>2</a:t>
            </a:r>
            <a:r>
              <a:rPr lang="cs-CZ" sz="2400" dirty="0">
                <a:solidFill>
                  <a:srgbClr val="6C5950"/>
                </a:solidFill>
              </a:rPr>
              <a:t>. Tak se dá vytěžit dalších 5–15 % z celkového množství ropy. Poté nastupuje závěrečná metoda</a:t>
            </a:r>
            <a:r>
              <a:rPr lang="cs-CZ" sz="2400" dirty="0" smtClean="0">
                <a:solidFill>
                  <a:srgbClr val="990033"/>
                </a:solidFill>
              </a:rPr>
              <a:t>.</a:t>
            </a:r>
            <a:endParaRPr lang="cs-CZ" sz="2400" dirty="0" smtClean="0"/>
          </a:p>
        </p:txBody>
      </p:sp>
      <p:sp>
        <p:nvSpPr>
          <p:cNvPr id="9" name="TextovéPole 8"/>
          <p:cNvSpPr txBox="1"/>
          <p:nvPr/>
        </p:nvSpPr>
        <p:spPr>
          <a:xfrm>
            <a:off x="877329" y="2830618"/>
            <a:ext cx="883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877330" y="2879693"/>
            <a:ext cx="883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77329" y="4604501"/>
            <a:ext cx="78465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>
                <a:solidFill>
                  <a:srgbClr val="2EC4B6"/>
                </a:solidFill>
              </a:rPr>
              <a:t>Terciární metody</a:t>
            </a:r>
            <a:endParaRPr lang="cs-CZ" sz="3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77329" y="5189838"/>
            <a:ext cx="10046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259B90"/>
              </a:buClr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6C5950"/>
                </a:solidFill>
              </a:rPr>
              <a:t>Pomocí injekcí horké páry je snížena viskozita ropy a lze tak získat opět 5–15 % z celkového množství ropy.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966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470027"/>
            <a:ext cx="10602225" cy="4387183"/>
          </a:xfrm>
        </p:spPr>
        <p:txBody>
          <a:bodyPr/>
          <a:lstStyle/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V druhé polovině 20. století je ropa stále více těžena ze dna mělkých moří (již dříve to bylo Kaspické jezero, později Mexický záliv a Severní moře). Za tím účelem jsou v mořích stavěny ropné plošiny.</a:t>
            </a:r>
          </a:p>
          <a:p>
            <a:pPr>
              <a:buClr>
                <a:srgbClr val="259B90"/>
              </a:buClr>
            </a:pPr>
            <a:r>
              <a:rPr lang="cs-CZ" dirty="0" smtClean="0">
                <a:solidFill>
                  <a:srgbClr val="6C5950"/>
                </a:solidFill>
              </a:rPr>
              <a:t>V ČR se ropa nachází na Hodonínsku na jižní Moravě</a:t>
            </a:r>
          </a:p>
          <a:p>
            <a:endParaRPr lang="cs-CZ" dirty="0"/>
          </a:p>
        </p:txBody>
      </p:sp>
      <p:pic>
        <p:nvPicPr>
          <p:cNvPr id="2050" name="Picture 2" descr="Výsledek obrázku pro rop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511" y="3902697"/>
            <a:ext cx="4047571" cy="259157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ro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6437" y="3726879"/>
            <a:ext cx="4977477" cy="2943205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10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>
                <a:solidFill>
                  <a:srgbClr val="2EC4B6"/>
                </a:solidFill>
              </a:rPr>
              <a:t>V</a:t>
            </a:r>
            <a:r>
              <a:rPr lang="cs-CZ" b="1" u="sng" dirty="0" smtClean="0">
                <a:solidFill>
                  <a:srgbClr val="2EC4B6"/>
                </a:solidFill>
              </a:rPr>
              <a:t>ýznam ropy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95 procent veškerých potravin je pěstována za přispění ropy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95 procent dopravy zprostředkovávají ropné deriváty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95 procent veškerého vyráběného zboží potřebuje pro svou výrobu ropu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za každou kalorii běžně vyráběných potravin se skrývá 10 kalorií z ropy</a:t>
            </a:r>
          </a:p>
          <a:p>
            <a:pPr>
              <a:buClr>
                <a:srgbClr val="259B90"/>
              </a:buClr>
            </a:pPr>
            <a:r>
              <a:rPr lang="cs-CZ" dirty="0">
                <a:solidFill>
                  <a:srgbClr val="6C5950"/>
                </a:solidFill>
              </a:rPr>
              <a:t>na výrobu jednoho typického počítače se spotřebuje ropa o množství desetinásobku jeho hmotnosti</a:t>
            </a:r>
          </a:p>
          <a:p>
            <a:pPr>
              <a:buClr>
                <a:srgbClr val="259B90"/>
              </a:buClr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841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146" y="488191"/>
            <a:ext cx="11044371" cy="5881617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xmlns="" val="395420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 smtClean="0">
                <a:solidFill>
                  <a:srgbClr val="2EC4B6"/>
                </a:solidFill>
              </a:rPr>
              <a:t>Ropný zlom</a:t>
            </a:r>
            <a:endParaRPr lang="cs-CZ" b="1" u="sng" dirty="0">
              <a:solidFill>
                <a:srgbClr val="2EC4B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259B90"/>
              </a:buClr>
            </a:pPr>
            <a:r>
              <a:rPr lang="cs-CZ" b="1" dirty="0">
                <a:solidFill>
                  <a:srgbClr val="6C5950"/>
                </a:solidFill>
              </a:rPr>
              <a:t>Ropný zlom</a:t>
            </a:r>
            <a:r>
              <a:rPr lang="cs-CZ" dirty="0">
                <a:solidFill>
                  <a:srgbClr val="6C5950"/>
                </a:solidFill>
              </a:rPr>
              <a:t> nebo též </a:t>
            </a:r>
            <a:r>
              <a:rPr lang="cs-CZ" b="1" dirty="0">
                <a:solidFill>
                  <a:srgbClr val="6C5950"/>
                </a:solidFill>
              </a:rPr>
              <a:t>ropný vrchol</a:t>
            </a:r>
            <a:r>
              <a:rPr lang="cs-CZ" dirty="0">
                <a:solidFill>
                  <a:srgbClr val="6C5950"/>
                </a:solidFill>
              </a:rPr>
              <a:t> je bod, v němž těžba ropy (v rámci ložiska, státu, oblasti nebo světa) dosáhne maxima a od kterého vstupuje do fáze poklesu až ke konečnému vyčerpání. Teorie, zabývající se dlouhodobými předpověďmi spotřeby a vyčerpání ropy a dalších fosilních paliv, se nazývá </a:t>
            </a:r>
            <a:r>
              <a:rPr lang="cs-CZ" i="1" dirty="0" err="1">
                <a:solidFill>
                  <a:srgbClr val="6C5950"/>
                </a:solidFill>
              </a:rPr>
              <a:t>Hubbertova</a:t>
            </a:r>
            <a:r>
              <a:rPr lang="cs-CZ" i="1" dirty="0">
                <a:solidFill>
                  <a:srgbClr val="6C5950"/>
                </a:solidFill>
              </a:rPr>
              <a:t> teorie ropného zlomu</a:t>
            </a:r>
            <a:r>
              <a:rPr lang="cs-CZ" dirty="0">
                <a:solidFill>
                  <a:srgbClr val="6C5950"/>
                </a:solidFill>
              </a:rPr>
              <a:t> a má své příznivce i kritiky. Tato teorie předpokládá, že zdroje ropy nejsou obnovitelné a říká, že její těžba v okamžiku, kdy bude vytěžena přibližně polovina světových zásob, musí z geologických důvodů nevyhnutelně dosáhnout svého vrcholu, po čemž začne klesat.</a:t>
            </a:r>
          </a:p>
        </p:txBody>
      </p:sp>
    </p:spTree>
    <p:extLst>
      <p:ext uri="{BB962C8B-B14F-4D97-AF65-F5344CB8AC3E}">
        <p14:creationId xmlns:p14="http://schemas.microsoft.com/office/powerpoint/2010/main" xmlns="" val="323279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504</Words>
  <Application>Microsoft Office PowerPoint</Application>
  <PresentationFormat>Vlastní</PresentationFormat>
  <Paragraphs>76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Office</vt:lpstr>
      <vt:lpstr>ROPA</vt:lpstr>
      <vt:lpstr>Co to je?</vt:lpstr>
      <vt:lpstr>Druhy ropy</vt:lpstr>
      <vt:lpstr>Těžba ropy</vt:lpstr>
      <vt:lpstr>Primární metody</vt:lpstr>
      <vt:lpstr>Snímek 6</vt:lpstr>
      <vt:lpstr>Význam ropy</vt:lpstr>
      <vt:lpstr>Snímek 8</vt:lpstr>
      <vt:lpstr>Ropný zlom</vt:lpstr>
      <vt:lpstr>Přeprava ropy</vt:lpstr>
      <vt:lpstr>Přeprava ropovody</vt:lpstr>
      <vt:lpstr>Snímek 12</vt:lpstr>
      <vt:lpstr>Tankery</vt:lpstr>
      <vt:lpstr>Největší nehody tankerů </vt:lpstr>
      <vt:lpstr>Snímek 15</vt:lpstr>
      <vt:lpstr>Otázky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ROPA</dc:title>
  <dc:creator>Microsoft</dc:creator>
  <cp:lastModifiedBy>Jarmila Ichová</cp:lastModifiedBy>
  <cp:revision>17</cp:revision>
  <dcterms:created xsi:type="dcterms:W3CDTF">2017-04-04T15:53:50Z</dcterms:created>
  <dcterms:modified xsi:type="dcterms:W3CDTF">2017-04-05T17:59:56Z</dcterms:modified>
</cp:coreProperties>
</file>