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6" r:id="rId8"/>
    <p:sldId id="267" r:id="rId9"/>
    <p:sldId id="264" r:id="rId10"/>
    <p:sldId id="265" r:id="rId11"/>
    <p:sldId id="258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7126C8-860D-4BED-895F-B53124729D91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CBBF8B-B9DD-4FBD-A249-8D78E5983B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tnamoving.com/en/etn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im2.uhk.cz/wikicr/web/index.php/home/11-pirodni-atraktivity/148-sopky-jako-atraktivita" TargetMode="External"/><Relationship Id="rId3" Type="http://schemas.openxmlformats.org/officeDocument/2006/relationships/hyperlink" Target="http://antika.avonet.cz/article.php?ID=154309" TargetMode="External"/><Relationship Id="rId7" Type="http://schemas.openxmlformats.org/officeDocument/2006/relationships/hyperlink" Target="http://geology.com/records/largest-volcano/" TargetMode="External"/><Relationship Id="rId2" Type="http://schemas.openxmlformats.org/officeDocument/2006/relationships/hyperlink" Target="https://cs.wikipedia.org/wiki/Sop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emepis.eu/sopky.p49.html" TargetMode="External"/><Relationship Id="rId5" Type="http://schemas.openxmlformats.org/officeDocument/2006/relationships/hyperlink" Target="http://sopky.eu/pyroklasticky-oblak/" TargetMode="External"/><Relationship Id="rId4" Type="http://schemas.openxmlformats.org/officeDocument/2006/relationships/hyperlink" Target="https://cs.wikipedia.org/wiki/Bahnot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evsedni-svet.cz/wp-content/uploads/photo-gallery/MS10_071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nnesastronomynews.com/photo-gallery-ii/the-solar-system/olympus-mons-on-mar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pload.wikimedia.org/wikipedia/commons/8/82/Pahoehoe_to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ites.google.com/site/sopkynazemi/delenie-sopie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yk.cz/galerie/galerie-historicke-objevy.html?mm=7239206" TargetMode="External"/><Relationship Id="rId2" Type="http://schemas.openxmlformats.org/officeDocument/2006/relationships/hyperlink" Target="http://www.antickysvet.cz/26078n-vybuch-vesuvu-a-zkaza-pompeji-79-n.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Anna Hanousková, Blanka </a:t>
            </a:r>
            <a:r>
              <a:rPr lang="cs-CZ" sz="1200" dirty="0" err="1" smtClean="0"/>
              <a:t>Babincová</a:t>
            </a:r>
            <a:r>
              <a:rPr lang="cs-CZ" sz="1200" dirty="0" smtClean="0"/>
              <a:t>, Lenka Brabcová</a:t>
            </a:r>
          </a:p>
          <a:p>
            <a:r>
              <a:rPr lang="cs-CZ" sz="1200" dirty="0" smtClean="0"/>
              <a:t>4.E</a:t>
            </a:r>
            <a:endParaRPr lang="cs-CZ" sz="12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Pozor, láva pálí!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Produkty sopečné činnosti jsou bohaté na minerální látky vhodné pro výživu rostlin</a:t>
            </a:r>
          </a:p>
          <a:p>
            <a:r>
              <a:rPr lang="cs-CZ" sz="1400" dirty="0" smtClean="0"/>
              <a:t>Vytvářejí úrodné zemědělsky dobře využitelné půdy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 smtClean="0"/>
              <a:t>Například:</a:t>
            </a:r>
          </a:p>
          <a:p>
            <a:r>
              <a:rPr lang="cs-CZ" sz="1400" dirty="0" smtClean="0"/>
              <a:t>ostrov </a:t>
            </a:r>
            <a:r>
              <a:rPr lang="cs-CZ" sz="1400" dirty="0" err="1" smtClean="0"/>
              <a:t>Lanzarotte</a:t>
            </a:r>
            <a:r>
              <a:rPr lang="cs-CZ" sz="1400" dirty="0" smtClean="0"/>
              <a:t> – vinná réva</a:t>
            </a:r>
          </a:p>
          <a:p>
            <a:r>
              <a:rPr lang="cs-CZ" sz="1400" dirty="0" smtClean="0"/>
              <a:t>Spodní svahy Etny na Sicílii</a:t>
            </a:r>
          </a:p>
          <a:p>
            <a:r>
              <a:rPr lang="cs-CZ" sz="1400" dirty="0" smtClean="0"/>
              <a:t>Na Jávě – obživa pro jednu z nejhustších populací na světě</a:t>
            </a:r>
          </a:p>
          <a:p>
            <a:r>
              <a:rPr lang="cs-CZ" sz="900" dirty="0" smtClean="0">
                <a:hlinkClick r:id="rId2"/>
              </a:rPr>
              <a:t>http://www.</a:t>
            </a:r>
            <a:r>
              <a:rPr lang="cs-CZ" sz="900" dirty="0" err="1" smtClean="0">
                <a:hlinkClick r:id="rId2"/>
              </a:rPr>
              <a:t>etnamoving.com</a:t>
            </a:r>
            <a:r>
              <a:rPr lang="cs-CZ" sz="900" dirty="0" smtClean="0">
                <a:hlinkClick r:id="rId2"/>
              </a:rPr>
              <a:t>/</a:t>
            </a:r>
            <a:r>
              <a:rPr lang="cs-CZ" sz="900" dirty="0" err="1" smtClean="0">
                <a:hlinkClick r:id="rId2"/>
              </a:rPr>
              <a:t>en</a:t>
            </a:r>
            <a:r>
              <a:rPr lang="cs-CZ" sz="900" dirty="0" smtClean="0">
                <a:hlinkClick r:id="rId2"/>
              </a:rPr>
              <a:t>/</a:t>
            </a:r>
            <a:r>
              <a:rPr lang="cs-CZ" sz="900" dirty="0" err="1" smtClean="0">
                <a:hlinkClick r:id="rId2"/>
              </a:rPr>
              <a:t>etna.html</a:t>
            </a:r>
            <a:endParaRPr lang="cs-CZ" sz="900" dirty="0" smtClean="0"/>
          </a:p>
          <a:p>
            <a:endParaRPr lang="cs-CZ" sz="900" dirty="0" smtClean="0"/>
          </a:p>
          <a:p>
            <a:pPr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Mohou být sopky užitečné?</a:t>
            </a:r>
            <a:endParaRPr lang="cs-CZ" dirty="0"/>
          </a:p>
        </p:txBody>
      </p:sp>
      <p:pic>
        <p:nvPicPr>
          <p:cNvPr id="4" name="Obrázek 3" descr="et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56992"/>
            <a:ext cx="496855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cs-CZ" sz="1600" dirty="0" smtClean="0"/>
              <a:t>Co je to bahnotok?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Jaký je rozdíl mezi lávou a </a:t>
            </a:r>
            <a:r>
              <a:rPr lang="cs-CZ" sz="1600" dirty="0" smtClean="0"/>
              <a:t>magmatem?</a:t>
            </a:r>
            <a:endParaRPr lang="cs-CZ" sz="1600" dirty="0" smtClean="0"/>
          </a:p>
          <a:p>
            <a:pPr>
              <a:buFont typeface="+mj-lt"/>
              <a:buAutoNum type="arabicParenR"/>
            </a:pPr>
            <a:r>
              <a:rPr lang="cs-CZ" sz="1600" dirty="0" smtClean="0"/>
              <a:t>Co je to pyroklastický proud?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Vyjmenujte druhy sopek a popište rozdíly mezi nimi.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Co je to magma?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Kde </a:t>
            </a:r>
            <a:r>
              <a:rPr lang="cs-CZ" sz="1600" dirty="0" smtClean="0"/>
              <a:t>na Zemi se </a:t>
            </a:r>
            <a:r>
              <a:rPr lang="cs-CZ" sz="1600" dirty="0" smtClean="0"/>
              <a:t>nejvíce vyskytují sopky?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Jaká je největší sopka Sluneční soustavy?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Jak poznáme, že se blíží výbuch?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Řekněte 2 klady a zápory sopečné činnosti.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Popište obrázek. (obr. str. 2)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Popište, co se stalo v Pompejích roku 79 n.l.</a:t>
            </a:r>
          </a:p>
          <a:p>
            <a:pPr>
              <a:buFont typeface="+mj-lt"/>
              <a:buAutoNum type="arabicParenR"/>
            </a:pPr>
            <a:r>
              <a:rPr lang="cs-CZ" sz="1600" dirty="0" smtClean="0"/>
              <a:t>Jak jsou nám sopky užitečné?</a:t>
            </a:r>
          </a:p>
          <a:p>
            <a:pPr>
              <a:buFont typeface="+mj-lt"/>
              <a:buAutoNum type="arabicParenR"/>
            </a:pP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Přírodopis 9 učebnice pro základní školy a víceletá gymnázia, Nakladatelství </a:t>
            </a:r>
            <a:r>
              <a:rPr lang="cs-CZ" sz="1400" dirty="0" err="1" smtClean="0"/>
              <a:t>Fraus</a:t>
            </a:r>
            <a:endParaRPr lang="cs-CZ" sz="1400" dirty="0" smtClean="0"/>
          </a:p>
          <a:p>
            <a:r>
              <a:rPr lang="cs-CZ" sz="1400" dirty="0" smtClean="0">
                <a:hlinkClick r:id="rId2"/>
              </a:rPr>
              <a:t>Https://cs.wikipedia.org/wiki/Sopka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http://antika.</a:t>
            </a:r>
            <a:r>
              <a:rPr lang="cs-CZ" sz="1400" dirty="0" err="1" smtClean="0">
                <a:hlinkClick r:id="rId3"/>
              </a:rPr>
              <a:t>avonet.cz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article.php</a:t>
            </a:r>
            <a:r>
              <a:rPr lang="cs-CZ" sz="1400" dirty="0" smtClean="0">
                <a:hlinkClick r:id="rId3"/>
              </a:rPr>
              <a:t>?ID=154309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https://cs.wikipedia.org/wiki/Bahnotok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http://sopky.</a:t>
            </a:r>
            <a:r>
              <a:rPr lang="cs-CZ" sz="1400" dirty="0" err="1" smtClean="0">
                <a:hlinkClick r:id="rId5"/>
              </a:rPr>
              <a:t>eu</a:t>
            </a:r>
            <a:r>
              <a:rPr lang="cs-CZ" sz="1400" dirty="0" smtClean="0">
                <a:hlinkClick r:id="rId5"/>
              </a:rPr>
              <a:t>/pyroklasticky-oblak/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zemepis.eu</a:t>
            </a:r>
            <a:r>
              <a:rPr lang="cs-CZ" sz="1400" dirty="0" smtClean="0">
                <a:hlinkClick r:id="rId6"/>
              </a:rPr>
              <a:t>/sopky.p49.html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http://geology.</a:t>
            </a:r>
            <a:r>
              <a:rPr lang="cs-CZ" sz="1400" dirty="0" err="1" smtClean="0">
                <a:hlinkClick r:id="rId7"/>
              </a:rPr>
              <a:t>com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records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largest</a:t>
            </a:r>
            <a:r>
              <a:rPr lang="cs-CZ" sz="1400" dirty="0" smtClean="0">
                <a:hlinkClick r:id="rId7"/>
              </a:rPr>
              <a:t>-</a:t>
            </a:r>
            <a:r>
              <a:rPr lang="cs-CZ" sz="1400" dirty="0" err="1" smtClean="0">
                <a:hlinkClick r:id="rId7"/>
              </a:rPr>
              <a:t>volcano</a:t>
            </a:r>
            <a:r>
              <a:rPr lang="cs-CZ" sz="1400" dirty="0" smtClean="0">
                <a:hlinkClick r:id="rId7"/>
              </a:rPr>
              <a:t>/</a:t>
            </a:r>
            <a:endParaRPr lang="cs-CZ" sz="1400" dirty="0" smtClean="0"/>
          </a:p>
          <a:p>
            <a:r>
              <a:rPr lang="cs-CZ" sz="1400" dirty="0" err="1" smtClean="0"/>
              <a:t>files.trida</a:t>
            </a:r>
            <a:r>
              <a:rPr lang="cs-CZ" sz="1400" dirty="0" smtClean="0"/>
              <a:t>-3-a9.webnote.cz/200001366…/18.%20Sopky.ppt</a:t>
            </a:r>
          </a:p>
          <a:p>
            <a:r>
              <a:rPr lang="cs-CZ" sz="1400" dirty="0" smtClean="0">
                <a:hlinkClick r:id="rId8"/>
              </a:rPr>
              <a:t>http://fim2.uhk.cz/</a:t>
            </a:r>
            <a:r>
              <a:rPr lang="cs-CZ" sz="1400" dirty="0" err="1" smtClean="0">
                <a:hlinkClick r:id="rId8"/>
              </a:rPr>
              <a:t>wikicr</a:t>
            </a:r>
            <a:r>
              <a:rPr lang="cs-CZ" sz="1400" dirty="0" smtClean="0">
                <a:hlinkClick r:id="rId8"/>
              </a:rPr>
              <a:t>/web/index.</a:t>
            </a:r>
            <a:r>
              <a:rPr lang="cs-CZ" sz="1400" dirty="0" err="1" smtClean="0">
                <a:hlinkClick r:id="rId8"/>
              </a:rPr>
              <a:t>php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home</a:t>
            </a:r>
            <a:r>
              <a:rPr lang="cs-CZ" sz="1400" dirty="0" smtClean="0">
                <a:hlinkClick r:id="rId8"/>
              </a:rPr>
              <a:t>/11-</a:t>
            </a:r>
            <a:r>
              <a:rPr lang="cs-CZ" sz="1400" dirty="0" err="1" smtClean="0">
                <a:hlinkClick r:id="rId8"/>
              </a:rPr>
              <a:t>pirodni</a:t>
            </a:r>
            <a:r>
              <a:rPr lang="cs-CZ" sz="1400" dirty="0" smtClean="0">
                <a:hlinkClick r:id="rId8"/>
              </a:rPr>
              <a:t>-atraktivity/148-sopky-jako-atraktivita</a:t>
            </a:r>
            <a:endParaRPr lang="cs-CZ" sz="1400" dirty="0" smtClean="0"/>
          </a:p>
          <a:p>
            <a:r>
              <a:rPr lang="cs-CZ" sz="1400" dirty="0" smtClean="0"/>
              <a:t>Naše sešity ☺</a:t>
            </a:r>
          </a:p>
          <a:p>
            <a:endParaRPr lang="cs-CZ" sz="1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/>
              <a:t>= Sopka je místem výstupu magmatu na povrch a je důkazem neustále probíhajícího geologického vývoje planety</a:t>
            </a:r>
          </a:p>
          <a:p>
            <a:r>
              <a:rPr lang="cs-CZ" sz="1400" dirty="0" smtClean="0"/>
              <a:t>Magma = žhavotekutá křemičitanová hmota obsahující plyny a vodní páru</a:t>
            </a:r>
          </a:p>
          <a:p>
            <a:r>
              <a:rPr lang="cs-CZ" sz="1400" dirty="0" smtClean="0"/>
              <a:t>Láva = magma vyvřelé na povrch</a:t>
            </a:r>
          </a:p>
          <a:p>
            <a:r>
              <a:rPr lang="cs-CZ" sz="1400" dirty="0" smtClean="0"/>
              <a:t>Popis sopky: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sopka?</a:t>
            </a:r>
            <a:endParaRPr lang="cs-CZ" dirty="0"/>
          </a:p>
        </p:txBody>
      </p:sp>
      <p:pic>
        <p:nvPicPr>
          <p:cNvPr id="4" name="Obrázek 3" descr="popissop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91604"/>
            <a:ext cx="5976664" cy="409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SYPANÝ</a:t>
            </a:r>
            <a:r>
              <a:rPr lang="cs-CZ" sz="1600" dirty="0" smtClean="0"/>
              <a:t> </a:t>
            </a:r>
            <a:r>
              <a:rPr lang="cs-CZ" sz="2000" dirty="0" smtClean="0"/>
              <a:t>KUŽEL </a:t>
            </a:r>
          </a:p>
          <a:p>
            <a:r>
              <a:rPr lang="cs-CZ" sz="1600" dirty="0" smtClean="0"/>
              <a:t>Vyvrhují útržky lávy kolem sebe a tím vytváří kužel</a:t>
            </a:r>
          </a:p>
          <a:p>
            <a:r>
              <a:rPr lang="cs-CZ" sz="1600" dirty="0" smtClean="0"/>
              <a:t>= explozivní sopka</a:t>
            </a:r>
          </a:p>
          <a:p>
            <a:pPr>
              <a:buFont typeface="Wingdings" pitchFamily="2" charset="2"/>
              <a:buChar char="Ø"/>
            </a:pPr>
            <a:endParaRPr lang="cs-CZ" sz="1600" dirty="0"/>
          </a:p>
          <a:p>
            <a:pPr>
              <a:buNone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ŠTÍTOVÁ SOPKA</a:t>
            </a:r>
          </a:p>
          <a:p>
            <a:r>
              <a:rPr lang="cs-CZ" sz="1600" dirty="0" smtClean="0"/>
              <a:t>Magma se klidně vylévá z kráteru a ve formě lávových proudů stéká po svazích</a:t>
            </a:r>
          </a:p>
          <a:p>
            <a:r>
              <a:rPr lang="cs-CZ" sz="1600" dirty="0" smtClean="0"/>
              <a:t>= výlevná sopka</a:t>
            </a:r>
            <a:endParaRPr lang="cs-CZ" sz="1600" dirty="0"/>
          </a:p>
          <a:p>
            <a:endParaRPr lang="cs-CZ" sz="1600" dirty="0" smtClean="0"/>
          </a:p>
          <a:p>
            <a:pPr>
              <a:buNone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STRATOVULKÁN</a:t>
            </a:r>
          </a:p>
          <a:p>
            <a:r>
              <a:rPr lang="cs-CZ" sz="1600" dirty="0" smtClean="0"/>
              <a:t>Sopka střídá oba předchozí způsoby</a:t>
            </a:r>
          </a:p>
          <a:p>
            <a:r>
              <a:rPr lang="cs-CZ" sz="1600" dirty="0" smtClean="0"/>
              <a:t>V její stavbě se pak střídají lávové proudy a vrstvy tufů</a:t>
            </a:r>
          </a:p>
          <a:p>
            <a:r>
              <a:rPr lang="cs-CZ" sz="1600" dirty="0" smtClean="0"/>
              <a:t>= smíšená sopka</a:t>
            </a: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sopek</a:t>
            </a:r>
            <a:endParaRPr lang="cs-CZ" dirty="0"/>
          </a:p>
        </p:txBody>
      </p:sp>
      <p:pic>
        <p:nvPicPr>
          <p:cNvPr id="5" name="Obrázek 4" descr="stitovasop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628578" y="3012386"/>
            <a:ext cx="2017742" cy="2994988"/>
          </a:xfrm>
          <a:prstGeom prst="rect">
            <a:avLst/>
          </a:prstGeom>
        </p:spPr>
      </p:pic>
      <p:pic>
        <p:nvPicPr>
          <p:cNvPr id="6" name="Obrázek 5" descr="stratovulk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43983" y="4457984"/>
            <a:ext cx="2100241" cy="2699792"/>
          </a:xfrm>
          <a:prstGeom prst="rect">
            <a:avLst/>
          </a:prstGeom>
        </p:spPr>
      </p:pic>
      <p:pic>
        <p:nvPicPr>
          <p:cNvPr id="7" name="Obrázek 6" descr="sypanykuz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158361" y="-218209"/>
            <a:ext cx="2492894" cy="292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pasope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7488832" cy="512493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1340768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http://fim2.uhk.cz/</a:t>
            </a:r>
            <a:r>
              <a:rPr lang="cs-CZ" sz="1000" dirty="0" err="1" smtClean="0"/>
              <a:t>wikicr</a:t>
            </a:r>
            <a:r>
              <a:rPr lang="cs-CZ" sz="1000" dirty="0" smtClean="0"/>
              <a:t>/web/index.</a:t>
            </a:r>
            <a:r>
              <a:rPr lang="cs-CZ" sz="1000" dirty="0" err="1" smtClean="0"/>
              <a:t>php</a:t>
            </a:r>
            <a:r>
              <a:rPr lang="cs-CZ" sz="1000" dirty="0" smtClean="0"/>
              <a:t>/</a:t>
            </a:r>
            <a:r>
              <a:rPr lang="cs-CZ" sz="1000" dirty="0" err="1" smtClean="0"/>
              <a:t>home</a:t>
            </a:r>
            <a:r>
              <a:rPr lang="cs-CZ" sz="1000" dirty="0" smtClean="0"/>
              <a:t>/11-</a:t>
            </a:r>
            <a:r>
              <a:rPr lang="cs-CZ" sz="1000" dirty="0" err="1" smtClean="0"/>
              <a:t>pirodni</a:t>
            </a:r>
            <a:r>
              <a:rPr lang="cs-CZ" sz="1000" dirty="0" smtClean="0"/>
              <a:t>-atraktivity/148-sopky-jako-atraktivita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800" dirty="0" smtClean="0"/>
              <a:t>BAHNOTOK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Rychlý pohyb směsi sedimentů a vody po svahu sopky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Vznikají zvodněním vyvrhovaného pyroklastického materiálu a vulkanických usazenin na svahu sopky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Vznik v důsledku dešťů, nebo rychlým táním ledu a sněhu</a:t>
            </a:r>
          </a:p>
          <a:p>
            <a:pPr>
              <a:buFont typeface="Arial" pitchFamily="34" charset="0"/>
              <a:buChar char="•"/>
            </a:pPr>
            <a:endParaRPr lang="cs-CZ" sz="1400" dirty="0" smtClean="0"/>
          </a:p>
          <a:p>
            <a:pPr>
              <a:buFont typeface="Arial" pitchFamily="34" charset="0"/>
              <a:buChar char="•"/>
            </a:pPr>
            <a:endParaRPr lang="cs-CZ" sz="1400" dirty="0" smtClean="0"/>
          </a:p>
          <a:p>
            <a:pPr>
              <a:buFont typeface="Wingdings" pitchFamily="2" charset="2"/>
              <a:buChar char="Ø"/>
            </a:pPr>
            <a:endParaRPr lang="cs-CZ" sz="1800" dirty="0" smtClean="0"/>
          </a:p>
          <a:p>
            <a:pPr>
              <a:buFont typeface="Wingdings" pitchFamily="2" charset="2"/>
              <a:buChar char="Ø"/>
            </a:pPr>
            <a:endParaRPr lang="cs-CZ" sz="1800" dirty="0" smtClean="0"/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PYROKLASTICKÝ PROUD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Rychle se pohybující proud přehřátého vzduchu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Jedna z největších hrozeb, kterou sopky představují pro své okolí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V podstatě “teče“ po úbočí sopky</a:t>
            </a:r>
          </a:p>
          <a:p>
            <a:pPr>
              <a:buFont typeface="Arial" pitchFamily="34" charset="0"/>
              <a:buChar char="•"/>
            </a:pPr>
            <a:r>
              <a:rPr lang="cs-CZ" sz="900" dirty="0" smtClean="0">
                <a:hlinkClick r:id="rId2"/>
              </a:rPr>
              <a:t>http://nevsedni-</a:t>
            </a:r>
            <a:r>
              <a:rPr lang="cs-CZ" sz="900" dirty="0" err="1" smtClean="0">
                <a:hlinkClick r:id="rId2"/>
              </a:rPr>
              <a:t>svet.cz</a:t>
            </a:r>
            <a:r>
              <a:rPr lang="cs-CZ" sz="900" dirty="0" smtClean="0">
                <a:hlinkClick r:id="rId2"/>
              </a:rPr>
              <a:t>/</a:t>
            </a:r>
            <a:r>
              <a:rPr lang="cs-CZ" sz="900" dirty="0" err="1" smtClean="0">
                <a:hlinkClick r:id="rId2"/>
              </a:rPr>
              <a:t>wp</a:t>
            </a:r>
            <a:r>
              <a:rPr lang="cs-CZ" sz="900" dirty="0" smtClean="0">
                <a:hlinkClick r:id="rId2"/>
              </a:rPr>
              <a:t>-</a:t>
            </a:r>
            <a:r>
              <a:rPr lang="cs-CZ" sz="900" dirty="0" err="1" smtClean="0">
                <a:hlinkClick r:id="rId2"/>
              </a:rPr>
              <a:t>content</a:t>
            </a:r>
            <a:r>
              <a:rPr lang="cs-CZ" sz="900" dirty="0" smtClean="0">
                <a:hlinkClick r:id="rId2"/>
              </a:rPr>
              <a:t>/</a:t>
            </a:r>
            <a:r>
              <a:rPr lang="cs-CZ" sz="900" dirty="0" err="1" smtClean="0">
                <a:hlinkClick r:id="rId2"/>
              </a:rPr>
              <a:t>uploads</a:t>
            </a:r>
            <a:r>
              <a:rPr lang="cs-CZ" sz="900" dirty="0" smtClean="0">
                <a:hlinkClick r:id="rId2"/>
              </a:rPr>
              <a:t>/</a:t>
            </a:r>
            <a:r>
              <a:rPr lang="cs-CZ" sz="900" dirty="0" err="1" smtClean="0">
                <a:hlinkClick r:id="rId2"/>
              </a:rPr>
              <a:t>photo</a:t>
            </a:r>
            <a:r>
              <a:rPr lang="cs-CZ" sz="900" dirty="0" smtClean="0">
                <a:hlinkClick r:id="rId2"/>
              </a:rPr>
              <a:t>-</a:t>
            </a:r>
            <a:r>
              <a:rPr lang="cs-CZ" sz="900" dirty="0" err="1" smtClean="0">
                <a:hlinkClick r:id="rId2"/>
              </a:rPr>
              <a:t>gallery</a:t>
            </a:r>
            <a:r>
              <a:rPr lang="cs-CZ" sz="900" dirty="0" smtClean="0">
                <a:hlinkClick r:id="rId2"/>
              </a:rPr>
              <a:t>/MS10_0717.jpg</a:t>
            </a:r>
            <a:endParaRPr lang="cs-CZ" sz="900" dirty="0" smtClean="0"/>
          </a:p>
          <a:p>
            <a:pPr>
              <a:buFont typeface="Arial" pitchFamily="34" charset="0"/>
              <a:buChar char="•"/>
            </a:pPr>
            <a:endParaRPr lang="cs-CZ" sz="9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Bahnotok   X  Pyroklastický proud</a:t>
            </a:r>
            <a:endParaRPr lang="cs-CZ" dirty="0"/>
          </a:p>
        </p:txBody>
      </p:sp>
      <p:pic>
        <p:nvPicPr>
          <p:cNvPr id="4" name="Obrázek 3" descr="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36912"/>
            <a:ext cx="3307295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Největší sopka Sluneční soustavy = </a:t>
            </a:r>
            <a:r>
              <a:rPr lang="cs-CZ" sz="1400" dirty="0" err="1" smtClean="0"/>
              <a:t>Olympus</a:t>
            </a:r>
            <a:r>
              <a:rPr lang="cs-CZ" sz="1400" dirty="0" smtClean="0"/>
              <a:t> </a:t>
            </a:r>
            <a:r>
              <a:rPr lang="cs-CZ" sz="1400" dirty="0" err="1" smtClean="0"/>
              <a:t>Mons</a:t>
            </a:r>
            <a:r>
              <a:rPr lang="cs-CZ" sz="1400" dirty="0" smtClean="0"/>
              <a:t> na Marsu</a:t>
            </a:r>
          </a:p>
          <a:p>
            <a:r>
              <a:rPr lang="cs-CZ" sz="1400" dirty="0" smtClean="0"/>
              <a:t>Největší sopka na Zemi = </a:t>
            </a:r>
            <a:r>
              <a:rPr lang="cs-CZ" sz="1400" dirty="0" err="1" smtClean="0"/>
              <a:t>Tamu</a:t>
            </a:r>
            <a:r>
              <a:rPr lang="cs-CZ" sz="1400" dirty="0" smtClean="0"/>
              <a:t> </a:t>
            </a:r>
            <a:r>
              <a:rPr lang="cs-CZ" sz="1400" dirty="0" err="1" smtClean="0"/>
              <a:t>Massif</a:t>
            </a:r>
            <a:r>
              <a:rPr lang="cs-CZ" sz="1400" dirty="0" smtClean="0"/>
              <a:t> v Tichém oceánu (je vyhaslá)</a:t>
            </a:r>
          </a:p>
          <a:p>
            <a:r>
              <a:rPr lang="cs-CZ" sz="1400" dirty="0" smtClean="0"/>
              <a:t>Další sopky: Etna (Itálie), </a:t>
            </a:r>
            <a:r>
              <a:rPr lang="cs-CZ" sz="1400" dirty="0" err="1" smtClean="0"/>
              <a:t>Mauna</a:t>
            </a:r>
            <a:r>
              <a:rPr lang="cs-CZ" sz="1400" dirty="0" smtClean="0"/>
              <a:t> Kea (Havajské ostrovy), Vesuv (Itálie), </a:t>
            </a:r>
            <a:r>
              <a:rPr lang="cs-CZ" sz="1400" dirty="0" err="1" smtClean="0"/>
              <a:t>Krakatoa</a:t>
            </a:r>
            <a:r>
              <a:rPr lang="cs-CZ" sz="1400" dirty="0" smtClean="0"/>
              <a:t> (ostrov </a:t>
            </a:r>
            <a:r>
              <a:rPr lang="cs-CZ" sz="1400" dirty="0" err="1" smtClean="0"/>
              <a:t>Anak</a:t>
            </a:r>
            <a:r>
              <a:rPr lang="cs-CZ" sz="1400" dirty="0" smtClean="0"/>
              <a:t> </a:t>
            </a:r>
            <a:r>
              <a:rPr lang="cs-CZ" sz="1400" dirty="0" err="1" smtClean="0"/>
              <a:t>Krakatau</a:t>
            </a:r>
            <a:r>
              <a:rPr lang="cs-CZ" sz="1400" dirty="0" smtClean="0"/>
              <a:t>, Asie), </a:t>
            </a:r>
            <a:r>
              <a:rPr lang="cs-CZ" sz="1400" dirty="0" err="1" smtClean="0"/>
              <a:t>Stromboli</a:t>
            </a:r>
            <a:r>
              <a:rPr lang="cs-CZ" sz="1400" dirty="0" smtClean="0"/>
              <a:t> (Liparské ostrovy, poblíž Sicílie), Kilimandžáro (Tanzanie), Komorní hůrka (ČR), Velký a Malý </a:t>
            </a:r>
            <a:r>
              <a:rPr lang="cs-CZ" sz="1400" dirty="0" err="1" smtClean="0"/>
              <a:t>Roudný</a:t>
            </a:r>
            <a:r>
              <a:rPr lang="cs-CZ" sz="1400" dirty="0" smtClean="0"/>
              <a:t> (ČR)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r>
              <a:rPr lang="cs-CZ" sz="900" dirty="0" smtClean="0">
                <a:hlinkClick r:id="rId2"/>
              </a:rPr>
              <a:t>http://annesastronomynews.com/photo-gallery-ii/the-solar-system/olympus-mons-on-mars/</a:t>
            </a:r>
            <a:endParaRPr lang="cs-CZ" sz="900" dirty="0" smtClean="0"/>
          </a:p>
          <a:p>
            <a:endParaRPr lang="cs-CZ" sz="9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sopky</a:t>
            </a:r>
            <a:endParaRPr lang="cs-CZ" dirty="0"/>
          </a:p>
        </p:txBody>
      </p:sp>
      <p:pic>
        <p:nvPicPr>
          <p:cNvPr id="4" name="Obrázek 3" descr="Olympus-Mons-on-M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2852936"/>
            <a:ext cx="509289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800" dirty="0" smtClean="0"/>
              <a:t>KLADY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Sopečný materiál – vhodná matečná hornina pro vývoj úrodných půd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Proto jsou území kolem sopek často hustě osídlená</a:t>
            </a:r>
            <a:endParaRPr lang="cs-CZ" sz="1800" dirty="0" smtClean="0"/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ZÁPORY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Mnoho lidských obětí, zahubení rostlin a živočichů</a:t>
            </a:r>
          </a:p>
          <a:p>
            <a:pPr>
              <a:buFontTx/>
              <a:buChar char="-"/>
            </a:pPr>
            <a:r>
              <a:rPr lang="cs-CZ" sz="1400" dirty="0" smtClean="0"/>
              <a:t>Uvaření extrémně horkými plyny</a:t>
            </a:r>
          </a:p>
          <a:p>
            <a:pPr>
              <a:buFontTx/>
              <a:buChar char="-"/>
            </a:pPr>
            <a:r>
              <a:rPr lang="cs-CZ" sz="1400" dirty="0" smtClean="0"/>
              <a:t>Pohřbení rychle tekoucím bahnem</a:t>
            </a:r>
          </a:p>
          <a:p>
            <a:pPr>
              <a:buFontTx/>
              <a:buChar char="-"/>
            </a:pPr>
            <a:r>
              <a:rPr lang="cs-CZ" sz="1400" dirty="0" smtClean="0"/>
              <a:t>Udušení jedovatými plyny</a:t>
            </a:r>
          </a:p>
          <a:p>
            <a:pPr>
              <a:buFontTx/>
              <a:buChar char="-"/>
            </a:pPr>
            <a:r>
              <a:rPr lang="cs-CZ" sz="1400" dirty="0" smtClean="0"/>
              <a:t>Zničení zaviněné mraky popela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Ovlivnění podnebí (problém sopečného popela)</a:t>
            </a:r>
          </a:p>
          <a:p>
            <a:pPr>
              <a:buFont typeface="Constantia" pitchFamily="18" charset="0"/>
              <a:buChar char="⁻"/>
            </a:pPr>
            <a:r>
              <a:rPr lang="cs-CZ" sz="1400" dirty="0" smtClean="0"/>
              <a:t>Čím je magma bohatší na síru, tím větší následky má případná exploze na globální klima</a:t>
            </a:r>
          </a:p>
          <a:p>
            <a:pPr>
              <a:buFont typeface="Constantia" pitchFamily="18" charset="0"/>
              <a:buChar char="⁻"/>
            </a:pPr>
            <a:r>
              <a:rPr lang="cs-CZ" sz="1400" dirty="0" smtClean="0"/>
              <a:t>Magma bohaté na síru totiž přispívá k větší tvorbě aerosolu, který efektivně blokuje sluneční záření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Možný vznik </a:t>
            </a:r>
            <a:r>
              <a:rPr lang="cs-CZ" sz="1400" dirty="0" err="1" smtClean="0"/>
              <a:t>tsunamio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900" dirty="0" smtClean="0">
                <a:hlinkClick r:id="rId2"/>
              </a:rPr>
              <a:t>https://upload.wikimedia.org/wikipedia/commons/8/82/Pahoehoe_toe.jpg</a:t>
            </a:r>
            <a:endParaRPr lang="cs-CZ" sz="900" dirty="0" smtClean="0"/>
          </a:p>
          <a:p>
            <a:pPr>
              <a:buFont typeface="Arial" pitchFamily="34" charset="0"/>
              <a:buChar char="•"/>
            </a:pPr>
            <a:endParaRPr lang="cs-CZ" sz="9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Klady a zápory výbuchu</a:t>
            </a:r>
            <a:endParaRPr lang="cs-CZ" dirty="0"/>
          </a:p>
        </p:txBody>
      </p:sp>
      <p:pic>
        <p:nvPicPr>
          <p:cNvPr id="4" name="Obrázek 3" descr="Pahoehoe_t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707904" cy="231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Opakující se zemětřesení</a:t>
            </a:r>
          </a:p>
          <a:p>
            <a:r>
              <a:rPr lang="cs-CZ" sz="1400" dirty="0" smtClean="0"/>
              <a:t>Dým vycházející z kráteru</a:t>
            </a:r>
          </a:p>
          <a:p>
            <a:r>
              <a:rPr lang="cs-CZ" sz="1400" dirty="0" smtClean="0"/>
              <a:t>Zvukové efekty vycházející z kráteru</a:t>
            </a:r>
          </a:p>
          <a:p>
            <a:r>
              <a:rPr lang="cs-CZ" sz="1400" dirty="0" smtClean="0"/>
              <a:t>Utíkající živočichové</a:t>
            </a:r>
          </a:p>
          <a:p>
            <a:r>
              <a:rPr lang="cs-CZ" sz="1400" dirty="0" smtClean="0"/>
              <a:t>Pokud je v blízkosti moře, může stoupnout teplota</a:t>
            </a:r>
          </a:p>
          <a:p>
            <a:r>
              <a:rPr lang="cs-CZ" sz="1400" dirty="0" smtClean="0"/>
              <a:t>Změny chemického složení fumarol ve prospěch sirných plynů, amoniaku, </a:t>
            </a:r>
            <a:r>
              <a:rPr lang="cs-CZ" sz="1400" dirty="0" err="1" smtClean="0"/>
              <a:t>methanu</a:t>
            </a:r>
            <a:r>
              <a:rPr lang="cs-CZ" sz="1400" dirty="0" smtClean="0"/>
              <a:t>, vzácných plynů</a:t>
            </a:r>
          </a:p>
          <a:p>
            <a:r>
              <a:rPr lang="cs-CZ" sz="1400" dirty="0" smtClean="0"/>
              <a:t>Zvyšování teploty fumarol</a:t>
            </a:r>
          </a:p>
          <a:p>
            <a:r>
              <a:rPr lang="cs-CZ" sz="1400" dirty="0" smtClean="0"/>
              <a:t>Zvyšování kyselosti vody (obsah kyseliny sírové)</a:t>
            </a:r>
          </a:p>
          <a:p>
            <a:r>
              <a:rPr lang="cs-CZ" sz="1400" dirty="0" smtClean="0"/>
              <a:t>Změny tvaru sopky</a:t>
            </a:r>
          </a:p>
          <a:p>
            <a:r>
              <a:rPr lang="cs-CZ" sz="1400" dirty="0" smtClean="0"/>
              <a:t>Přístroje</a:t>
            </a:r>
          </a:p>
          <a:p>
            <a:r>
              <a:rPr lang="cs-CZ" sz="900" dirty="0" smtClean="0">
                <a:hlinkClick r:id="rId2"/>
              </a:rPr>
              <a:t>https://sites.google.com/site/sopkynazemi/delenie-sopiek</a:t>
            </a:r>
            <a:endParaRPr lang="cs-CZ" sz="9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přijde výbuch?</a:t>
            </a:r>
            <a:endParaRPr lang="cs-CZ" dirty="0"/>
          </a:p>
        </p:txBody>
      </p:sp>
      <p:pic>
        <p:nvPicPr>
          <p:cNvPr id="4" name="Obrázek 3" descr="výb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279402" cy="285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20.-26. srpna roku 79 n. l.</a:t>
            </a:r>
          </a:p>
          <a:p>
            <a:r>
              <a:rPr lang="cs-CZ" sz="1400" dirty="0" smtClean="0"/>
              <a:t>Nejdříve se třásla zem a nespokojená zvířata se začala chovat jinak. Někteří obyvatelé si toho všimli a z blízkosti sopky Vesuvu se odstěhovali.</a:t>
            </a:r>
          </a:p>
          <a:p>
            <a:r>
              <a:rPr lang="cs-CZ" sz="1400" dirty="0" smtClean="0"/>
              <a:t>Poté se Vesuv uklidnil a dal o sobě vědět až za 3 dny. Kdo využil tohoto posledního “varování“ mohl přežít.</a:t>
            </a:r>
          </a:p>
          <a:p>
            <a:r>
              <a:rPr lang="cs-CZ" sz="1400" dirty="0" smtClean="0"/>
              <a:t>V den výbuchu začala sopka “chrlit“ popel, pemzu a kamení. Tento materiál zasypal domy i ulice Pompejí. Pod tou tíhou některé střechy domů nevydržely a zasypaly tak obyvatele uvnitř nich.</a:t>
            </a:r>
          </a:p>
          <a:p>
            <a:r>
              <a:rPr lang="cs-CZ" sz="1400" dirty="0" smtClean="0"/>
              <a:t>Další den si zbývající obyvatelé mysleli, že pohroma skončila a začali se vracet do města a hledat svůj majetek a opravovat poničené domy. To byla ale chyba, protože ze sopky začaly téct pyroklastické proudy, které protekly celým městem za pouhou minutu. Všichni obyvatelé do posledního byli pravděpodobně v této půlminutě usmrceni. Většina umřela zničením měkkých tkání žárem.</a:t>
            </a:r>
          </a:p>
          <a:p>
            <a:r>
              <a:rPr lang="cs-CZ" sz="900" dirty="0" smtClean="0">
                <a:hlinkClick r:id="rId2"/>
              </a:rPr>
              <a:t>http://www.</a:t>
            </a:r>
            <a:r>
              <a:rPr lang="cs-CZ" sz="900" dirty="0" err="1" smtClean="0">
                <a:hlinkClick r:id="rId2"/>
              </a:rPr>
              <a:t>antickysvet.cz</a:t>
            </a:r>
            <a:r>
              <a:rPr lang="cs-CZ" sz="900" dirty="0" smtClean="0">
                <a:hlinkClick r:id="rId2"/>
              </a:rPr>
              <a:t>/26078n-</a:t>
            </a:r>
            <a:r>
              <a:rPr lang="cs-CZ" sz="900" dirty="0" err="1" smtClean="0">
                <a:hlinkClick r:id="rId2"/>
              </a:rPr>
              <a:t>vybuch</a:t>
            </a:r>
            <a:r>
              <a:rPr lang="cs-CZ" sz="900" dirty="0" smtClean="0">
                <a:hlinkClick r:id="rId2"/>
              </a:rPr>
              <a:t>-</a:t>
            </a:r>
            <a:r>
              <a:rPr lang="cs-CZ" sz="900" dirty="0" err="1" smtClean="0">
                <a:hlinkClick r:id="rId2"/>
              </a:rPr>
              <a:t>vesuvu</a:t>
            </a:r>
            <a:r>
              <a:rPr lang="cs-CZ" sz="900" dirty="0" smtClean="0">
                <a:hlinkClick r:id="rId2"/>
              </a:rPr>
              <a:t>-a-</a:t>
            </a:r>
            <a:r>
              <a:rPr lang="cs-CZ" sz="900" dirty="0" err="1" smtClean="0">
                <a:hlinkClick r:id="rId2"/>
              </a:rPr>
              <a:t>zkaza</a:t>
            </a:r>
            <a:r>
              <a:rPr lang="cs-CZ" sz="900" dirty="0" smtClean="0">
                <a:hlinkClick r:id="rId2"/>
              </a:rPr>
              <a:t>-</a:t>
            </a:r>
            <a:r>
              <a:rPr lang="cs-CZ" sz="900" dirty="0" err="1" smtClean="0">
                <a:hlinkClick r:id="rId2"/>
              </a:rPr>
              <a:t>pompeji</a:t>
            </a:r>
            <a:r>
              <a:rPr lang="cs-CZ" sz="900" dirty="0" smtClean="0">
                <a:hlinkClick r:id="rId2"/>
              </a:rPr>
              <a:t>-79-n.l</a:t>
            </a:r>
            <a:r>
              <a:rPr lang="cs-CZ" sz="900" dirty="0" smtClean="0"/>
              <a:t>.</a:t>
            </a:r>
          </a:p>
          <a:p>
            <a:r>
              <a:rPr lang="cs-CZ" sz="900" dirty="0" smtClean="0">
                <a:hlinkClick r:id="rId3"/>
              </a:rPr>
              <a:t>http://www.dotyk.</a:t>
            </a:r>
            <a:r>
              <a:rPr lang="cs-CZ" sz="900" dirty="0" err="1" smtClean="0">
                <a:hlinkClick r:id="rId3"/>
              </a:rPr>
              <a:t>cz</a:t>
            </a:r>
            <a:r>
              <a:rPr lang="cs-CZ" sz="900" dirty="0" smtClean="0">
                <a:hlinkClick r:id="rId3"/>
              </a:rPr>
              <a:t>/galerie/galerie-</a:t>
            </a:r>
            <a:r>
              <a:rPr lang="cs-CZ" sz="900" dirty="0" err="1" smtClean="0">
                <a:hlinkClick r:id="rId3"/>
              </a:rPr>
              <a:t>historicke</a:t>
            </a:r>
            <a:r>
              <a:rPr lang="cs-CZ" sz="900" dirty="0" smtClean="0">
                <a:hlinkClick r:id="rId3"/>
              </a:rPr>
              <a:t>-objevy.</a:t>
            </a:r>
            <a:r>
              <a:rPr lang="cs-CZ" sz="900" dirty="0" err="1" smtClean="0">
                <a:hlinkClick r:id="rId3"/>
              </a:rPr>
              <a:t>html</a:t>
            </a:r>
            <a:r>
              <a:rPr lang="cs-CZ" sz="900" dirty="0" smtClean="0">
                <a:hlinkClick r:id="rId3"/>
              </a:rPr>
              <a:t>?mm=7239206</a:t>
            </a:r>
            <a:endParaRPr lang="cs-CZ" sz="900" dirty="0" smtClean="0"/>
          </a:p>
          <a:p>
            <a:pPr>
              <a:buNone/>
            </a:pPr>
            <a:endParaRPr lang="cs-CZ" sz="9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bylo v Pompejích</a:t>
            </a:r>
            <a:endParaRPr lang="cs-CZ" dirty="0"/>
          </a:p>
        </p:txBody>
      </p:sp>
      <p:pic>
        <p:nvPicPr>
          <p:cNvPr id="4" name="Obrázek 3" descr="pompejete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293096"/>
            <a:ext cx="3288365" cy="2466274"/>
          </a:xfrm>
          <a:prstGeom prst="rect">
            <a:avLst/>
          </a:prstGeom>
        </p:spPr>
      </p:pic>
      <p:pic>
        <p:nvPicPr>
          <p:cNvPr id="5" name="Obrázek 4" descr="pompe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797152"/>
            <a:ext cx="2915816" cy="194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766</Words>
  <Application>Microsoft Office PowerPoint</Application>
  <PresentationFormat>Předvádění na obrazovce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Papír</vt:lpstr>
      <vt:lpstr>Pozor, láva pálí!</vt:lpstr>
      <vt:lpstr>Co je to sopka?</vt:lpstr>
      <vt:lpstr>Druhy sopek</vt:lpstr>
      <vt:lpstr>Výskyt</vt:lpstr>
      <vt:lpstr>Bahnotok   X  Pyroklastický proud</vt:lpstr>
      <vt:lpstr>Největší sopky</vt:lpstr>
      <vt:lpstr>Klady a zápory výbuchu</vt:lpstr>
      <vt:lpstr>Kdy přijde výbuch?</vt:lpstr>
      <vt:lpstr>Jak to bylo v Pompejích</vt:lpstr>
      <vt:lpstr>Mohou být sopky užitečné?</vt:lpstr>
      <vt:lpstr>Otázky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SOPKY</dc:title>
  <dc:creator>pc</dc:creator>
  <cp:lastModifiedBy>Jarmila Ichová</cp:lastModifiedBy>
  <cp:revision>106</cp:revision>
  <dcterms:created xsi:type="dcterms:W3CDTF">2017-03-21T16:50:08Z</dcterms:created>
  <dcterms:modified xsi:type="dcterms:W3CDTF">2017-03-29T19:56:55Z</dcterms:modified>
</cp:coreProperties>
</file>