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-photogallery.eu/cz/" TargetMode="External"/><Relationship Id="rId13" Type="http://schemas.openxmlformats.org/officeDocument/2006/relationships/hyperlink" Target="https://en.wikipedia.org/wiki/List_of_invasive_species_in_Asia" TargetMode="External"/><Relationship Id="rId18" Type="http://schemas.openxmlformats.org/officeDocument/2006/relationships/hyperlink" Target="http://www.neoseeds.cz/cz/e-shop/869279/c8626-exoticke-rostliny-semena/acacia-decurrens-akacie-sivozelena-spanbaleni-obsahuje-30-semen-span.html" TargetMode="External"/><Relationship Id="rId3" Type="http://schemas.openxmlformats.org/officeDocument/2006/relationships/hyperlink" Target="http://www.jarojaromer.cz/invaze/?page_id=3" TargetMode="External"/><Relationship Id="rId21" Type="http://schemas.openxmlformats.org/officeDocument/2006/relationships/hyperlink" Target="http://vtm.e15.cz/australie-svetadil-plny-omylu" TargetMode="External"/><Relationship Id="rId7" Type="http://schemas.openxmlformats.org/officeDocument/2006/relationships/hyperlink" Target="http://www.biolib.cz/" TargetMode="External"/><Relationship Id="rId12" Type="http://schemas.openxmlformats.org/officeDocument/2006/relationships/hyperlink" Target="http://botanika.wendys.cz" TargetMode="External"/><Relationship Id="rId17" Type="http://schemas.openxmlformats.org/officeDocument/2006/relationships/hyperlink" Target="https://www.sciencedaily.com/releases/2011/07/110713092955.ht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database.prota.org/dbtw-wpd/exec/dbtwpub.dll?AC=QBE_QUERY&amp;BU=http://database.prota.org/search.htm&amp;TN=PROTAB~1&amp;QB0=AND&amp;QF0=Species+Code&amp;QI0=Swietenia+macrophylla&amp;RF=Webdisplay" TargetMode="External"/><Relationship Id="rId20" Type="http://schemas.openxmlformats.org/officeDocument/2006/relationships/hyperlink" Target="https://upload.wikimedia.org/wikipedia/commons/thumb/7/74/Megathyrsus_maximus_whole4_(7370586296).jpg/1200px-Megathyrsus_maximus_whole4_(7370586296)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eography.cz/geograficke-rozhledy/wp-content/uploads/2009/02/12-13.pdf" TargetMode="External"/><Relationship Id="rId11" Type="http://schemas.openxmlformats.org/officeDocument/2006/relationships/hyperlink" Target="http://www.invaznirostliny.cz/" TargetMode="External"/><Relationship Id="rId5" Type="http://schemas.openxmlformats.org/officeDocument/2006/relationships/hyperlink" Target="http://ec.europa.eu/environment/pubs/pdf/factsheets/Invasive%20Alien%20Species/Invasive_Alien_CS.pdf" TargetMode="External"/><Relationship Id="rId15" Type="http://schemas.openxmlformats.org/officeDocument/2006/relationships/hyperlink" Target="https://en.wikipedia.org/wiki/Invasive_species_in_South_America" TargetMode="External"/><Relationship Id="rId23" Type="http://schemas.openxmlformats.org/officeDocument/2006/relationships/hyperlink" Target="https://en.wikipedia.org/wiki/List_of_invasive_species_in_Africa" TargetMode="External"/><Relationship Id="rId10" Type="http://schemas.openxmlformats.org/officeDocument/2006/relationships/hyperlink" Target="http://www.jmichal.cz/" TargetMode="External"/><Relationship Id="rId19" Type="http://schemas.openxmlformats.org/officeDocument/2006/relationships/hyperlink" Target="http://botany.cz/cs/parentucellia-viscosa/" TargetMode="External"/><Relationship Id="rId4" Type="http://schemas.openxmlformats.org/officeDocument/2006/relationships/hyperlink" Target="www.jarojaromer.cz/invaze/?page_id=4" TargetMode="External"/><Relationship Id="rId9" Type="http://schemas.openxmlformats.org/officeDocument/2006/relationships/hyperlink" Target="http://www.naturfoto.cz/" TargetMode="External"/><Relationship Id="rId14" Type="http://schemas.openxmlformats.org/officeDocument/2006/relationships/hyperlink" Target="http://blog.umy.ac.id/members/20150210152/" TargetMode="External"/><Relationship Id="rId22" Type="http://schemas.openxmlformats.org/officeDocument/2006/relationships/hyperlink" Target="http://dakaandhorse.blog.cz/1506/brumb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homelygarden.com/img/fish_cherry_barb_32_38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 dirty="0" smtClean="0"/>
              <a:t>MĚ SE JEN TAK NEZBAVÍŠ</a:t>
            </a:r>
            <a:endParaRPr lang="cs" b="1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Malá Nedbalová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300" b="1" dirty="0"/>
              <a:t>ZDROJE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51520" y="699542"/>
            <a:ext cx="8520600" cy="38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3"/>
              </a:rPr>
              <a:t>www.jarojaromer.cz/invaze/?page_id=3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4"/>
              </a:rPr>
              <a:t>www.jarojaromer.cz/invaze/?page_id=4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5"/>
              </a:rPr>
              <a:t>http://ec.europa.eu/environment/pubs/pdf/factsheets/Invasive%20Alien%20Species/Invasive_Alien_CS.pdf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6"/>
              </a:rPr>
              <a:t>http://geography.cz/geograficke-rozhledy/wp-content/uploads/2009/02/12-13.pdf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7"/>
              </a:rPr>
              <a:t>http://www.biolib.cz/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8"/>
              </a:rPr>
              <a:t>http://www.nature-photogallery.eu/cz/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9"/>
              </a:rPr>
              <a:t>http://www.naturfoto.cz/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0"/>
              </a:rPr>
              <a:t>http://www.jmichal.cz/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1"/>
              </a:rPr>
              <a:t>http://www.invaznirostliny.cz/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2"/>
              </a:rPr>
              <a:t>http://botanika.wendys.cz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3"/>
              </a:rPr>
              <a:t>https://en.wikipedia.org/wiki/List_of_invasive_species_in_Asia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4"/>
              </a:rPr>
              <a:t>http://blog.umy.ac.id/members/20150210152/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5"/>
              </a:rPr>
              <a:t>https://en.wikipedia.org/wiki/Invasive_species_in_South_America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6"/>
              </a:rPr>
              <a:t>http://database.prota.org/dbtw-wpd/exec/dbtwpub.dll?AC=QBE_QUERY&amp;BU=http://database.prota.org/search.htm&amp;TN=PROTAB~1&amp;QB0=AND&amp;QF0=Species+Code&amp;QI0=Swietenia+macrophylla&amp;RF=Webdisplay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7"/>
              </a:rPr>
              <a:t>https://www.sciencedaily.com/releases/2011/07/110713092955.htm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8"/>
              </a:rPr>
              <a:t>http://www.neoseeds.cz/cz/e-shop/869279/c8626-exoticke-rostliny-semena/acacia-decurrens-akacie-sivozelena-spanbaleni-obsahuje-30-semen-span.html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19"/>
              </a:rPr>
              <a:t>http://botany.cz/cs/parentucellia-viscosa/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20"/>
              </a:rPr>
              <a:t>https://upload.wikimedia.org/wikipedia/commons/thumb/7/74/Megathyrsus_maximus_whole4_%287370586296%29.jpg/1200px-Megathyrsus_maximus_whole4_%287370586296%29.jpg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21"/>
              </a:rPr>
              <a:t>http://vtm.e15.cz/australie-svetadil-plny-omylu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22"/>
              </a:rPr>
              <a:t>http://dakaandhorse.blog.cz/1506/brumby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900" u="sng" dirty="0">
                <a:solidFill>
                  <a:schemeClr val="hlink"/>
                </a:solidFill>
                <a:hlinkClick r:id="rId23"/>
              </a:rPr>
              <a:t>https://</a:t>
            </a:r>
            <a:r>
              <a:rPr lang="cs" sz="900" u="sng" dirty="0" smtClean="0">
                <a:solidFill>
                  <a:schemeClr val="hlink"/>
                </a:solidFill>
                <a:hlinkClick r:id="rId23"/>
              </a:rPr>
              <a:t>en.wikipedia.org/wiki/List_of_invasive_species_in_Africa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endParaRPr lang="cs" sz="900" u="sng" dirty="0">
              <a:solidFill>
                <a:schemeClr val="hlink"/>
              </a:solidFill>
              <a:hlinkClick r:id="rId2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478600"/>
            <a:ext cx="8520600" cy="4312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cs" sz="2400">
                <a:solidFill>
                  <a:srgbClr val="000000"/>
                </a:solidFill>
              </a:rPr>
              <a:t>geograficky nepůvodní organismy, které ohrožují původní faunu a floru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cs" sz="1800" b="1">
                <a:solidFill>
                  <a:srgbClr val="000000"/>
                </a:solidFill>
              </a:rPr>
              <a:t>konkurencí</a:t>
            </a:r>
            <a:r>
              <a:rPr lang="cs" sz="1800">
                <a:solidFill>
                  <a:srgbClr val="000000"/>
                </a:solidFill>
              </a:rPr>
              <a:t> - mají podobné nároky na potravu či prostor a lepší konkurenceschopností vytlačí vytlačí původní druh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cs" sz="1800" b="1">
                <a:solidFill>
                  <a:srgbClr val="000000"/>
                </a:solidFill>
              </a:rPr>
              <a:t>predací</a:t>
            </a:r>
            <a:r>
              <a:rPr lang="cs" sz="1800">
                <a:solidFill>
                  <a:srgbClr val="000000"/>
                </a:solidFill>
              </a:rPr>
              <a:t> - ohrožuje původní populace jejich konzumací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cs" sz="1800" b="1">
                <a:solidFill>
                  <a:srgbClr val="000000"/>
                </a:solidFill>
              </a:rPr>
              <a:t>nepřímo</a:t>
            </a:r>
            <a:r>
              <a:rPr lang="cs" sz="1800">
                <a:solidFill>
                  <a:srgbClr val="000000"/>
                </a:solidFill>
              </a:rPr>
              <a:t> - přináší nemoce nebo mění prostředí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072425" y="-872675"/>
            <a:ext cx="7284900" cy="8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17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300" b="1"/>
              <a:t>EVROPA - živočichové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790050"/>
            <a:ext cx="8520600" cy="223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slunéčko východní</a:t>
            </a:r>
            <a:r>
              <a:rPr lang="cs" sz="1400" dirty="0">
                <a:solidFill>
                  <a:srgbClr val="000000"/>
                </a:solidFill>
              </a:rPr>
              <a:t> - z Asie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plzák španělský</a:t>
            </a:r>
            <a:r>
              <a:rPr lang="cs" sz="1400" dirty="0">
                <a:solidFill>
                  <a:srgbClr val="000000"/>
                </a:solidFill>
              </a:rPr>
              <a:t> - ze severu pyrenejského ostrova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rak signální</a:t>
            </a:r>
            <a:r>
              <a:rPr lang="cs" sz="1400" dirty="0">
                <a:solidFill>
                  <a:srgbClr val="000000"/>
                </a:solidFill>
              </a:rPr>
              <a:t> - ze severní Ameriky; přenašeč račího moru, který decimuje populace raka říčního po celé Evropě</a:t>
            </a:r>
          </a:p>
          <a:p>
            <a:pPr marL="457200" lvl="0" indent="-3175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chemeClr val="dk1"/>
                </a:solidFill>
              </a:rPr>
              <a:t>psík mývalovitý</a:t>
            </a:r>
            <a:r>
              <a:rPr lang="cs" sz="1400" dirty="0">
                <a:solidFill>
                  <a:schemeClr val="dk1"/>
                </a:solidFill>
              </a:rPr>
              <a:t> - z Dálného Východu</a:t>
            </a:r>
          </a:p>
        </p:txBody>
      </p:sp>
      <p:pic>
        <p:nvPicPr>
          <p:cNvPr id="68" name="Shape 68" descr="http://www.biolib.cz/IMG/GAL/270032.jpg"/>
          <p:cNvPicPr preferRelativeResize="0"/>
          <p:nvPr/>
        </p:nvPicPr>
        <p:blipFill rotWithShape="1">
          <a:blip r:embed="rId3">
            <a:alphaModFix/>
          </a:blip>
          <a:srcRect l="10651" t="19256" r="6518" b="15289"/>
          <a:stretch/>
        </p:blipFill>
        <p:spPr>
          <a:xfrm>
            <a:off x="446475" y="2501525"/>
            <a:ext cx="3464725" cy="20505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678650" y="4552100"/>
            <a:ext cx="25539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rak signální</a:t>
            </a:r>
          </a:p>
        </p:txBody>
      </p:sp>
      <p:pic>
        <p:nvPicPr>
          <p:cNvPr id="70" name="Shape 70" descr="http://www.jmichal.cz/images/joomgallery/originals/foto_tydne_7/2015_124/5d3b2204_20150301_1189677844.jpg"/>
          <p:cNvPicPr preferRelativeResize="0"/>
          <p:nvPr/>
        </p:nvPicPr>
        <p:blipFill rotWithShape="1">
          <a:blip r:embed="rId4">
            <a:alphaModFix/>
          </a:blip>
          <a:srcRect l="5082" t="15958" r="13204" b="12862"/>
          <a:stretch/>
        </p:blipFill>
        <p:spPr>
          <a:xfrm>
            <a:off x="4500575" y="1893100"/>
            <a:ext cx="3982524" cy="23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4554125" y="4152300"/>
            <a:ext cx="11610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psík mývalovitý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518550" y="4152300"/>
            <a:ext cx="29112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700"/>
              <a:t>http://www.jmichal.cz/images/joomgallery/originals/foto_tydne_7/2015_124/5d3b2204_20150301_1189677844.jpg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17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300" b="1"/>
              <a:t>EVROPA - živočichové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50975" y="263200"/>
            <a:ext cx="6207000" cy="141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norek americký</a:t>
            </a:r>
            <a:r>
              <a:rPr lang="cs" sz="1400" dirty="0">
                <a:solidFill>
                  <a:srgbClr val="000000"/>
                </a:solidFill>
              </a:rPr>
              <a:t> - ze Severní Ameriky; konkuruje vydře a hranostajovi</a:t>
            </a:r>
          </a:p>
          <a:p>
            <a:pPr marL="457200" lvl="0" indent="-3175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nutrie</a:t>
            </a:r>
            <a:r>
              <a:rPr lang="cs" sz="1400" dirty="0">
                <a:solidFill>
                  <a:srgbClr val="000000"/>
                </a:solidFill>
              </a:rPr>
              <a:t> - z Jižní Ameriky</a:t>
            </a:r>
          </a:p>
          <a:p>
            <a:pPr marL="457200" lvl="0" indent="-3175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chemeClr val="dk1"/>
                </a:solidFill>
              </a:rPr>
              <a:t>střevlička východní</a:t>
            </a:r>
            <a:r>
              <a:rPr lang="cs" sz="1400" dirty="0">
                <a:solidFill>
                  <a:schemeClr val="dk1"/>
                </a:solidFill>
              </a:rPr>
              <a:t> - z východní Asie</a:t>
            </a:r>
          </a:p>
        </p:txBody>
      </p:sp>
      <p:pic>
        <p:nvPicPr>
          <p:cNvPr id="79" name="Shape 79" descr="http://www.nature-photogallery.eu/cz/__userdata/photos/1294.jpg"/>
          <p:cNvPicPr preferRelativeResize="0"/>
          <p:nvPr/>
        </p:nvPicPr>
        <p:blipFill rotWithShape="1">
          <a:blip r:embed="rId3">
            <a:alphaModFix/>
          </a:blip>
          <a:srcRect l="6110" t="7108" r="10298" b="13727"/>
          <a:stretch/>
        </p:blipFill>
        <p:spPr>
          <a:xfrm>
            <a:off x="4420175" y="1790200"/>
            <a:ext cx="4257581" cy="26815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580000" y="4411250"/>
            <a:ext cx="1116300" cy="1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900"/>
              <a:t>norek americký</a:t>
            </a:r>
          </a:p>
        </p:txBody>
      </p:sp>
      <p:pic>
        <p:nvPicPr>
          <p:cNvPr id="81" name="Shape 81" descr="http://www.naturfoto.cz/fullsize/ostatni/nutrie-215139.jpg"/>
          <p:cNvPicPr preferRelativeResize="0"/>
          <p:nvPr/>
        </p:nvPicPr>
        <p:blipFill rotWithShape="1">
          <a:blip r:embed="rId4">
            <a:alphaModFix/>
          </a:blip>
          <a:srcRect l="14346" t="5973" r="5099" b="4868"/>
          <a:stretch/>
        </p:blipFill>
        <p:spPr>
          <a:xfrm>
            <a:off x="473275" y="1790200"/>
            <a:ext cx="3634399" cy="26815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651850" y="4411250"/>
            <a:ext cx="1000200" cy="1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nutrie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696300" y="4370850"/>
            <a:ext cx="2972700" cy="3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700"/>
              <a:t>http://www.nature-photogallery.eu/cz/__userdata/photos/1294.jpg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384175" y="4411250"/>
            <a:ext cx="3036000" cy="1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700"/>
              <a:t>http://www.naturfoto.cz/fullsize/ostatni/nutrie-215139.jpg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cs" sz="3300" b="1"/>
              <a:t>EVROPA - rostliny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59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bolševník velkolepý</a:t>
            </a:r>
            <a:r>
              <a:rPr lang="cs" sz="1400" dirty="0">
                <a:solidFill>
                  <a:srgbClr val="000000"/>
                </a:solidFill>
              </a:rPr>
              <a:t> - z Kavkazu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křídlatka japonská</a:t>
            </a:r>
            <a:r>
              <a:rPr lang="cs" sz="1400" dirty="0">
                <a:solidFill>
                  <a:srgbClr val="000000"/>
                </a:solidFill>
              </a:rPr>
              <a:t> - z východní Asie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křídlatka sachalinská </a:t>
            </a:r>
            <a:r>
              <a:rPr lang="cs" sz="1400" dirty="0">
                <a:solidFill>
                  <a:srgbClr val="000000"/>
                </a:solidFill>
              </a:rPr>
              <a:t>- z východní Asie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cs" sz="1100" dirty="0">
                <a:solidFill>
                  <a:srgbClr val="000000"/>
                </a:solidFill>
              </a:rPr>
              <a:t>křížením křídlatek na našem území vznikla </a:t>
            </a:r>
            <a:r>
              <a:rPr lang="cs" sz="1100" b="1" dirty="0">
                <a:solidFill>
                  <a:srgbClr val="000000"/>
                </a:solidFill>
              </a:rPr>
              <a:t>křídlatka česká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netýkavka žlaznatá</a:t>
            </a:r>
            <a:r>
              <a:rPr lang="cs" sz="1400" dirty="0">
                <a:solidFill>
                  <a:srgbClr val="000000"/>
                </a:solidFill>
              </a:rPr>
              <a:t> - z oblasti Himalájí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vlčí bob mnoholistý</a:t>
            </a:r>
            <a:r>
              <a:rPr lang="cs" sz="1400" dirty="0">
                <a:solidFill>
                  <a:srgbClr val="000000"/>
                </a:solidFill>
              </a:rPr>
              <a:t> - ze západu USA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trnovník akát</a:t>
            </a:r>
            <a:r>
              <a:rPr lang="cs" sz="1400" dirty="0">
                <a:solidFill>
                  <a:srgbClr val="000000"/>
                </a:solidFill>
              </a:rPr>
              <a:t> - z jihovýchodu USA</a:t>
            </a:r>
          </a:p>
        </p:txBody>
      </p:sp>
      <p:pic>
        <p:nvPicPr>
          <p:cNvPr id="91" name="Shape 91" descr="http://www.invaznirostliny.cz/assets/components/phpthumbof/cache/heracleum007.23563adf98b8c8d3aa7d558d6f7e4082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775" y="232462"/>
            <a:ext cx="2351100" cy="31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http://botanika.wendys.cz/images/stories/123/O123_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775" y="232466"/>
            <a:ext cx="2303874" cy="307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http://botanika.wendys.cz/images/stories/679/O679_3.jpg"/>
          <p:cNvPicPr preferRelativeResize="0"/>
          <p:nvPr/>
        </p:nvPicPr>
        <p:blipFill rotWithShape="1">
          <a:blip r:embed="rId5">
            <a:alphaModFix/>
          </a:blip>
          <a:srcRect t="18041" b="5575"/>
          <a:stretch/>
        </p:blipFill>
        <p:spPr>
          <a:xfrm>
            <a:off x="5140600" y="3129849"/>
            <a:ext cx="3101625" cy="177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http://botanika.wendys.cz/images/stories/549/O549_1.jpg"/>
          <p:cNvPicPr preferRelativeResize="0"/>
          <p:nvPr/>
        </p:nvPicPr>
        <p:blipFill rotWithShape="1">
          <a:blip r:embed="rId6">
            <a:alphaModFix/>
          </a:blip>
          <a:srcRect l="5722" t="14054" r="3002" b="15284"/>
          <a:stretch/>
        </p:blipFill>
        <p:spPr>
          <a:xfrm>
            <a:off x="742600" y="3148187"/>
            <a:ext cx="2997408" cy="17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259475" y="0"/>
            <a:ext cx="4661400" cy="53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vlčí bob mnoholistý                                                            bolševník velkolepý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892975" y="4830900"/>
            <a:ext cx="7715400" cy="3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trnovník akát                                                                                                                                                   křídlatka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195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cs" sz="3300" b="1"/>
              <a:t>AMERIKA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22125" y="813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Akácie sivozelená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Světličník lepkavý - z Kanárských ostrovů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Antilopa jelení - z Asie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Axis indický - z Asie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Zajíc polní - z Evropy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Parmička duhová - ze Sri Lanky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" sz="1400" dirty="0">
                <a:solidFill>
                  <a:srgbClr val="000000"/>
                </a:solidFill>
              </a:rPr>
              <a:t>třezalka tečkovaná</a:t>
            </a:r>
          </a:p>
        </p:txBody>
      </p:sp>
      <p:pic>
        <p:nvPicPr>
          <p:cNvPr id="103" name="Shape 103" descr="fish_cherry_barb_32_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199" y="374834"/>
            <a:ext cx="2683524" cy="229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159200" y="76625"/>
            <a:ext cx="1491000" cy="2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Parmička duhová</a:t>
            </a:r>
            <a:r>
              <a:rPr lang="cs"/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012900" y="2588600"/>
            <a:ext cx="3131100" cy="3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900">
                <a:hlinkClick r:id="rId4"/>
              </a:rPr>
              <a:t>http://homelygarden.com/img/fish_cherry_barb_32_38.jpg</a:t>
            </a:r>
          </a:p>
        </p:txBody>
      </p:sp>
      <p:pic>
        <p:nvPicPr>
          <p:cNvPr id="106" name="Shape 106" descr="0210_06_IN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3822" y="2124337"/>
            <a:ext cx="1780725" cy="25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913537" y="4568875"/>
            <a:ext cx="1881300" cy="1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http://www.fotogaleriehasek.cz/img/hires/0210_06_IND.jpg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027800" y="1893350"/>
            <a:ext cx="1088400" cy="23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Axis indický</a:t>
            </a:r>
          </a:p>
        </p:txBody>
      </p:sp>
      <p:pic>
        <p:nvPicPr>
          <p:cNvPr id="109" name="Shape 109" descr="parentucelliaherb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200" y="3044492"/>
            <a:ext cx="2357424" cy="18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672750" y="4809900"/>
            <a:ext cx="3466200" cy="1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http://botany.cz/foto/parentucelliaherb1.jpg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62200" y="2804700"/>
            <a:ext cx="1983000" cy="2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Světličník lepkavý</a:t>
            </a:r>
          </a:p>
        </p:txBody>
      </p:sp>
      <p:pic>
        <p:nvPicPr>
          <p:cNvPr id="112" name="Shape 112" descr="http://botanika.wendys.cz/images/stories/250/O250_2.jpg"/>
          <p:cNvPicPr preferRelativeResize="0"/>
          <p:nvPr/>
        </p:nvPicPr>
        <p:blipFill rotWithShape="1">
          <a:blip r:embed="rId7">
            <a:alphaModFix/>
          </a:blip>
          <a:srcRect l="10146" t="9723" r="6955" b="6086"/>
          <a:stretch/>
        </p:blipFill>
        <p:spPr>
          <a:xfrm>
            <a:off x="6392774" y="2857100"/>
            <a:ext cx="1641924" cy="222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7963250" y="3384325"/>
            <a:ext cx="1029000" cy="10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třezalka</a:t>
            </a:r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r>
              <a:rPr lang="cs" sz="900"/>
              <a:t>http://botanika.wendys.cz/images/stories/250/O250_2.jpg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337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300" b="1"/>
              <a:t>ASIE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866175"/>
            <a:ext cx="8520600" cy="37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lipnicovitá</a:t>
            </a:r>
            <a:r>
              <a:rPr lang="cs" sz="1400" dirty="0">
                <a:solidFill>
                  <a:srgbClr val="000000"/>
                </a:solidFill>
              </a:rPr>
              <a:t> </a:t>
            </a:r>
            <a:r>
              <a:rPr lang="cs" sz="1400" dirty="0">
                <a:solidFill>
                  <a:schemeClr val="dk1"/>
                </a:solidFill>
              </a:rPr>
              <a:t>Megathyrsus maximus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b="1" dirty="0">
                <a:solidFill>
                  <a:schemeClr val="dk1"/>
                </a:solidFill>
              </a:rPr>
              <a:t>opuncie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b="1" dirty="0">
                <a:solidFill>
                  <a:schemeClr val="dk1"/>
                </a:solidFill>
              </a:rPr>
              <a:t>šplhavnice zlatá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b="1" dirty="0">
                <a:solidFill>
                  <a:schemeClr val="dk1"/>
                </a:solidFill>
              </a:rPr>
              <a:t>mahagonovník americký</a:t>
            </a:r>
            <a:r>
              <a:rPr lang="cs" sz="1400" dirty="0">
                <a:solidFill>
                  <a:schemeClr val="dk1"/>
                </a:solidFill>
              </a:rPr>
              <a:t> - z Ameriky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b="1" dirty="0">
                <a:solidFill>
                  <a:schemeClr val="dk1"/>
                </a:solidFill>
              </a:rPr>
              <a:t>vrabec polní</a:t>
            </a:r>
            <a:r>
              <a:rPr lang="cs" sz="1400" dirty="0">
                <a:solidFill>
                  <a:schemeClr val="dk1"/>
                </a:solidFill>
              </a:rPr>
              <a:t> - z Evropy/Ameriky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ropucha obrovská</a:t>
            </a:r>
            <a:r>
              <a:rPr lang="cs" sz="1400" dirty="0">
                <a:solidFill>
                  <a:srgbClr val="000000"/>
                </a:solidFill>
              </a:rPr>
              <a:t> - z Ameriky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b="1" dirty="0">
                <a:solidFill>
                  <a:srgbClr val="000000"/>
                </a:solidFill>
              </a:rPr>
              <a:t>kapr obecný</a:t>
            </a:r>
          </a:p>
        </p:txBody>
      </p:sp>
      <p:pic>
        <p:nvPicPr>
          <p:cNvPr id="120" name="Shape 120" descr="http://www.biolib.cz/IMG/GAL/2268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67400" y="337850"/>
            <a:ext cx="3276600" cy="21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http://blog.umy.ac.id/deenndean/files/2015/11/Devil%E2%80%99s-Ivy-tre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400" y="2768775"/>
            <a:ext cx="2701924" cy="202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http://www.biolib.cz/IMG/GAL/13170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75" y="2732750"/>
            <a:ext cx="2701924" cy="209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http://database.prota.org/dbtw-wpd/protabase/Photfile%20Images/Swietenia%20macrophylla01Kelen%20Soare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4337" y="2658050"/>
            <a:ext cx="299532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https://upload.wikimedia.org/wikipedia/commons/thumb/7/74/Megathyrsus_maximus_whole4_%287370586296%29.jpg/1200px-Megathyrsus_maximus_whole4_%287370586296%29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8050" y="187500"/>
            <a:ext cx="1734033" cy="2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223225" y="4795225"/>
            <a:ext cx="8697600" cy="3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ropucha obrovská                                                                mahagonovník americký                                                                                 šplhavnice zlatá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098925" y="71575"/>
            <a:ext cx="4821900" cy="2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Megathyrsus maximus                                                               opuncie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3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/>
              <a:t>AUSTRÁLIE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865925"/>
            <a:ext cx="8520600" cy="370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dirty="0">
                <a:solidFill>
                  <a:srgbClr val="000000"/>
                </a:solidFill>
              </a:rPr>
              <a:t>králík divoký - z Evropy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dirty="0">
                <a:solidFill>
                  <a:srgbClr val="000000"/>
                </a:solidFill>
              </a:rPr>
              <a:t>velbloud - Afriky, Asie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dirty="0">
                <a:solidFill>
                  <a:srgbClr val="000000"/>
                </a:solidFill>
              </a:rPr>
              <a:t>buvol - z jihovýchodní Asie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dirty="0">
                <a:solidFill>
                  <a:srgbClr val="000000"/>
                </a:solidFill>
              </a:rPr>
              <a:t>koně brumby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" sz="1400" dirty="0">
                <a:solidFill>
                  <a:srgbClr val="000000"/>
                </a:solidFill>
              </a:rPr>
              <a:t>ropucha obrovská - z Ameriky</a:t>
            </a: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cs" sz="1000" dirty="0">
                <a:solidFill>
                  <a:schemeClr val="dk1"/>
                </a:solidFill>
              </a:rPr>
              <a:t>dovezené za účelem hubení hmyzu napadající třtinu</a:t>
            </a: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" sz="1000" dirty="0">
                <a:solidFill>
                  <a:schemeClr val="dk1"/>
                </a:solidFill>
              </a:rPr>
              <a:t>zaveden kvůli ní “den likvidace ropuch” (27. března)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133" name="Shape 133" descr="http://www.biolib.cz/IMG/GAL/1317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750" y="2723825"/>
            <a:ext cx="2701924" cy="209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759025" y="4768450"/>
            <a:ext cx="1116300" cy="3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900"/>
              <a:t>ropucha obrovská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903200" y="4107625"/>
            <a:ext cx="39291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900"/>
              <a:t>kůň brumby                         http://dakaandhorse.blog.cz/1506/brumby</a:t>
            </a:r>
          </a:p>
        </p:txBody>
      </p:sp>
      <p:pic>
        <p:nvPicPr>
          <p:cNvPr id="136" name="Shape 136" descr="https://upload.wikimedia.org/wikipedia/commons/1/10/Brumby-Male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725" y="1059425"/>
            <a:ext cx="3657599" cy="302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337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300" b="1"/>
              <a:t>AFRIKA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9828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dirty="0">
                <a:solidFill>
                  <a:schemeClr val="dk1"/>
                </a:solidFill>
              </a:rPr>
              <a:t>opuncie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dirty="0">
                <a:solidFill>
                  <a:schemeClr val="dk1"/>
                </a:solidFill>
              </a:rPr>
              <a:t>králík divoký - z Evropy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dirty="0">
                <a:solidFill>
                  <a:schemeClr val="dk1"/>
                </a:solidFill>
              </a:rPr>
              <a:t>jelen sika - z východní Asie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1400" dirty="0">
                <a:solidFill>
                  <a:schemeClr val="dk1"/>
                </a:solidFill>
              </a:rPr>
              <a:t>koza bezoárová - Asie</a:t>
            </a:r>
          </a:p>
        </p:txBody>
      </p:sp>
      <p:pic>
        <p:nvPicPr>
          <p:cNvPr id="143" name="Shape 143" descr="http://www.naturabohemica.cz/images/capra_aegagrus_157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072" y="1059582"/>
            <a:ext cx="3096344" cy="221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http://www.priroda.cz/nahledy/a/andera-sika-samec-foto-640x48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68" y="2283718"/>
            <a:ext cx="3528392" cy="241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5508104" y="3219822"/>
            <a:ext cx="2848398" cy="6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900" dirty="0" smtClean="0"/>
              <a:t>K</a:t>
            </a:r>
            <a:r>
              <a:rPr lang="cs" sz="900" dirty="0" smtClean="0"/>
              <a:t>oza bezoárová http</a:t>
            </a:r>
            <a:r>
              <a:rPr lang="cs" sz="900" dirty="0"/>
              <a:t>://www.naturabohemica.cz/images/capra_aegagrus_1571.jpg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4659982"/>
            <a:ext cx="4752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Jelen sika      http://www.</a:t>
            </a:r>
            <a:r>
              <a:rPr lang="cs-CZ" sz="900" dirty="0" err="1" smtClean="0"/>
              <a:t>priroda.cz</a:t>
            </a:r>
            <a:r>
              <a:rPr lang="cs-CZ" sz="900" dirty="0" smtClean="0"/>
              <a:t>/</a:t>
            </a:r>
            <a:r>
              <a:rPr lang="cs-CZ" sz="900" dirty="0" err="1" smtClean="0"/>
              <a:t>nahledy</a:t>
            </a:r>
            <a:r>
              <a:rPr lang="cs-CZ" sz="900" dirty="0" smtClean="0"/>
              <a:t>/a/</a:t>
            </a:r>
            <a:r>
              <a:rPr lang="cs-CZ" sz="900" dirty="0" err="1" smtClean="0"/>
              <a:t>andera</a:t>
            </a:r>
            <a:r>
              <a:rPr lang="cs-CZ" sz="900" dirty="0" smtClean="0"/>
              <a:t>-sika-samec-foto-640x480.jpg</a:t>
            </a:r>
            <a:endParaRPr lang="cs-CZ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Předvádění na obrazovce (16:9)</PresentationFormat>
  <Paragraphs>99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simple-light-2</vt:lpstr>
      <vt:lpstr>MĚ SE JEN TAK NEZBAVÍŠ</vt:lpstr>
      <vt:lpstr>Snímek 2</vt:lpstr>
      <vt:lpstr>EVROPA - živočichové</vt:lpstr>
      <vt:lpstr>EVROPA - živočichové</vt:lpstr>
      <vt:lpstr>EVROPA - rostliny</vt:lpstr>
      <vt:lpstr>AMERIKA</vt:lpstr>
      <vt:lpstr>ASIE</vt:lpstr>
      <vt:lpstr>AUSTRÁLIE</vt:lpstr>
      <vt:lpstr>AFRIKA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INVAZNÍ DRUHY</dc:title>
  <dc:creator>jarmila ichová</dc:creator>
  <cp:lastModifiedBy>Jarmila Ichová</cp:lastModifiedBy>
  <cp:revision>3</cp:revision>
  <dcterms:modified xsi:type="dcterms:W3CDTF">2017-04-05T19:06:30Z</dcterms:modified>
</cp:coreProperties>
</file>