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6" r:id="rId8"/>
    <p:sldId id="260" r:id="rId9"/>
    <p:sldId id="261" r:id="rId10"/>
    <p:sldId id="263" r:id="rId11"/>
    <p:sldId id="267" r:id="rId12"/>
    <p:sldId id="262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6EEB-2ED0-467D-9632-F843BD6EFBE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15EF-8C33-45E7-834F-C80949DAE3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0227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6EEB-2ED0-467D-9632-F843BD6EFBE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15EF-8C33-45E7-834F-C80949DAE3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1308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6EEB-2ED0-467D-9632-F843BD6EFBE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15EF-8C33-45E7-834F-C80949DAE3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10682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6EEB-2ED0-467D-9632-F843BD6EFBE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15EF-8C33-45E7-834F-C80949DAE33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40074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6EEB-2ED0-467D-9632-F843BD6EFBE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15EF-8C33-45E7-834F-C80949DAE3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91209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6EEB-2ED0-467D-9632-F843BD6EFBE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15EF-8C33-45E7-834F-C80949DAE3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86963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6EEB-2ED0-467D-9632-F843BD6EFBE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15EF-8C33-45E7-834F-C80949DAE3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91473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6EEB-2ED0-467D-9632-F843BD6EFBE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15EF-8C33-45E7-834F-C80949DAE3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76403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6EEB-2ED0-467D-9632-F843BD6EFBE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15EF-8C33-45E7-834F-C80949DAE3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3397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6EEB-2ED0-467D-9632-F843BD6EFBE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15EF-8C33-45E7-834F-C80949DAE3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4399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6EEB-2ED0-467D-9632-F843BD6EFBE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15EF-8C33-45E7-834F-C80949DAE3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1271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6EEB-2ED0-467D-9632-F843BD6EFBE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15EF-8C33-45E7-834F-C80949DAE3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2890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6EEB-2ED0-467D-9632-F843BD6EFBE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15EF-8C33-45E7-834F-C80949DAE3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3655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6EEB-2ED0-467D-9632-F843BD6EFBE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15EF-8C33-45E7-834F-C80949DAE3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619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6EEB-2ED0-467D-9632-F843BD6EFBE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15EF-8C33-45E7-834F-C80949DAE3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8831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6EEB-2ED0-467D-9632-F843BD6EFBE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15EF-8C33-45E7-834F-C80949DAE3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9451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6EEB-2ED0-467D-9632-F843BD6EFBE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D15EF-8C33-45E7-834F-C80949DAE3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4853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B0E6EEB-2ED0-467D-9632-F843BD6EFBE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24D15EF-8C33-45E7-834F-C80949DAE3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35997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indrichpolak.wz.cz/encyklopedie/abc/pict/8.jpg" TargetMode="External"/><Relationship Id="rId13" Type="http://schemas.openxmlformats.org/officeDocument/2006/relationships/hyperlink" Target="http://aa.ecn.cz/img_upload/e6ffb6c50bc1424ab10ecf09e063cd63/albums/userpics/10005/povodne2002_malostranska.JPG" TargetMode="External"/><Relationship Id="rId3" Type="http://schemas.openxmlformats.org/officeDocument/2006/relationships/hyperlink" Target="https://cs.wikipedia.org/wiki/Bou%C5%99ka" TargetMode="External"/><Relationship Id="rId7" Type="http://schemas.openxmlformats.org/officeDocument/2006/relationships/hyperlink" Target="http://www.tornadoalley.estranky.cz/img/mid/5/tornado1.jpg" TargetMode="External"/><Relationship Id="rId12" Type="http://schemas.openxmlformats.org/officeDocument/2006/relationships/hyperlink" Target="http://zoom.iprima.cz/sites/default/files/image_crops/image_620/9/725895_andrew-u-pobrezi-usa_image_620.jpg" TargetMode="External"/><Relationship Id="rId2" Type="http://schemas.openxmlformats.org/officeDocument/2006/relationships/hyperlink" Target="https://cs.wikipedia.org/wiki/Torn%C3%A1d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pnews.in/files/tornado.jpg" TargetMode="External"/><Relationship Id="rId11" Type="http://schemas.openxmlformats.org/officeDocument/2006/relationships/hyperlink" Target="https://upload.wikimedia.org/wikipedia/commons/thumb/0/04/Hurricane_Isabel_from_ISS.jpg/1024px-Hurricane_Isabel_from_ISS.jpg" TargetMode="External"/><Relationship Id="rId5" Type="http://schemas.openxmlformats.org/officeDocument/2006/relationships/hyperlink" Target="https://cs.wikipedia.org/wiki/Povode%C5%88" TargetMode="External"/><Relationship Id="rId15" Type="http://schemas.openxmlformats.org/officeDocument/2006/relationships/hyperlink" Target="http://creativelife.cz/wp-content/uploads/2014/08/mrak-31-480x240.jpg" TargetMode="External"/><Relationship Id="rId10" Type="http://schemas.openxmlformats.org/officeDocument/2006/relationships/hyperlink" Target="http://nd03.jxs.cz/654/991/7b8497215e_87626784_o2.jpg" TargetMode="External"/><Relationship Id="rId4" Type="http://schemas.openxmlformats.org/officeDocument/2006/relationships/hyperlink" Target="https://cs.wikipedia.org/wiki/Tropick%C3%A1_cykl%C3%B3na" TargetMode="External"/><Relationship Id="rId9" Type="http://schemas.openxmlformats.org/officeDocument/2006/relationships/hyperlink" Target="http://domaci.ihned.cz/attachment.php/14652580/aiou48DF7GHIJKMNjl6cdefghprx0SVm/electrical_storm__350x210_.jpg" TargetMode="External"/><Relationship Id="rId14" Type="http://schemas.openxmlformats.org/officeDocument/2006/relationships/hyperlink" Target="http://www.topzine.cz/wp-content/uploads/2013/06/povodne-praha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1667" y="404566"/>
            <a:ext cx="9440034" cy="1828801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Boží hněv</a:t>
            </a:r>
            <a:endParaRPr lang="cs-CZ" sz="4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04812" y="5808133"/>
            <a:ext cx="9440034" cy="1049867"/>
          </a:xfrm>
        </p:spPr>
        <p:txBody>
          <a:bodyPr/>
          <a:lstStyle/>
          <a:p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Novotná, </a:t>
            </a:r>
            <a:r>
              <a:rPr lang="cs-CZ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Sahanová</a:t>
            </a:r>
            <a:endParaRPr lang="cs-CZ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124" name="Picture 4" descr="mrak-31-480x240.jpg (480×24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2357" y="2703818"/>
            <a:ext cx="4572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6353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opnews.in/files/torna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56598" cy="356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ornadoalley.estranky.cz/img/mid/5/tornad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8710" y="139220"/>
            <a:ext cx="5136757" cy="342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jindrichpolak.wz.cz/encyklopedie/abc/pict/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3626" y="3742239"/>
            <a:ext cx="4918702" cy="311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591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223234"/>
            <a:ext cx="10353762" cy="970450"/>
          </a:xfrm>
        </p:spPr>
        <p:txBody>
          <a:bodyPr>
            <a:normAutofit/>
          </a:bodyPr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193684"/>
            <a:ext cx="10353762" cy="5387419"/>
          </a:xfrm>
        </p:spPr>
        <p:txBody>
          <a:bodyPr/>
          <a:lstStyle/>
          <a:p>
            <a:r>
              <a:rPr lang="cs-CZ" dirty="0" smtClean="0"/>
              <a:t>S čím se pojí bouřky v mytologii?</a:t>
            </a:r>
          </a:p>
          <a:p>
            <a:r>
              <a:rPr lang="cs-CZ" dirty="0" smtClean="0"/>
              <a:t>Jak se nazývají tropické cyklóny v různých částech světa a kde přesně?</a:t>
            </a:r>
          </a:p>
          <a:p>
            <a:r>
              <a:rPr lang="cs-CZ" dirty="0" smtClean="0"/>
              <a:t>Co to jsou cyklóny?</a:t>
            </a:r>
          </a:p>
          <a:p>
            <a:r>
              <a:rPr lang="cs-CZ" dirty="0" smtClean="0"/>
              <a:t>Jak dlouho trvají, kde vznikají cyklóny?</a:t>
            </a:r>
          </a:p>
          <a:p>
            <a:r>
              <a:rPr lang="cs-CZ" dirty="0" smtClean="0"/>
              <a:t>Kde vznikají bouřky?</a:t>
            </a:r>
          </a:p>
          <a:p>
            <a:r>
              <a:rPr lang="cs-CZ" dirty="0" smtClean="0"/>
              <a:t>Jaký je rozdíl mezi bouřkou a bouří?</a:t>
            </a:r>
          </a:p>
          <a:p>
            <a:r>
              <a:rPr lang="cs-CZ" dirty="0" smtClean="0"/>
              <a:t>Co je to </a:t>
            </a:r>
            <a:r>
              <a:rPr lang="cs-CZ" dirty="0" err="1" smtClean="0"/>
              <a:t>supercela</a:t>
            </a:r>
            <a:r>
              <a:rPr lang="cs-CZ" dirty="0" smtClean="0"/>
              <a:t>?</a:t>
            </a:r>
          </a:p>
          <a:p>
            <a:r>
              <a:rPr lang="cs-CZ" dirty="0" smtClean="0"/>
              <a:t>Kde se nejvíce vyskytují v USA?</a:t>
            </a:r>
          </a:p>
          <a:p>
            <a:r>
              <a:rPr lang="cs-CZ" dirty="0" smtClean="0"/>
              <a:t>Kde a jak se tvoří tornádo?</a:t>
            </a:r>
          </a:p>
          <a:p>
            <a:r>
              <a:rPr lang="cs-CZ" dirty="0" smtClean="0"/>
              <a:t>Co se s ním děje když zaniká?</a:t>
            </a:r>
          </a:p>
          <a:p>
            <a:r>
              <a:rPr lang="cs-CZ" dirty="0" smtClean="0"/>
              <a:t>Jaké máme povodně?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89878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914401"/>
            <a:ext cx="10353762" cy="4876800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Odkazy</a:t>
            </a:r>
          </a:p>
          <a:p>
            <a:pPr marL="36900" indent="0">
              <a:buNone/>
            </a:pPr>
            <a:r>
              <a:rPr lang="cs-CZ" sz="1400" dirty="0">
                <a:hlinkClick r:id="rId2"/>
              </a:rPr>
              <a:t>https://</a:t>
            </a:r>
            <a:r>
              <a:rPr lang="cs-CZ" sz="1400" dirty="0" smtClean="0">
                <a:hlinkClick r:id="rId2"/>
              </a:rPr>
              <a:t>cs.wikipedia.org/wiki/Torn%C3%A1do</a:t>
            </a:r>
            <a:endParaRPr lang="cs-CZ" sz="1400" dirty="0" smtClean="0"/>
          </a:p>
          <a:p>
            <a:pPr marL="36900" indent="0">
              <a:buNone/>
            </a:pPr>
            <a:r>
              <a:rPr lang="cs-CZ" sz="1400" dirty="0">
                <a:hlinkClick r:id="rId3"/>
              </a:rPr>
              <a:t>https://</a:t>
            </a:r>
            <a:r>
              <a:rPr lang="cs-CZ" sz="1400" dirty="0" smtClean="0">
                <a:hlinkClick r:id="rId3"/>
              </a:rPr>
              <a:t>cs.wikipedia.org/wiki/Bou%C5%99ka</a:t>
            </a:r>
            <a:endParaRPr lang="cs-CZ" sz="1400" dirty="0" smtClean="0"/>
          </a:p>
          <a:p>
            <a:pPr marL="36900" indent="0">
              <a:buNone/>
            </a:pPr>
            <a:r>
              <a:rPr lang="cs-CZ" sz="1400" dirty="0">
                <a:hlinkClick r:id="rId4"/>
              </a:rPr>
              <a:t>https://</a:t>
            </a:r>
            <a:r>
              <a:rPr lang="cs-CZ" sz="1400" dirty="0" smtClean="0">
                <a:hlinkClick r:id="rId4"/>
              </a:rPr>
              <a:t>cs.wikipedia.org/wiki/Tropick%C3%A1_cykl%C3%B3na</a:t>
            </a:r>
            <a:endParaRPr lang="cs-CZ" sz="1400" dirty="0" smtClean="0"/>
          </a:p>
          <a:p>
            <a:pPr marL="36900" indent="0">
              <a:buNone/>
            </a:pPr>
            <a:r>
              <a:rPr lang="cs-CZ" sz="1400" dirty="0">
                <a:hlinkClick r:id="rId5"/>
              </a:rPr>
              <a:t>https://</a:t>
            </a:r>
            <a:r>
              <a:rPr lang="cs-CZ" sz="1400" dirty="0" smtClean="0">
                <a:hlinkClick r:id="rId5"/>
              </a:rPr>
              <a:t>cs.wikipedia.org/wiki/Povode%C5%88</a:t>
            </a:r>
            <a:endParaRPr lang="cs-CZ" sz="1400" dirty="0" smtClean="0"/>
          </a:p>
          <a:p>
            <a:pPr marL="36900" indent="0">
              <a:buNone/>
            </a:pP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www.topnews.in/files/tornado.jpg</a:t>
            </a:r>
            <a:endParaRPr lang="cs-CZ" sz="1400" dirty="0" smtClean="0"/>
          </a:p>
          <a:p>
            <a:pPr marL="36900" indent="0">
              <a:buNone/>
            </a:pP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www.tornadoalley.estranky.cz/img/mid/5/tornado1.jpg</a:t>
            </a:r>
            <a:endParaRPr lang="cs-CZ" sz="1400" dirty="0" smtClean="0"/>
          </a:p>
          <a:p>
            <a:pPr marL="36900" indent="0">
              <a:buNone/>
            </a:pP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www.jindrichpolak.wz.cz/encyklopedie/abc/pict/8.jpg</a:t>
            </a:r>
            <a:endParaRPr lang="cs-CZ" sz="1400" dirty="0" smtClean="0"/>
          </a:p>
          <a:p>
            <a:pPr marL="36900" indent="0">
              <a:buNone/>
            </a:pPr>
            <a:r>
              <a:rPr lang="cs-CZ" sz="1400" dirty="0">
                <a:hlinkClick r:id="rId9"/>
              </a:rPr>
              <a:t>http://domaci.ihned.cz/attachment.php/14652580/aiou48DF7GHIJKMNjl6cdefghprx0SVm/electrical_storm__350x210_.</a:t>
            </a:r>
            <a:r>
              <a:rPr lang="cs-CZ" sz="1400" dirty="0" smtClean="0">
                <a:hlinkClick r:id="rId9"/>
              </a:rPr>
              <a:t>jpg</a:t>
            </a:r>
            <a:endParaRPr lang="cs-CZ" sz="1400" dirty="0" smtClean="0"/>
          </a:p>
          <a:p>
            <a:pPr marL="36900" indent="0">
              <a:buNone/>
            </a:pPr>
            <a:r>
              <a:rPr lang="cs-CZ" sz="1400" dirty="0">
                <a:hlinkClick r:id="rId10"/>
              </a:rPr>
              <a:t>http://</a:t>
            </a:r>
            <a:r>
              <a:rPr lang="cs-CZ" sz="1400" dirty="0" smtClean="0">
                <a:hlinkClick r:id="rId10"/>
              </a:rPr>
              <a:t>nd03.jxs.cz/654/991/7b8497215e_87626784_o2.jpg</a:t>
            </a:r>
            <a:endParaRPr lang="cs-CZ" sz="1400" dirty="0" smtClean="0"/>
          </a:p>
          <a:p>
            <a:pPr marL="36900" indent="0">
              <a:buNone/>
            </a:pPr>
            <a:r>
              <a:rPr lang="cs-CZ" sz="1400" dirty="0">
                <a:hlinkClick r:id="rId11"/>
              </a:rPr>
              <a:t>https://</a:t>
            </a:r>
            <a:r>
              <a:rPr lang="cs-CZ" sz="1400" dirty="0" smtClean="0">
                <a:hlinkClick r:id="rId11"/>
              </a:rPr>
              <a:t>upload.wikimedia.org/wikipedia/commons/thumb/0/04/Hurricane_Isabel_from_ISS.jpg/1024px-Hurricane_Isabel_from_ISS.jpg</a:t>
            </a:r>
            <a:endParaRPr lang="cs-CZ" sz="1400" dirty="0" smtClean="0"/>
          </a:p>
          <a:p>
            <a:pPr marL="36900" indent="0">
              <a:buNone/>
            </a:pPr>
            <a:r>
              <a:rPr lang="cs-CZ" sz="1400" dirty="0">
                <a:hlinkClick r:id="rId12"/>
              </a:rPr>
              <a:t>http://</a:t>
            </a:r>
            <a:r>
              <a:rPr lang="cs-CZ" sz="1400" dirty="0" smtClean="0">
                <a:hlinkClick r:id="rId12"/>
              </a:rPr>
              <a:t>zoom.iprima.cz/sites/default/files/image_crops/image_620/9/725895_andrew-u-pobrezi-usa_image_620.jpg</a:t>
            </a:r>
            <a:endParaRPr lang="cs-CZ" sz="1400" dirty="0" smtClean="0"/>
          </a:p>
          <a:p>
            <a:pPr marL="36900" indent="0">
              <a:buNone/>
            </a:pPr>
            <a:r>
              <a:rPr lang="cs-CZ" sz="1400" dirty="0">
                <a:hlinkClick r:id="rId13"/>
              </a:rPr>
              <a:t>http://</a:t>
            </a:r>
            <a:r>
              <a:rPr lang="cs-CZ" sz="1400" dirty="0" smtClean="0">
                <a:hlinkClick r:id="rId13"/>
              </a:rPr>
              <a:t>aa.ecn.cz/img_upload/e6ffb6c50bc1424ab10ecf09e063cd63/albums/userpics/10005/povodne2002_malostranska.JPG</a:t>
            </a:r>
            <a:endParaRPr lang="cs-CZ" sz="1400" dirty="0" smtClean="0"/>
          </a:p>
          <a:p>
            <a:pPr marL="36900" indent="0">
              <a:buNone/>
            </a:pPr>
            <a:r>
              <a:rPr lang="cs-CZ" sz="1400" dirty="0">
                <a:hlinkClick r:id="rId14"/>
              </a:rPr>
              <a:t>http://</a:t>
            </a:r>
            <a:r>
              <a:rPr lang="cs-CZ" sz="1400" dirty="0" smtClean="0">
                <a:hlinkClick r:id="rId14"/>
              </a:rPr>
              <a:t>www.topzine.cz/wp-content/uploads/2013/06/povodne-praha.jpg</a:t>
            </a:r>
            <a:endParaRPr lang="cs-CZ" sz="1400" dirty="0" smtClean="0"/>
          </a:p>
          <a:p>
            <a:pPr marL="36900" indent="0">
              <a:buNone/>
            </a:pPr>
            <a:r>
              <a:rPr lang="cs-CZ" sz="1400" dirty="0">
                <a:hlinkClick r:id="rId15"/>
              </a:rPr>
              <a:t>http://</a:t>
            </a:r>
            <a:r>
              <a:rPr lang="cs-CZ" sz="1400" dirty="0" smtClean="0">
                <a:hlinkClick r:id="rId15"/>
              </a:rPr>
              <a:t>creativelife.cz/wp-content/uploads/2014/08/mrak-31-480x240.jpg</a:t>
            </a:r>
            <a:endParaRPr lang="cs-CZ" sz="1400" dirty="0" smtClean="0"/>
          </a:p>
          <a:p>
            <a:pPr marL="36900" indent="0">
              <a:buNone/>
            </a:pPr>
            <a:endParaRPr lang="cs-CZ" sz="1400" dirty="0" smtClean="0"/>
          </a:p>
          <a:p>
            <a:pPr marL="36900" indent="0">
              <a:buNone/>
            </a:pPr>
            <a:endParaRPr lang="cs-CZ" sz="1400" dirty="0"/>
          </a:p>
          <a:p>
            <a:pPr marL="36900" indent="0">
              <a:buNone/>
            </a:pPr>
            <a:endParaRPr lang="cs-CZ" sz="1400" dirty="0" smtClean="0"/>
          </a:p>
          <a:p>
            <a:pPr marL="36900" indent="0">
              <a:buNone/>
            </a:pPr>
            <a:endParaRPr lang="cs-CZ" sz="1400" dirty="0" smtClean="0"/>
          </a:p>
          <a:p>
            <a:pPr marL="36900" indent="0">
              <a:buNone/>
            </a:pPr>
            <a:endParaRPr lang="cs-CZ" dirty="0" smtClean="0"/>
          </a:p>
          <a:p>
            <a:pPr marL="36900" indent="0">
              <a:buNone/>
            </a:pPr>
            <a:endParaRPr lang="cs-CZ" dirty="0" smtClean="0"/>
          </a:p>
          <a:p>
            <a:pPr marL="36900" indent="0">
              <a:buNone/>
            </a:pPr>
            <a:endParaRPr lang="cs-CZ" dirty="0" smtClean="0"/>
          </a:p>
          <a:p>
            <a:pPr marL="369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5901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Bouřky</a:t>
            </a:r>
            <a:endParaRPr lang="cs-CZ" b="1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Soubor elektrických, optických a akustických jevů, které vznikají mezi oblaky nebo mezi zemí a oblaky</a:t>
            </a:r>
          </a:p>
          <a:p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Při úderu blesku je teplota vzduchu až 30 000 °C</a:t>
            </a:r>
          </a:p>
          <a:p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Mytologie- </a:t>
            </a:r>
            <a:r>
              <a:rPr lang="cs-CZ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Bouřky měly vždy velký vliv na lidstvo. Římané v nich spatřovali Jupitera metajícího blesky ukované </a:t>
            </a:r>
            <a:r>
              <a:rPr lang="cs-CZ" dirty="0" smtClean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Vulkánem</a:t>
            </a:r>
            <a:endParaRPr lang="cs-CZ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cs-CZ" dirty="0" smtClean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Hrom- Akustický doprovod blesku.</a:t>
            </a:r>
          </a:p>
        </p:txBody>
      </p:sp>
    </p:spTree>
    <p:extLst>
      <p:ext uri="{BB962C8B-B14F-4D97-AF65-F5344CB8AC3E}">
        <p14:creationId xmlns:p14="http://schemas.microsoft.com/office/powerpoint/2010/main" xmlns="" val="496461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nd03.jxs.cz/654/991/7b8497215e_87626784_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3438" y="2562897"/>
            <a:ext cx="6282786" cy="408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domaci.ihned.cz/attachment.php/14652580/aiou48DF7GHIJKMNjl6cdefghprx0SVm/electrical_storm__350x210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726" y="134266"/>
            <a:ext cx="5185349" cy="311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183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Tropické cyklóny</a:t>
            </a:r>
            <a:endParaRPr lang="cs-CZ" b="1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Tajfun (jihovýchodní Asie), hurikán (Atlantský oceán), cyklón (Indie), </a:t>
            </a:r>
            <a:r>
              <a:rPr lang="cs-CZ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Willi-Willi</a:t>
            </a:r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(Austrálie)</a:t>
            </a:r>
          </a:p>
          <a:p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Atmosférický útvar charakteru cyklóny (tlakové níže) v podobně silného víru charakteristickým okem ve středu</a:t>
            </a:r>
          </a:p>
          <a:p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Vznikají v subtropické oblasti, ne v oblasti rovníku</a:t>
            </a:r>
          </a:p>
          <a:p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Celosvětový vrchol aktivity cyklónů je v pozdním létě</a:t>
            </a:r>
          </a:p>
          <a:p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Velikost- stovky kilometrů</a:t>
            </a:r>
          </a:p>
          <a:p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Trvání- jeden až dva týdny</a:t>
            </a:r>
          </a:p>
          <a:p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Dají se dobře monitorovat a předpovídat jejich postup několik dní dopředu</a:t>
            </a:r>
          </a:p>
          <a:p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Menší škody na velkém území</a:t>
            </a:r>
            <a:endParaRPr lang="cs-CZ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95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0/04/Hurricane_Isabel_from_ISS.jpg/1024px-Hurricane_Isabel_from_I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04312" cy="377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zoom.iprima.cz/sites/default/files/image_crops/image_620/9/725895_andrew-u-pobrezi-usa_image_6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9857" y="2602202"/>
            <a:ext cx="59055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5396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Povodeň</a:t>
            </a:r>
            <a:endParaRPr lang="cs-CZ" b="1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Vzniká táním sněhu či srážkami</a:t>
            </a:r>
          </a:p>
          <a:p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Povodeň- zvýšení hladiny vodního toku důsledkem zvětšení průtoku nebo zmenšením průtočnosti koryta</a:t>
            </a:r>
          </a:p>
          <a:p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Záplava- vylití vod z koryt kvůli povodním</a:t>
            </a:r>
          </a:p>
          <a:p>
            <a:r>
              <a:rPr 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Přirozené povodně-  je zaplavení území vodou, která se vylila ze břehů vodních toků nebo vodních nádrží </a:t>
            </a:r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nebo </a:t>
            </a:r>
            <a:r>
              <a:rPr 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která tyto břehy a hráze </a:t>
            </a:r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protrhla</a:t>
            </a:r>
          </a:p>
          <a:p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Zvláštní povodně- nevznikly z přirozených příčin, ale v důsledku havárie či technické závady na nějakém „vodním díle“ v povodí příslušného vodního toku.</a:t>
            </a:r>
            <a:endParaRPr lang="cs-CZ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522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a.ecn.cz/img_upload/e6ffb6c50bc1424ab10ecf09e063cd63/albums/userpics/10005/povodne2002_malostrans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5685184" cy="426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opzine.cz/wp-content/uploads/2013/06/povodne-pra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965" y="3112604"/>
            <a:ext cx="6308035" cy="374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5252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Tornádo</a:t>
            </a:r>
            <a:endParaRPr lang="cs-CZ" b="1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580050"/>
            <a:ext cx="10353762" cy="4743477"/>
          </a:xfrm>
        </p:spPr>
        <p:txBody>
          <a:bodyPr>
            <a:normAutofit lnSpcReduction="10000"/>
          </a:bodyPr>
          <a:lstStyle/>
          <a:p>
            <a:pPr>
              <a:buClr>
                <a:schemeClr val="bg2">
                  <a:lumMod val="25000"/>
                  <a:lumOff val="75000"/>
                </a:schemeClr>
              </a:buClr>
            </a:pPr>
            <a:r>
              <a:rPr lang="cs-CZ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Pochází ze španělského či portugalského </a:t>
            </a:r>
            <a:r>
              <a:rPr lang="cs-CZ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tronada</a:t>
            </a:r>
            <a:r>
              <a:rPr lang="cs-CZ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bouřka respektive </a:t>
            </a:r>
            <a:r>
              <a:rPr lang="cs-CZ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tornar</a:t>
            </a:r>
            <a:r>
              <a:rPr lang="cs-CZ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točit se</a:t>
            </a:r>
          </a:p>
          <a:p>
            <a:pPr>
              <a:buClr>
                <a:schemeClr val="bg2">
                  <a:lumMod val="25000"/>
                  <a:lumOff val="75000"/>
                </a:schemeClr>
              </a:buClr>
            </a:pPr>
            <a:r>
              <a:rPr lang="cs-CZ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Velikost- desítky až stovky metrů</a:t>
            </a:r>
          </a:p>
          <a:p>
            <a:pPr>
              <a:buClr>
                <a:schemeClr val="bg2">
                  <a:lumMod val="25000"/>
                  <a:lumOff val="75000"/>
                </a:schemeClr>
              </a:buClr>
            </a:pPr>
            <a:r>
              <a:rPr lang="cs-CZ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Trvání-nejčastěji několik minut až několik hodin (</a:t>
            </a:r>
            <a:r>
              <a:rPr lang="cs-CZ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supercela</a:t>
            </a:r>
            <a:r>
              <a:rPr lang="cs-CZ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 marL="36900" indent="0">
              <a:buClr>
                <a:schemeClr val="bg2">
                  <a:lumMod val="25000"/>
                  <a:lumOff val="75000"/>
                </a:schemeClr>
              </a:buClr>
              <a:buNone/>
            </a:pPr>
            <a:r>
              <a:rPr lang="cs-CZ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Supercela</a:t>
            </a:r>
            <a:r>
              <a:rPr lang="cs-CZ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konvektivní oblačnost- tvořena jednou bouřkovou buňkou</a:t>
            </a:r>
          </a:p>
          <a:p>
            <a:pPr>
              <a:buClr>
                <a:schemeClr val="bg2">
                  <a:lumMod val="25000"/>
                  <a:lumOff val="75000"/>
                </a:schemeClr>
              </a:buClr>
            </a:pPr>
            <a:r>
              <a:rPr lang="cs-CZ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Způsobuje hmotné škody- vznese předmět o hmotnosti až 5 tun</a:t>
            </a:r>
          </a:p>
          <a:p>
            <a:pPr>
              <a:buClr>
                <a:schemeClr val="bg2">
                  <a:lumMod val="25000"/>
                  <a:lumOff val="75000"/>
                </a:schemeClr>
              </a:buClr>
            </a:pPr>
            <a:r>
              <a:rPr lang="cs-CZ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Nejvíce se vyskytují na středozápadě a jihu USA (Texas, Kansas, Oklahoma a Nebraska)</a:t>
            </a:r>
          </a:p>
          <a:p>
            <a:pPr>
              <a:buClr>
                <a:schemeClr val="bg2">
                  <a:lumMod val="25000"/>
                  <a:lumOff val="75000"/>
                </a:schemeClr>
              </a:buClr>
            </a:pPr>
            <a:r>
              <a:rPr lang="cs-CZ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 ČR nízký výskyt</a:t>
            </a:r>
            <a:endParaRPr lang="cs-CZ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chemeClr val="bg2">
                  <a:lumMod val="25000"/>
                  <a:lumOff val="75000"/>
                </a:schemeClr>
              </a:buClr>
            </a:pPr>
            <a:r>
              <a:rPr lang="cs-CZ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Tornáda se nedají dlouhodobě předpovídat, výstraha bývá často jen několik minut před tím, než vzniknou</a:t>
            </a:r>
          </a:p>
          <a:p>
            <a:pPr>
              <a:buClr>
                <a:schemeClr val="bg2">
                  <a:lumMod val="25000"/>
                  <a:lumOff val="75000"/>
                </a:schemeClr>
              </a:buClr>
            </a:pPr>
            <a:r>
              <a:rPr lang="cs-CZ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Síla tornáda se určuje pomocí </a:t>
            </a:r>
            <a:r>
              <a:rPr lang="cs-CZ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Fujitovy</a:t>
            </a:r>
            <a:r>
              <a:rPr lang="cs-CZ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stupnice= F0-F6</a:t>
            </a:r>
          </a:p>
          <a:p>
            <a:pPr marL="36900" indent="0">
              <a:buClr>
                <a:schemeClr val="bg2">
                  <a:lumMod val="25000"/>
                  <a:lumOff val="75000"/>
                </a:schemeClr>
              </a:buClr>
              <a:buNone/>
            </a:pPr>
            <a:r>
              <a:rPr lang="cs-CZ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F0- neškodná tornáda 		F6- nejsilnější tornáda (zanechávají po sobě nejvíce škod)</a:t>
            </a:r>
          </a:p>
        </p:txBody>
      </p:sp>
    </p:spTree>
    <p:extLst>
      <p:ext uri="{BB962C8B-B14F-4D97-AF65-F5344CB8AC3E}">
        <p14:creationId xmlns:p14="http://schemas.microsoft.com/office/powerpoint/2010/main" xmlns="" val="80043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Definice, druhy a zánik tornád</a:t>
            </a:r>
            <a:endParaRPr lang="cs-CZ" b="1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1580050"/>
            <a:ext cx="10353762" cy="4578199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Tornádo je silně rotující vítr, zhruba svislého směru, který se alespoň jednou během své existence dotkne země</a:t>
            </a:r>
          </a:p>
          <a:p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Vyskytují se pod konvektivní bouří, ve chvíli kdy se srazí studený výškový vzduch a teplým přízemním</a:t>
            </a:r>
          </a:p>
          <a:p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První typ- tzv. </a:t>
            </a:r>
            <a:r>
              <a:rPr lang="cs-CZ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supercelární</a:t>
            </a:r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tornádo- vyskytuje se v </a:t>
            </a:r>
            <a:r>
              <a:rPr lang="cs-CZ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supercelárních</a:t>
            </a:r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bouřích (</a:t>
            </a:r>
            <a:r>
              <a:rPr lang="cs-CZ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supercela</a:t>
            </a:r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-viz předchozí </a:t>
            </a:r>
            <a:r>
              <a:rPr lang="cs-CZ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slide</a:t>
            </a:r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), které silně rotují kolem své vertikální  osy a je v nich pozorovatelná </a:t>
            </a:r>
            <a:r>
              <a:rPr lang="cs-CZ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mezicyklóna</a:t>
            </a:r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(v průměru až 20 km)- patří mezi nejsmrtelnější bouře. Vyskytují se zejména v USA, u nás nejsou časté. Trvají až několik hodin.</a:t>
            </a:r>
          </a:p>
          <a:p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Druhý typ- tzv. </a:t>
            </a:r>
            <a:r>
              <a:rPr lang="cs-CZ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nesupercelární</a:t>
            </a:r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tornádo- vzniká v bouři která je tvořena více bouřkovými buňka. </a:t>
            </a:r>
            <a:r>
              <a:rPr lang="cs-CZ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Nesupercelární</a:t>
            </a:r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bouřková buňka má životnost cca 30 min. Takováto tornáda jsou slabší. Vyskytují se i v Čechách. </a:t>
            </a:r>
          </a:p>
          <a:p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Tornáda se před zánikem silně zúží, poté naberou „</a:t>
            </a:r>
            <a:r>
              <a:rPr lang="cs-CZ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lanovitý</a:t>
            </a:r>
            <a:r>
              <a:rPr lang="cs-CZ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tvar“ a po silném zakroucení se začnou nabývat vodorovné polohy. Následně se odpojí od země a stoupá směrem k nebi</a:t>
            </a:r>
            <a:r>
              <a:rPr lang="cs-CZ" dirty="0" smtClean="0"/>
              <a:t>¨.</a:t>
            </a:r>
          </a:p>
        </p:txBody>
      </p:sp>
    </p:spTree>
    <p:extLst>
      <p:ext uri="{BB962C8B-B14F-4D97-AF65-F5344CB8AC3E}">
        <p14:creationId xmlns:p14="http://schemas.microsoft.com/office/powerpoint/2010/main" xmlns="" val="2841393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řidlic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TM04033929[[fn=Břidlice]]</Template>
  <TotalTime>2990</TotalTime>
  <Words>596</Words>
  <Application>Microsoft Office PowerPoint</Application>
  <PresentationFormat>Vlastní</PresentationFormat>
  <Paragraphs>72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Břidlice</vt:lpstr>
      <vt:lpstr>Boží hněv</vt:lpstr>
      <vt:lpstr>Bouřky</vt:lpstr>
      <vt:lpstr>Snímek 3</vt:lpstr>
      <vt:lpstr>Tropické cyklóny</vt:lpstr>
      <vt:lpstr>Snímek 5</vt:lpstr>
      <vt:lpstr>Povodeň</vt:lpstr>
      <vt:lpstr>Snímek 7</vt:lpstr>
      <vt:lpstr>Tornádo</vt:lpstr>
      <vt:lpstr>Definice, druhy a zánik tornád</vt:lpstr>
      <vt:lpstr>Snímek 10</vt:lpstr>
      <vt:lpstr>Otázky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Novotná</dc:creator>
  <cp:lastModifiedBy>Jarmila Ichová</cp:lastModifiedBy>
  <cp:revision>16</cp:revision>
  <dcterms:created xsi:type="dcterms:W3CDTF">2016-03-29T20:11:36Z</dcterms:created>
  <dcterms:modified xsi:type="dcterms:W3CDTF">2017-04-05T19:24:22Z</dcterms:modified>
</cp:coreProperties>
</file>